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3" r:id="rId2"/>
    <p:sldId id="294" r:id="rId3"/>
    <p:sldId id="295" r:id="rId4"/>
    <p:sldId id="296" r:id="rId5"/>
    <p:sldId id="297" r:id="rId6"/>
    <p:sldId id="268" r:id="rId7"/>
    <p:sldId id="258" r:id="rId8"/>
    <p:sldId id="269" r:id="rId9"/>
    <p:sldId id="287" r:id="rId10"/>
    <p:sldId id="298" r:id="rId11"/>
    <p:sldId id="260" r:id="rId12"/>
    <p:sldId id="292" r:id="rId13"/>
    <p:sldId id="290" r:id="rId14"/>
    <p:sldId id="286" r:id="rId15"/>
    <p:sldId id="259" r:id="rId16"/>
    <p:sldId id="265" r:id="rId17"/>
    <p:sldId id="257" r:id="rId18"/>
    <p:sldId id="267" r:id="rId19"/>
    <p:sldId id="288" r:id="rId20"/>
    <p:sldId id="261" r:id="rId21"/>
    <p:sldId id="277" r:id="rId22"/>
    <p:sldId id="264" r:id="rId23"/>
    <p:sldId id="289"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3011" autoAdjust="0"/>
  </p:normalViewPr>
  <p:slideViewPr>
    <p:cSldViewPr>
      <p:cViewPr>
        <p:scale>
          <a:sx n="70" d="100"/>
          <a:sy n="70" d="100"/>
        </p:scale>
        <p:origin x="-696" y="-1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0BA545-35FA-488A-B585-B401B9BBA4B2}" type="datetimeFigureOut">
              <a:rPr lang="it-IT" smtClean="0"/>
              <a:pPr/>
              <a:t>28/10/2011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3F79C-C46B-44F4-A4F6-EF6A183909B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283F79C-C46B-44F4-A4F6-EF6A183909BC}" type="slidenum">
              <a:rPr lang="it-IT" smtClean="0"/>
              <a:pPr/>
              <a:t>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EF8C55-A2CB-48E3-BCCE-A2CCBC83C70B}" type="slidenum">
              <a:rPr lang="en-US"/>
              <a:pPr/>
              <a:t>10</a:t>
            </a:fld>
            <a:endParaRPr lang="en-US"/>
          </a:p>
        </p:txBody>
      </p:sp>
      <p:sp>
        <p:nvSpPr>
          <p:cNvPr id="89090" name="Rectangle 2"/>
          <p:cNvSpPr>
            <a:spLocks noGrp="1" noRot="1" noChangeAspect="1" noChangeArrowheads="1" noTextEdit="1"/>
          </p:cNvSpPr>
          <p:nvPr>
            <p:ph type="sldImg"/>
          </p:nvPr>
        </p:nvSpPr>
        <p:spPr>
          <a:xfrm>
            <a:off x="1339850" y="914400"/>
            <a:ext cx="4179888" cy="3135313"/>
          </a:xfrm>
          <a:solidFill>
            <a:srgbClr val="FFFFFF"/>
          </a:solidFill>
          <a:ln/>
        </p:spPr>
      </p:sp>
      <p:sp>
        <p:nvSpPr>
          <p:cNvPr id="89091" name="Text Box 3"/>
          <p:cNvSpPr txBox="1">
            <a:spLocks noGrp="1" noChangeArrowheads="1"/>
          </p:cNvSpPr>
          <p:nvPr>
            <p:ph type="body" idx="1"/>
          </p:nvPr>
        </p:nvSpPr>
        <p:spPr>
          <a:xfrm>
            <a:off x="1045753" y="4352115"/>
            <a:ext cx="4771344" cy="2256452"/>
          </a:xfrm>
          <a:noFill/>
          <a:ln/>
        </p:spPr>
        <p:txBody>
          <a:bodyPr lIns="0" tIns="0" rIns="0" bIns="0">
            <a:spAutoFit/>
          </a:bodyPr>
          <a:lstStyle/>
          <a:p>
            <a:pPr marL="85725" indent="-85725" defTabSz="457200">
              <a:lnSpc>
                <a:spcPct val="94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a:t>Endocrine cells in human islets were closely but randomly associated with vascular cells. Most insulin- (red), glucagon- (green), and </a:t>
            </a:r>
            <a:r>
              <a:rPr lang="en-GB" dirty="0" err="1"/>
              <a:t>somatostatin</a:t>
            </a:r>
            <a:r>
              <a:rPr lang="en-GB" dirty="0"/>
              <a:t>- (cyan) </a:t>
            </a:r>
            <a:r>
              <a:rPr lang="en-GB" dirty="0" err="1"/>
              <a:t>immunoreactive</a:t>
            </a:r>
            <a:r>
              <a:rPr lang="en-GB" dirty="0"/>
              <a:t> cells were in close proximity to vascular cells </a:t>
            </a:r>
            <a:r>
              <a:rPr lang="en-GB" dirty="0" err="1"/>
              <a:t>immunoreactive</a:t>
            </a:r>
            <a:r>
              <a:rPr lang="en-GB" dirty="0"/>
              <a:t> for both smooth muscle cell </a:t>
            </a:r>
            <a:r>
              <a:rPr lang="en-GB" dirty="0" err="1"/>
              <a:t>actin</a:t>
            </a:r>
            <a:r>
              <a:rPr lang="en-GB" dirty="0"/>
              <a:t> (vascular smooth muscle cells, blue) and CD34 (endothelial cells, blue). Note that many blood vessels were cut along their main axis, allowing for inspection of long tracts (B–D and F–H). Endocrine cells were aligned along the blood vessels in a random order; insulin-</a:t>
            </a:r>
            <a:r>
              <a:rPr lang="en-GB" dirty="0" err="1"/>
              <a:t>immunoreactive</a:t>
            </a:r>
            <a:r>
              <a:rPr lang="en-GB" dirty="0"/>
              <a:t> cells were bordered on both sides by glucagon- (B–D) or </a:t>
            </a:r>
            <a:r>
              <a:rPr lang="en-GB" dirty="0" err="1"/>
              <a:t>somatostatin</a:t>
            </a:r>
            <a:r>
              <a:rPr lang="en-GB" dirty="0"/>
              <a:t>- (F–H) </a:t>
            </a:r>
            <a:r>
              <a:rPr lang="en-GB" dirty="0" err="1"/>
              <a:t>immunoreactive</a:t>
            </a:r>
            <a:r>
              <a:rPr lang="en-GB" dirty="0"/>
              <a:t> cells and vice versa. Cells from different cell types were seen facing each other across the lumen of the blood vessel. The image shown in C is a higher magnification of a region in A; the image shown in H is a higher magnification of a region in E. (Scale bars, 50 </a:t>
            </a:r>
            <a:r>
              <a:rPr lang="en-GB" dirty="0" err="1"/>
              <a:t>μm</a:t>
            </a:r>
            <a:r>
              <a:rPr lang="en-GB" dirty="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D33A4E-BDF5-46DF-91B0-727C03ED71C5}" type="slidenum">
              <a:rPr lang="en-US"/>
              <a:pPr/>
              <a:t>12</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6CB7D-44C4-4209-8AA3-5B977252BB31}" type="slidenum">
              <a:rPr lang="it-IT"/>
              <a:pPr/>
              <a:t>13</a:t>
            </a:fld>
            <a:endParaRPr lang="it-IT"/>
          </a:p>
        </p:txBody>
      </p:sp>
      <p:sp>
        <p:nvSpPr>
          <p:cNvPr id="79874" name="Rectangle 2"/>
          <p:cNvSpPr>
            <a:spLocks noGrp="1" noRot="1" noChangeAspect="1" noChangeArrowheads="1" noTextEdit="1"/>
          </p:cNvSpPr>
          <p:nvPr>
            <p:ph type="sldImg"/>
          </p:nvPr>
        </p:nvSpPr>
        <p:spPr>
          <a:xfrm>
            <a:off x="1143000" y="685800"/>
            <a:ext cx="4572000" cy="3429000"/>
          </a:xfrm>
          <a:ln/>
        </p:spPr>
      </p:sp>
      <p:sp>
        <p:nvSpPr>
          <p:cNvPr id="798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283F79C-C46B-44F4-A4F6-EF6A183909BC}" type="slidenum">
              <a:rPr lang="it-IT" smtClean="0"/>
              <a:pPr/>
              <a:t>17</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283F79C-C46B-44F4-A4F6-EF6A183909BC}" type="slidenum">
              <a:rPr lang="it-IT" smtClean="0"/>
              <a:pPr/>
              <a:t>21</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86B79F-CC48-421F-A764-12B791B28925}" type="slidenum">
              <a:rPr lang="it-IT"/>
              <a:pPr/>
              <a:t>23</a:t>
            </a:fld>
            <a:endParaRPr lang="it-IT"/>
          </a:p>
        </p:txBody>
      </p:sp>
      <p:sp>
        <p:nvSpPr>
          <p:cNvPr id="6146" name="Rectangle 2"/>
          <p:cNvSpPr>
            <a:spLocks noGrp="1" noRot="1" noChangeAspect="1" noChangeArrowheads="1" noTextEdit="1"/>
          </p:cNvSpPr>
          <p:nvPr>
            <p:ph type="sldImg"/>
          </p:nvPr>
        </p:nvSpPr>
        <p:spPr>
          <a:xfrm>
            <a:off x="1143000" y="685800"/>
            <a:ext cx="4572000" cy="3429000"/>
          </a:xfrm>
          <a:ln/>
        </p:spPr>
      </p:sp>
      <p:sp>
        <p:nvSpPr>
          <p:cNvPr id="6147"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15E229F-7B4A-4BB3-B6A6-59742D657FB2}" type="datetimeFigureOut">
              <a:rPr lang="it-IT" smtClean="0"/>
              <a:pPr/>
              <a:t>28/10/2011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BFA36ED-2FE4-4DD8-9BF4-280CBF6D4A2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15E229F-7B4A-4BB3-B6A6-59742D657FB2}" type="datetimeFigureOut">
              <a:rPr lang="it-IT" smtClean="0"/>
              <a:pPr/>
              <a:t>28/10/2011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BFA36ED-2FE4-4DD8-9BF4-280CBF6D4A2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15E229F-7B4A-4BB3-B6A6-59742D657FB2}" type="datetimeFigureOut">
              <a:rPr lang="it-IT" smtClean="0"/>
              <a:pPr/>
              <a:t>28/10/2011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BFA36ED-2FE4-4DD8-9BF4-280CBF6D4A2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15E229F-7B4A-4BB3-B6A6-59742D657FB2}" type="datetimeFigureOut">
              <a:rPr lang="it-IT" smtClean="0"/>
              <a:pPr/>
              <a:t>28/10/2011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BFA36ED-2FE4-4DD8-9BF4-280CBF6D4A2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15E229F-7B4A-4BB3-B6A6-59742D657FB2}" type="datetimeFigureOut">
              <a:rPr lang="it-IT" smtClean="0"/>
              <a:pPr/>
              <a:t>28/10/2011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BFA36ED-2FE4-4DD8-9BF4-280CBF6D4A25}"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15E229F-7B4A-4BB3-B6A6-59742D657FB2}" type="datetimeFigureOut">
              <a:rPr lang="it-IT" smtClean="0"/>
              <a:pPr/>
              <a:t>28/10/2011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BFA36ED-2FE4-4DD8-9BF4-280CBF6D4A2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15E229F-7B4A-4BB3-B6A6-59742D657FB2}" type="datetimeFigureOut">
              <a:rPr lang="it-IT" smtClean="0"/>
              <a:pPr/>
              <a:t>28/10/2011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BFA36ED-2FE4-4DD8-9BF4-280CBF6D4A2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15E229F-7B4A-4BB3-B6A6-59742D657FB2}" type="datetimeFigureOut">
              <a:rPr lang="it-IT" smtClean="0"/>
              <a:pPr/>
              <a:t>28/10/2011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BFA36ED-2FE4-4DD8-9BF4-280CBF6D4A2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15E229F-7B4A-4BB3-B6A6-59742D657FB2}" type="datetimeFigureOut">
              <a:rPr lang="it-IT" smtClean="0"/>
              <a:pPr/>
              <a:t>28/10/2011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BFA36ED-2FE4-4DD8-9BF4-280CBF6D4A2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15E229F-7B4A-4BB3-B6A6-59742D657FB2}" type="datetimeFigureOut">
              <a:rPr lang="it-IT" smtClean="0"/>
              <a:pPr/>
              <a:t>28/10/2011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BFA36ED-2FE4-4DD8-9BF4-280CBF6D4A2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15E229F-7B4A-4BB3-B6A6-59742D657FB2}" type="datetimeFigureOut">
              <a:rPr lang="it-IT" smtClean="0"/>
              <a:pPr/>
              <a:t>28/10/2011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BFA36ED-2FE4-4DD8-9BF4-280CBF6D4A2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E229F-7B4A-4BB3-B6A6-59742D657FB2}" type="datetimeFigureOut">
              <a:rPr lang="it-IT" smtClean="0"/>
              <a:pPr/>
              <a:t>28/10/2011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A36ED-2FE4-4DD8-9BF4-280CBF6D4A2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dsbb.med.unibs.it/News/Images/Staminali.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minerva.unito.it/Storia/insulina/Banting.html" TargetMode="Externa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hyperlink" Target="http://www.minerva.unito.it/Storia/insulina/Best.htm" TargetMode="External"/><Relationship Id="rId4" Type="http://schemas.openxmlformats.org/officeDocument/2006/relationships/hyperlink" Target="http://www.minerva.unito.it/Storia/insulina/GLOSSARIO.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Image:InsulinMonomer.jpg" TargetMode="External"/><Relationship Id="rId1" Type="http://schemas.openxmlformats.org/officeDocument/2006/relationships/slideLayout" Target="../slideLayouts/slideLayout7.xml"/><Relationship Id="rId4" Type="http://schemas.openxmlformats.org/officeDocument/2006/relationships/hyperlink" Target="http://en.wikipedia.org/wiki/Hydroge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5"/>
          <p:cNvSpPr>
            <a:spLocks noGrp="1" noChangeArrowheads="1"/>
          </p:cNvSpPr>
          <p:nvPr>
            <p:ph type="title"/>
          </p:nvPr>
        </p:nvSpPr>
        <p:spPr/>
        <p:txBody>
          <a:bodyPr/>
          <a:lstStyle/>
          <a:p>
            <a:r>
              <a:rPr lang="it-IT" b="1" dirty="0">
                <a:latin typeface="Comic Sans MS" pitchFamily="66" charset="0"/>
              </a:rPr>
              <a:t>ISOLA </a:t>
            </a:r>
            <a:r>
              <a:rPr lang="it-IT" b="1" dirty="0" err="1">
                <a:latin typeface="Comic Sans MS" pitchFamily="66" charset="0"/>
              </a:rPr>
              <a:t>DI</a:t>
            </a:r>
            <a:r>
              <a:rPr lang="it-IT" b="1" dirty="0">
                <a:latin typeface="Comic Sans MS" pitchFamily="66" charset="0"/>
              </a:rPr>
              <a:t> LANGERHANS</a:t>
            </a:r>
            <a:endParaRPr lang="en-US" b="1" dirty="0">
              <a:latin typeface="Comic Sans MS" pitchFamily="66" charset="0"/>
            </a:endParaRPr>
          </a:p>
        </p:txBody>
      </p:sp>
      <p:pic>
        <p:nvPicPr>
          <p:cNvPr id="48132" name="Picture 4" descr="Isola di Langerhans_Ist"/>
          <p:cNvPicPr>
            <a:picLocks noGrp="1" noChangeAspect="1" noChangeArrowheads="1"/>
          </p:cNvPicPr>
          <p:nvPr>
            <p:ph idx="1"/>
          </p:nvPr>
        </p:nvPicPr>
        <p:blipFill>
          <a:blip r:embed="rId2" cstate="print"/>
          <a:srcRect/>
          <a:stretch>
            <a:fillRect/>
          </a:stretch>
        </p:blipFill>
        <p:spPr>
          <a:xfrm>
            <a:off x="1371600" y="1533525"/>
            <a:ext cx="6248400" cy="4548188"/>
          </a:xfrm>
          <a:noFill/>
          <a:ln/>
        </p:spPr>
      </p:pic>
      <p:sp>
        <p:nvSpPr>
          <p:cNvPr id="23" name="Text Box 6"/>
          <p:cNvSpPr txBox="1">
            <a:spLocks noChangeArrowheads="1"/>
          </p:cNvSpPr>
          <p:nvPr/>
        </p:nvSpPr>
        <p:spPr bwMode="auto">
          <a:xfrm>
            <a:off x="8458200" y="6324600"/>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grpSp>
        <p:nvGrpSpPr>
          <p:cNvPr id="24" name="Group 26"/>
          <p:cNvGrpSpPr>
            <a:grpSpLocks noChangeAspect="1"/>
          </p:cNvGrpSpPr>
          <p:nvPr/>
        </p:nvGrpSpPr>
        <p:grpSpPr bwMode="auto">
          <a:xfrm>
            <a:off x="8505144" y="27298"/>
            <a:ext cx="611560" cy="836710"/>
            <a:chOff x="3504" y="1416"/>
            <a:chExt cx="816" cy="1152"/>
          </a:xfrm>
        </p:grpSpPr>
        <p:sp>
          <p:nvSpPr>
            <p:cNvPr id="25"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26"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27"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28"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29"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30"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31"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32"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33"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34"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35"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36"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37"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38"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39"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0"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1"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2"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81000" y="152400"/>
            <a:ext cx="7751763" cy="1074718"/>
          </a:xfrm>
          <a:prstGeom prst="rect">
            <a:avLst/>
          </a:prstGeom>
          <a:noFill/>
          <a:ln w="9525">
            <a:noFill/>
            <a:miter lim="800000"/>
            <a:headEnd/>
            <a:tailEnd/>
          </a:ln>
        </p:spPr>
        <p:txBody>
          <a:bodyPr lIns="0" tIns="0" rIns="0" bIns="0">
            <a:spAutoFit/>
          </a:bodyPr>
          <a:lstStyle/>
          <a:p>
            <a:pPr algn="ct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pPr>
            <a:r>
              <a:rPr lang="en-GB" sz="2400" b="1" dirty="0" err="1" smtClean="0">
                <a:solidFill>
                  <a:srgbClr val="000000"/>
                </a:solidFill>
                <a:latin typeface="Comic Sans MS" pitchFamily="66" charset="0"/>
              </a:rPr>
              <a:t>Immunofluorescenza</a:t>
            </a:r>
            <a:r>
              <a:rPr lang="en-GB" sz="2400" b="1" dirty="0" smtClean="0">
                <a:solidFill>
                  <a:srgbClr val="000000"/>
                </a:solidFill>
                <a:latin typeface="Comic Sans MS" pitchFamily="66" charset="0"/>
              </a:rPr>
              <a:t> </a:t>
            </a:r>
            <a:r>
              <a:rPr lang="en-GB" sz="2400" b="1" dirty="0" err="1" smtClean="0">
                <a:solidFill>
                  <a:srgbClr val="000000"/>
                </a:solidFill>
                <a:latin typeface="Comic Sans MS" pitchFamily="66" charset="0"/>
              </a:rPr>
              <a:t>di</a:t>
            </a:r>
            <a:r>
              <a:rPr lang="en-GB" sz="2400" b="1" dirty="0" smtClean="0">
                <a:solidFill>
                  <a:srgbClr val="000000"/>
                </a:solidFill>
                <a:latin typeface="Comic Sans MS" pitchFamily="66" charset="0"/>
              </a:rPr>
              <a:t> </a:t>
            </a:r>
            <a:r>
              <a:rPr lang="en-GB" sz="2400" b="1" dirty="0" err="1" smtClean="0">
                <a:solidFill>
                  <a:srgbClr val="000000"/>
                </a:solidFill>
                <a:latin typeface="Comic Sans MS" pitchFamily="66" charset="0"/>
              </a:rPr>
              <a:t>Isole</a:t>
            </a:r>
            <a:r>
              <a:rPr lang="en-GB" sz="2400" b="1" dirty="0" smtClean="0">
                <a:solidFill>
                  <a:srgbClr val="000000"/>
                </a:solidFill>
                <a:latin typeface="Comic Sans MS" pitchFamily="66" charset="0"/>
              </a:rPr>
              <a:t> </a:t>
            </a:r>
            <a:r>
              <a:rPr lang="en-GB" sz="2400" b="1" dirty="0" err="1" smtClean="0">
                <a:solidFill>
                  <a:srgbClr val="000000"/>
                </a:solidFill>
                <a:latin typeface="Comic Sans MS" pitchFamily="66" charset="0"/>
              </a:rPr>
              <a:t>pancreatiche</a:t>
            </a:r>
            <a:r>
              <a:rPr lang="en-GB" sz="2400" b="1" dirty="0" smtClean="0">
                <a:solidFill>
                  <a:srgbClr val="000000"/>
                </a:solidFill>
                <a:latin typeface="Comic Sans MS" pitchFamily="66" charset="0"/>
              </a:rPr>
              <a:t> </a:t>
            </a:r>
            <a:r>
              <a:rPr lang="en-GB" sz="2400" b="1" dirty="0" err="1" smtClean="0">
                <a:solidFill>
                  <a:srgbClr val="000000"/>
                </a:solidFill>
                <a:latin typeface="Comic Sans MS" pitchFamily="66" charset="0"/>
              </a:rPr>
              <a:t>umane</a:t>
            </a:r>
            <a:r>
              <a:rPr lang="en-GB" sz="2400" b="1" dirty="0" smtClean="0">
                <a:solidFill>
                  <a:srgbClr val="000000"/>
                </a:solidFill>
                <a:latin typeface="Comic Sans MS" pitchFamily="66" charset="0"/>
              </a:rPr>
              <a:t>: </a:t>
            </a:r>
            <a:r>
              <a:rPr lang="en-GB" sz="2400" b="1" dirty="0" err="1" smtClean="0">
                <a:solidFill>
                  <a:srgbClr val="000000"/>
                </a:solidFill>
                <a:latin typeface="Comic Sans MS" pitchFamily="66" charset="0"/>
              </a:rPr>
              <a:t>insulina</a:t>
            </a:r>
            <a:r>
              <a:rPr lang="en-GB" sz="2400" b="1" dirty="0" smtClean="0">
                <a:solidFill>
                  <a:srgbClr val="000000"/>
                </a:solidFill>
                <a:latin typeface="Comic Sans MS" pitchFamily="66" charset="0"/>
              </a:rPr>
              <a:t> (</a:t>
            </a:r>
            <a:r>
              <a:rPr lang="en-GB" sz="2400" b="1" dirty="0" err="1" smtClean="0">
                <a:solidFill>
                  <a:srgbClr val="000000"/>
                </a:solidFill>
                <a:latin typeface="Comic Sans MS" pitchFamily="66" charset="0"/>
              </a:rPr>
              <a:t>rosso</a:t>
            </a:r>
            <a:r>
              <a:rPr lang="en-GB" sz="2400" b="1" dirty="0" smtClean="0">
                <a:solidFill>
                  <a:srgbClr val="000000"/>
                </a:solidFill>
                <a:latin typeface="Comic Sans MS" pitchFamily="66" charset="0"/>
              </a:rPr>
              <a:t>), </a:t>
            </a:r>
            <a:r>
              <a:rPr lang="en-GB" sz="2400" b="1" dirty="0" err="1" smtClean="0">
                <a:solidFill>
                  <a:srgbClr val="000000"/>
                </a:solidFill>
                <a:latin typeface="Comic Sans MS" pitchFamily="66" charset="0"/>
              </a:rPr>
              <a:t>glucagone</a:t>
            </a:r>
            <a:r>
              <a:rPr lang="en-GB" sz="2400" b="1" dirty="0" smtClean="0">
                <a:solidFill>
                  <a:srgbClr val="000000"/>
                </a:solidFill>
                <a:latin typeface="Comic Sans MS" pitchFamily="66" charset="0"/>
              </a:rPr>
              <a:t> (</a:t>
            </a:r>
            <a:r>
              <a:rPr lang="en-GB" sz="2400" b="1" dirty="0" err="1" smtClean="0">
                <a:solidFill>
                  <a:srgbClr val="000000"/>
                </a:solidFill>
                <a:latin typeface="Comic Sans MS" pitchFamily="66" charset="0"/>
              </a:rPr>
              <a:t>verde</a:t>
            </a:r>
            <a:r>
              <a:rPr lang="en-GB" sz="2400" b="1" dirty="0" smtClean="0">
                <a:solidFill>
                  <a:srgbClr val="000000"/>
                </a:solidFill>
                <a:latin typeface="Comic Sans MS" pitchFamily="66" charset="0"/>
              </a:rPr>
              <a:t>), </a:t>
            </a:r>
            <a:r>
              <a:rPr lang="en-GB" sz="2400" b="1" dirty="0" err="1" smtClean="0">
                <a:solidFill>
                  <a:srgbClr val="000000"/>
                </a:solidFill>
                <a:latin typeface="Comic Sans MS" pitchFamily="66" charset="0"/>
              </a:rPr>
              <a:t>somatostatina</a:t>
            </a:r>
            <a:r>
              <a:rPr lang="en-GB" sz="2400" b="1" dirty="0" smtClean="0">
                <a:solidFill>
                  <a:srgbClr val="000000"/>
                </a:solidFill>
                <a:latin typeface="Comic Sans MS" pitchFamily="66" charset="0"/>
              </a:rPr>
              <a:t> (</a:t>
            </a:r>
            <a:r>
              <a:rPr lang="en-GB" sz="2400" b="1" dirty="0" err="1" smtClean="0">
                <a:solidFill>
                  <a:srgbClr val="000000"/>
                </a:solidFill>
                <a:latin typeface="Comic Sans MS" pitchFamily="66" charset="0"/>
              </a:rPr>
              <a:t>ciano</a:t>
            </a:r>
            <a:r>
              <a:rPr lang="en-GB" sz="2400" b="1" dirty="0" smtClean="0">
                <a:solidFill>
                  <a:srgbClr val="000000"/>
                </a:solidFill>
                <a:latin typeface="Comic Sans MS" pitchFamily="66" charset="0"/>
              </a:rPr>
              <a:t>), cellule </a:t>
            </a:r>
            <a:r>
              <a:rPr lang="en-GB" sz="2400" b="1" dirty="0" err="1" smtClean="0">
                <a:solidFill>
                  <a:srgbClr val="000000"/>
                </a:solidFill>
                <a:latin typeface="Comic Sans MS" pitchFamily="66" charset="0"/>
              </a:rPr>
              <a:t>vascolari</a:t>
            </a:r>
            <a:r>
              <a:rPr lang="en-GB" sz="2400" b="1" dirty="0" smtClean="0">
                <a:solidFill>
                  <a:srgbClr val="000000"/>
                </a:solidFill>
                <a:latin typeface="Comic Sans MS" pitchFamily="66" charset="0"/>
              </a:rPr>
              <a:t> (</a:t>
            </a:r>
            <a:r>
              <a:rPr lang="en-GB" sz="2400" b="1" dirty="0" err="1" smtClean="0">
                <a:solidFill>
                  <a:srgbClr val="000000"/>
                </a:solidFill>
                <a:latin typeface="Comic Sans MS" pitchFamily="66" charset="0"/>
              </a:rPr>
              <a:t>blu</a:t>
            </a:r>
            <a:r>
              <a:rPr lang="en-GB" sz="2400" b="1" dirty="0" smtClean="0">
                <a:solidFill>
                  <a:srgbClr val="000000"/>
                </a:solidFill>
                <a:latin typeface="Comic Sans MS" pitchFamily="66" charset="0"/>
              </a:rPr>
              <a:t>)</a:t>
            </a:r>
            <a:endParaRPr lang="en-GB" sz="2400" b="1" dirty="0">
              <a:solidFill>
                <a:srgbClr val="000000"/>
              </a:solidFill>
              <a:latin typeface="Comic Sans MS" pitchFamily="66" charset="0"/>
            </a:endParaRPr>
          </a:p>
        </p:txBody>
      </p:sp>
      <p:pic>
        <p:nvPicPr>
          <p:cNvPr id="88067" name="Picture 3"/>
          <p:cNvPicPr>
            <a:picLocks noChangeAspect="1" noChangeArrowheads="1"/>
          </p:cNvPicPr>
          <p:nvPr/>
        </p:nvPicPr>
        <p:blipFill>
          <a:blip r:embed="rId3" cstate="print"/>
          <a:srcRect/>
          <a:stretch>
            <a:fillRect/>
          </a:stretch>
        </p:blipFill>
        <p:spPr bwMode="auto">
          <a:xfrm>
            <a:off x="3175" y="5943600"/>
            <a:ext cx="9107488" cy="942975"/>
          </a:xfrm>
          <a:prstGeom prst="rect">
            <a:avLst/>
          </a:prstGeom>
          <a:noFill/>
        </p:spPr>
      </p:pic>
      <p:pic>
        <p:nvPicPr>
          <p:cNvPr id="88068" name="Picture 4"/>
          <p:cNvPicPr>
            <a:picLocks noChangeAspect="1" noChangeArrowheads="1"/>
          </p:cNvPicPr>
          <p:nvPr/>
        </p:nvPicPr>
        <p:blipFill>
          <a:blip r:embed="rId4" cstate="print"/>
          <a:srcRect/>
          <a:stretch>
            <a:fillRect/>
          </a:stretch>
        </p:blipFill>
        <p:spPr bwMode="auto">
          <a:xfrm>
            <a:off x="1981200" y="1343050"/>
            <a:ext cx="4884738" cy="4894262"/>
          </a:xfrm>
          <a:prstGeom prst="rect">
            <a:avLst/>
          </a:prstGeom>
          <a:noFill/>
        </p:spPr>
      </p:pic>
      <p:sp>
        <p:nvSpPr>
          <p:cNvPr id="88069" name="Text Box 5"/>
          <p:cNvSpPr txBox="1">
            <a:spLocks noChangeArrowheads="1"/>
          </p:cNvSpPr>
          <p:nvPr/>
        </p:nvSpPr>
        <p:spPr bwMode="auto">
          <a:xfrm>
            <a:off x="2132013" y="6313488"/>
            <a:ext cx="3919537" cy="163512"/>
          </a:xfrm>
          <a:prstGeom prst="rect">
            <a:avLst/>
          </a:prstGeom>
          <a:noFill/>
          <a:ln w="9525">
            <a:noFill/>
            <a:miter lim="800000"/>
            <a:headEnd/>
            <a:tailEnd/>
          </a:ln>
        </p:spPr>
        <p:txBody>
          <a:bodyPr lIns="0" tIns="0" rIns="0" bIns="0">
            <a:spAutoFit/>
          </a:bodyPr>
          <a:lstStyle/>
          <a:p>
            <a:pPr defTabSz="828675" hangingPunct="0">
              <a:lnSpc>
                <a:spcPct val="97000"/>
              </a:lnSpc>
              <a:buClr>
                <a:srgbClr val="000000"/>
              </a:buClr>
              <a:buSzPct val="45000"/>
              <a:buFont typeface="StarSymbol" charset="0"/>
              <a:buNone/>
              <a:tabLst>
                <a:tab pos="657225" algn="l"/>
                <a:tab pos="1312863" algn="l"/>
                <a:tab pos="1970088" algn="l"/>
                <a:tab pos="2627313" algn="l"/>
                <a:tab pos="3282950" algn="l"/>
              </a:tabLst>
            </a:pPr>
            <a:r>
              <a:rPr lang="en-GB" sz="1100" b="1">
                <a:solidFill>
                  <a:srgbClr val="000000"/>
                </a:solidFill>
              </a:rPr>
              <a:t>Cabrera O. et.al. PNAS;2006;103:2334-2339</a:t>
            </a:r>
          </a:p>
        </p:txBody>
      </p:sp>
      <p:sp>
        <p:nvSpPr>
          <p:cNvPr id="88070" name="Text Box 6"/>
          <p:cNvSpPr txBox="1">
            <a:spLocks noChangeArrowheads="1"/>
          </p:cNvSpPr>
          <p:nvPr/>
        </p:nvSpPr>
        <p:spPr bwMode="auto">
          <a:xfrm>
            <a:off x="98425" y="6613525"/>
            <a:ext cx="4930775" cy="107950"/>
          </a:xfrm>
          <a:prstGeom prst="rect">
            <a:avLst/>
          </a:prstGeom>
          <a:noFill/>
          <a:ln w="9525">
            <a:noFill/>
            <a:miter lim="800000"/>
            <a:headEnd/>
            <a:tailEnd/>
          </a:ln>
        </p:spPr>
        <p:txBody>
          <a:bodyPr lIns="0" tIns="0" rIns="0" bIns="0">
            <a:spAutoFit/>
          </a:bodyPr>
          <a:lstStyle/>
          <a:p>
            <a:pPr marL="77788" indent="-77788" defTabSz="828675" hangingPunct="0">
              <a:lnSpc>
                <a:spcPct val="94000"/>
              </a:lnSpc>
              <a:buClr>
                <a:srgbClr val="000000"/>
              </a:buClr>
              <a:buSzPct val="45000"/>
              <a:buFont typeface="StarSymbol" charset="0"/>
              <a:buNone/>
              <a:tabLst>
                <a:tab pos="657225" algn="l"/>
                <a:tab pos="1312863" algn="l"/>
                <a:tab pos="1970088" algn="l"/>
                <a:tab pos="2627313" algn="l"/>
                <a:tab pos="3282950" algn="l"/>
                <a:tab pos="3940175" algn="l"/>
                <a:tab pos="4595813" algn="l"/>
              </a:tabLst>
            </a:pPr>
            <a:r>
              <a:rPr lang="en-GB" sz="700">
                <a:solidFill>
                  <a:srgbClr val="000000"/>
                </a:solidFill>
              </a:rPr>
              <a:t>©2006 by National Academy of Sciences</a:t>
            </a:r>
          </a:p>
        </p:txBody>
      </p:sp>
      <p:grpSp>
        <p:nvGrpSpPr>
          <p:cNvPr id="45" name="Group 26"/>
          <p:cNvGrpSpPr>
            <a:grpSpLocks noChangeAspect="1"/>
          </p:cNvGrpSpPr>
          <p:nvPr/>
        </p:nvGrpSpPr>
        <p:grpSpPr bwMode="auto">
          <a:xfrm>
            <a:off x="8505144" y="27298"/>
            <a:ext cx="611560" cy="836710"/>
            <a:chOff x="3504" y="1416"/>
            <a:chExt cx="816" cy="1152"/>
          </a:xfrm>
        </p:grpSpPr>
        <p:sp>
          <p:nvSpPr>
            <p:cNvPr id="46"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47"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48"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49"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50"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51"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52"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53"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54"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55"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56"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57"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58"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59"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60"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61"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62"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63"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smtClean="0">
                <a:latin typeface="Comic Sans MS" pitchFamily="66" charset="0"/>
              </a:rPr>
              <a:t>Nuove Fonti di Cellule beta</a:t>
            </a:r>
            <a:endParaRPr lang="it-IT" dirty="0"/>
          </a:p>
        </p:txBody>
      </p:sp>
      <p:sp>
        <p:nvSpPr>
          <p:cNvPr id="3" name="Segnaposto contenuto 2"/>
          <p:cNvSpPr>
            <a:spLocks noGrp="1"/>
          </p:cNvSpPr>
          <p:nvPr>
            <p:ph idx="1"/>
          </p:nvPr>
        </p:nvSpPr>
        <p:spPr>
          <a:xfrm>
            <a:off x="395536" y="1196752"/>
            <a:ext cx="8229600" cy="5445224"/>
          </a:xfrm>
        </p:spPr>
        <p:txBody>
          <a:bodyPr>
            <a:normAutofit fontScale="70000" lnSpcReduction="20000"/>
          </a:bodyPr>
          <a:lstStyle/>
          <a:p>
            <a:pPr algn="just"/>
            <a:r>
              <a:rPr lang="it-IT" dirty="0" smtClean="0">
                <a:latin typeface="Comic Sans MS" pitchFamily="66" charset="0"/>
              </a:rPr>
              <a:t>Ma cosa succederebbe se altre cellule del corpo fossero indotte a diventare cellule beta pancreatiche? Potremmo potenzialmente curare il diabete.</a:t>
            </a:r>
          </a:p>
          <a:p>
            <a:pPr algn="just">
              <a:buNone/>
            </a:pPr>
            <a:endParaRPr lang="it-IT" dirty="0" smtClean="0">
              <a:latin typeface="Comic Sans MS" pitchFamily="66" charset="0"/>
            </a:endParaRPr>
          </a:p>
          <a:p>
            <a:pPr algn="just"/>
            <a:r>
              <a:rPr lang="it-IT" dirty="0" smtClean="0">
                <a:latin typeface="Comic Sans MS" pitchFamily="66" charset="0"/>
              </a:rPr>
              <a:t>È stato a lungo dato per scontato che l'identità delle cellule è "bloccata" nella loro posizione e che non possono essere commutate in altri tipi di cellule.</a:t>
            </a:r>
          </a:p>
          <a:p>
            <a:pPr algn="just"/>
            <a:endParaRPr lang="it-IT" dirty="0" smtClean="0">
              <a:latin typeface="Comic Sans MS" pitchFamily="66" charset="0"/>
            </a:endParaRPr>
          </a:p>
          <a:p>
            <a:pPr algn="just"/>
            <a:r>
              <a:rPr lang="it-IT" dirty="0" smtClean="0">
                <a:latin typeface="Comic Sans MS" pitchFamily="66" charset="0"/>
              </a:rPr>
              <a:t> Ma studi recenti hanno dimostrato che alcuni tipi di cellule possono essere persuase a “cambiarsi” in altri tipi; risultati che hanno intensificato l'interesse nella comprensione dei meccanismi che mantengono l'identità delle cellule beta.</a:t>
            </a:r>
          </a:p>
          <a:p>
            <a:pPr algn="just">
              <a:buNone/>
            </a:pPr>
            <a:endParaRPr lang="it-IT" dirty="0" smtClean="0">
              <a:latin typeface="Comic Sans MS" pitchFamily="66" charset="0"/>
            </a:endParaRPr>
          </a:p>
          <a:p>
            <a:pPr algn="just"/>
            <a:r>
              <a:rPr lang="it-IT" dirty="0" smtClean="0">
                <a:latin typeface="Comic Sans MS" pitchFamily="66" charset="0"/>
              </a:rPr>
              <a:t>Ad oggi, le strategie più promettenti per ottenere potenziali fonti di cellule beta riguardano da un lato le cellule staminali embrionali e, dall’altro, le cellule progenitrici adulte provenienti da vari tessuti (pancreas, fegato, midollo osseo, liquido amniotico, ecc.).</a:t>
            </a:r>
          </a:p>
          <a:p>
            <a:endParaRPr lang="it-IT" dirty="0"/>
          </a:p>
        </p:txBody>
      </p:sp>
      <p:sp>
        <p:nvSpPr>
          <p:cNvPr id="23" name="Text Box 6"/>
          <p:cNvSpPr txBox="1">
            <a:spLocks noChangeArrowheads="1"/>
          </p:cNvSpPr>
          <p:nvPr/>
        </p:nvSpPr>
        <p:spPr bwMode="auto">
          <a:xfrm>
            <a:off x="8458200" y="6324600"/>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grpSp>
        <p:nvGrpSpPr>
          <p:cNvPr id="24" name="Group 26"/>
          <p:cNvGrpSpPr>
            <a:grpSpLocks noChangeAspect="1"/>
          </p:cNvGrpSpPr>
          <p:nvPr/>
        </p:nvGrpSpPr>
        <p:grpSpPr bwMode="auto">
          <a:xfrm>
            <a:off x="8505144" y="27298"/>
            <a:ext cx="611560" cy="836710"/>
            <a:chOff x="3504" y="1416"/>
            <a:chExt cx="816" cy="1152"/>
          </a:xfrm>
        </p:grpSpPr>
        <p:sp>
          <p:nvSpPr>
            <p:cNvPr id="25"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26"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27"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28"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29"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30"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31"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32"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33"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34"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35"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36"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37"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38"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39"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0"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1"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2"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2051050" y="115888"/>
            <a:ext cx="4968875" cy="647700"/>
          </a:xfrm>
          <a:prstGeom prst="rect">
            <a:avLst/>
          </a:prstGeom>
          <a:solidFill>
            <a:schemeClr val="bg1"/>
          </a:solidFill>
          <a:ln w="22225">
            <a:solidFill>
              <a:srgbClr val="0000CC"/>
            </a:solidFill>
            <a:miter lim="800000"/>
            <a:headEnd/>
            <a:tailEnd/>
          </a:ln>
          <a:effectLst/>
        </p:spPr>
        <p:txBody>
          <a:bodyPr wrap="none" anchor="ctr"/>
          <a:lstStyle/>
          <a:p>
            <a:pPr algn="ctr"/>
            <a:r>
              <a:rPr lang="it-IT" sz="1800" dirty="0">
                <a:solidFill>
                  <a:schemeClr val="tx1"/>
                </a:solidFill>
                <a:effectLst>
                  <a:outerShdw blurRad="38100" dist="38100" dir="2700000" algn="tl">
                    <a:srgbClr val="C0C0C0"/>
                  </a:outerShdw>
                </a:effectLst>
              </a:rPr>
              <a:t>Cellula Staminale</a:t>
            </a:r>
          </a:p>
        </p:txBody>
      </p:sp>
      <p:sp>
        <p:nvSpPr>
          <p:cNvPr id="144387" name="Line 3"/>
          <p:cNvSpPr>
            <a:spLocks noChangeShapeType="1"/>
          </p:cNvSpPr>
          <p:nvPr/>
        </p:nvSpPr>
        <p:spPr bwMode="auto">
          <a:xfrm>
            <a:off x="1979613" y="1268413"/>
            <a:ext cx="5111750" cy="0"/>
          </a:xfrm>
          <a:prstGeom prst="line">
            <a:avLst/>
          </a:prstGeom>
          <a:noFill/>
          <a:ln w="22225">
            <a:solidFill>
              <a:srgbClr val="0000CC"/>
            </a:solidFill>
            <a:round/>
            <a:headEnd/>
            <a:tailEnd/>
          </a:ln>
          <a:effectLst/>
        </p:spPr>
        <p:txBody>
          <a:bodyPr/>
          <a:lstStyle/>
          <a:p>
            <a:endParaRPr lang="it-IT"/>
          </a:p>
        </p:txBody>
      </p:sp>
      <p:sp>
        <p:nvSpPr>
          <p:cNvPr id="144388" name="Line 4"/>
          <p:cNvSpPr>
            <a:spLocks noChangeShapeType="1"/>
          </p:cNvSpPr>
          <p:nvPr/>
        </p:nvSpPr>
        <p:spPr bwMode="auto">
          <a:xfrm>
            <a:off x="1979613" y="1268413"/>
            <a:ext cx="0" cy="360362"/>
          </a:xfrm>
          <a:prstGeom prst="line">
            <a:avLst/>
          </a:prstGeom>
          <a:noFill/>
          <a:ln w="22225">
            <a:solidFill>
              <a:srgbClr val="0000CC"/>
            </a:solidFill>
            <a:round/>
            <a:headEnd/>
            <a:tailEnd type="triangle" w="med" len="med"/>
          </a:ln>
          <a:effectLst/>
        </p:spPr>
        <p:txBody>
          <a:bodyPr/>
          <a:lstStyle/>
          <a:p>
            <a:endParaRPr lang="it-IT"/>
          </a:p>
        </p:txBody>
      </p:sp>
      <p:grpSp>
        <p:nvGrpSpPr>
          <p:cNvPr id="2" name="Group 5"/>
          <p:cNvGrpSpPr>
            <a:grpSpLocks/>
          </p:cNvGrpSpPr>
          <p:nvPr/>
        </p:nvGrpSpPr>
        <p:grpSpPr bwMode="auto">
          <a:xfrm>
            <a:off x="4356100" y="765175"/>
            <a:ext cx="0" cy="863600"/>
            <a:chOff x="2744" y="482"/>
            <a:chExt cx="0" cy="544"/>
          </a:xfrm>
        </p:grpSpPr>
        <p:sp>
          <p:nvSpPr>
            <p:cNvPr id="144390" name="Line 6"/>
            <p:cNvSpPr>
              <a:spLocks noChangeShapeType="1"/>
            </p:cNvSpPr>
            <p:nvPr/>
          </p:nvSpPr>
          <p:spPr bwMode="auto">
            <a:xfrm>
              <a:off x="2744" y="482"/>
              <a:ext cx="0" cy="317"/>
            </a:xfrm>
            <a:prstGeom prst="line">
              <a:avLst/>
            </a:prstGeom>
            <a:noFill/>
            <a:ln w="22225">
              <a:solidFill>
                <a:srgbClr val="0033CC"/>
              </a:solidFill>
              <a:round/>
              <a:headEnd/>
              <a:tailEnd/>
            </a:ln>
            <a:effectLst/>
          </p:spPr>
          <p:txBody>
            <a:bodyPr/>
            <a:lstStyle/>
            <a:p>
              <a:endParaRPr lang="it-IT"/>
            </a:p>
          </p:txBody>
        </p:sp>
        <p:sp>
          <p:nvSpPr>
            <p:cNvPr id="144391" name="Line 7"/>
            <p:cNvSpPr>
              <a:spLocks noChangeShapeType="1"/>
            </p:cNvSpPr>
            <p:nvPr/>
          </p:nvSpPr>
          <p:spPr bwMode="auto">
            <a:xfrm>
              <a:off x="2744" y="799"/>
              <a:ext cx="0" cy="227"/>
            </a:xfrm>
            <a:prstGeom prst="line">
              <a:avLst/>
            </a:prstGeom>
            <a:noFill/>
            <a:ln w="22225">
              <a:solidFill>
                <a:srgbClr val="0000CC"/>
              </a:solidFill>
              <a:round/>
              <a:headEnd/>
              <a:tailEnd type="triangle" w="med" len="med"/>
            </a:ln>
            <a:effectLst/>
          </p:spPr>
          <p:txBody>
            <a:bodyPr/>
            <a:lstStyle/>
            <a:p>
              <a:endParaRPr lang="it-IT"/>
            </a:p>
          </p:txBody>
        </p:sp>
      </p:grpSp>
      <p:sp>
        <p:nvSpPr>
          <p:cNvPr id="144392" name="Line 8"/>
          <p:cNvSpPr>
            <a:spLocks noChangeShapeType="1"/>
          </p:cNvSpPr>
          <p:nvPr/>
        </p:nvSpPr>
        <p:spPr bwMode="auto">
          <a:xfrm>
            <a:off x="7092950" y="1268413"/>
            <a:ext cx="0" cy="360362"/>
          </a:xfrm>
          <a:prstGeom prst="line">
            <a:avLst/>
          </a:prstGeom>
          <a:noFill/>
          <a:ln w="22225">
            <a:solidFill>
              <a:srgbClr val="0000CC"/>
            </a:solidFill>
            <a:round/>
            <a:headEnd/>
            <a:tailEnd type="triangle" w="med" len="med"/>
          </a:ln>
          <a:effectLst/>
        </p:spPr>
        <p:txBody>
          <a:bodyPr/>
          <a:lstStyle/>
          <a:p>
            <a:endParaRPr lang="it-IT"/>
          </a:p>
        </p:txBody>
      </p:sp>
      <p:sp>
        <p:nvSpPr>
          <p:cNvPr id="144393" name="Rectangle 9"/>
          <p:cNvSpPr>
            <a:spLocks noChangeArrowheads="1"/>
          </p:cNvSpPr>
          <p:nvPr/>
        </p:nvSpPr>
        <p:spPr bwMode="auto">
          <a:xfrm>
            <a:off x="1187450" y="1663700"/>
            <a:ext cx="1584325" cy="433388"/>
          </a:xfrm>
          <a:prstGeom prst="rect">
            <a:avLst/>
          </a:prstGeom>
          <a:solidFill>
            <a:schemeClr val="bg1"/>
          </a:solidFill>
          <a:ln w="22225">
            <a:solidFill>
              <a:srgbClr val="FF3300"/>
            </a:solidFill>
            <a:miter lim="800000"/>
            <a:headEnd/>
            <a:tailEnd/>
          </a:ln>
          <a:effectLst/>
        </p:spPr>
        <p:txBody>
          <a:bodyPr wrap="none" anchor="ctr"/>
          <a:lstStyle/>
          <a:p>
            <a:pPr algn="ctr"/>
            <a:r>
              <a:rPr lang="it-IT" dirty="0">
                <a:effectLst>
                  <a:outerShdw blurRad="38100" dist="38100" dir="2700000" algn="tl">
                    <a:srgbClr val="C0C0C0"/>
                  </a:outerShdw>
                </a:effectLst>
              </a:rPr>
              <a:t>Mesoderma</a:t>
            </a:r>
          </a:p>
        </p:txBody>
      </p:sp>
      <p:sp>
        <p:nvSpPr>
          <p:cNvPr id="144394" name="Rectangle 10"/>
          <p:cNvSpPr>
            <a:spLocks noChangeArrowheads="1"/>
          </p:cNvSpPr>
          <p:nvPr/>
        </p:nvSpPr>
        <p:spPr bwMode="auto">
          <a:xfrm>
            <a:off x="3563888" y="1628800"/>
            <a:ext cx="1584325" cy="433387"/>
          </a:xfrm>
          <a:prstGeom prst="rect">
            <a:avLst/>
          </a:prstGeom>
          <a:solidFill>
            <a:schemeClr val="bg1"/>
          </a:solidFill>
          <a:ln w="22225">
            <a:solidFill>
              <a:srgbClr val="FF3300"/>
            </a:solidFill>
            <a:miter lim="800000"/>
            <a:headEnd/>
            <a:tailEnd/>
          </a:ln>
          <a:effectLst/>
        </p:spPr>
        <p:txBody>
          <a:bodyPr wrap="none" anchor="ctr"/>
          <a:lstStyle/>
          <a:p>
            <a:pPr algn="ctr"/>
            <a:r>
              <a:rPr lang="it-IT" dirty="0">
                <a:effectLst>
                  <a:outerShdw blurRad="38100" dist="38100" dir="2700000" algn="tl">
                    <a:srgbClr val="C0C0C0"/>
                  </a:outerShdw>
                </a:effectLst>
              </a:rPr>
              <a:t>Endoderma</a:t>
            </a:r>
          </a:p>
        </p:txBody>
      </p:sp>
      <p:sp>
        <p:nvSpPr>
          <p:cNvPr id="144395" name="Rectangle 11"/>
          <p:cNvSpPr>
            <a:spLocks noChangeArrowheads="1"/>
          </p:cNvSpPr>
          <p:nvPr/>
        </p:nvSpPr>
        <p:spPr bwMode="auto">
          <a:xfrm>
            <a:off x="6300788" y="1665288"/>
            <a:ext cx="1584325" cy="433387"/>
          </a:xfrm>
          <a:prstGeom prst="rect">
            <a:avLst/>
          </a:prstGeom>
          <a:solidFill>
            <a:schemeClr val="bg1"/>
          </a:solidFill>
          <a:ln w="22225">
            <a:solidFill>
              <a:srgbClr val="FF3300"/>
            </a:solidFill>
            <a:miter lim="800000"/>
            <a:headEnd/>
            <a:tailEnd/>
          </a:ln>
          <a:effectLst/>
        </p:spPr>
        <p:txBody>
          <a:bodyPr wrap="none" anchor="ctr"/>
          <a:lstStyle/>
          <a:p>
            <a:pPr algn="ctr"/>
            <a:r>
              <a:rPr lang="it-IT" dirty="0">
                <a:effectLst>
                  <a:outerShdw blurRad="38100" dist="38100" dir="2700000" algn="tl">
                    <a:srgbClr val="C0C0C0"/>
                  </a:outerShdw>
                </a:effectLst>
              </a:rPr>
              <a:t>Ectoderma</a:t>
            </a:r>
          </a:p>
        </p:txBody>
      </p:sp>
      <p:grpSp>
        <p:nvGrpSpPr>
          <p:cNvPr id="3" name="Group 12"/>
          <p:cNvGrpSpPr>
            <a:grpSpLocks/>
          </p:cNvGrpSpPr>
          <p:nvPr/>
        </p:nvGrpSpPr>
        <p:grpSpPr bwMode="auto">
          <a:xfrm>
            <a:off x="4356100" y="2133600"/>
            <a:ext cx="71438" cy="896938"/>
            <a:chOff x="2744" y="482"/>
            <a:chExt cx="0" cy="544"/>
          </a:xfrm>
        </p:grpSpPr>
        <p:sp>
          <p:nvSpPr>
            <p:cNvPr id="144397" name="Line 13"/>
            <p:cNvSpPr>
              <a:spLocks noChangeShapeType="1"/>
            </p:cNvSpPr>
            <p:nvPr/>
          </p:nvSpPr>
          <p:spPr bwMode="auto">
            <a:xfrm>
              <a:off x="2744" y="482"/>
              <a:ext cx="0" cy="317"/>
            </a:xfrm>
            <a:prstGeom prst="line">
              <a:avLst/>
            </a:prstGeom>
            <a:noFill/>
            <a:ln w="22225">
              <a:solidFill>
                <a:srgbClr val="0033CC"/>
              </a:solidFill>
              <a:round/>
              <a:headEnd/>
              <a:tailEnd/>
            </a:ln>
            <a:effectLst/>
          </p:spPr>
          <p:txBody>
            <a:bodyPr/>
            <a:lstStyle/>
            <a:p>
              <a:endParaRPr lang="it-IT"/>
            </a:p>
          </p:txBody>
        </p:sp>
        <p:sp>
          <p:nvSpPr>
            <p:cNvPr id="144398" name="Line 14"/>
            <p:cNvSpPr>
              <a:spLocks noChangeShapeType="1"/>
            </p:cNvSpPr>
            <p:nvPr/>
          </p:nvSpPr>
          <p:spPr bwMode="auto">
            <a:xfrm>
              <a:off x="2744" y="799"/>
              <a:ext cx="0" cy="227"/>
            </a:xfrm>
            <a:prstGeom prst="line">
              <a:avLst/>
            </a:prstGeom>
            <a:noFill/>
            <a:ln w="22225">
              <a:solidFill>
                <a:srgbClr val="0000CC"/>
              </a:solidFill>
              <a:round/>
              <a:headEnd/>
              <a:tailEnd type="triangle" w="med" len="med"/>
            </a:ln>
            <a:effectLst/>
          </p:spPr>
          <p:txBody>
            <a:bodyPr/>
            <a:lstStyle/>
            <a:p>
              <a:endParaRPr lang="it-IT"/>
            </a:p>
          </p:txBody>
        </p:sp>
      </p:grpSp>
      <p:sp>
        <p:nvSpPr>
          <p:cNvPr id="144399" name="Line 15"/>
          <p:cNvSpPr>
            <a:spLocks noChangeShapeType="1"/>
          </p:cNvSpPr>
          <p:nvPr/>
        </p:nvSpPr>
        <p:spPr bwMode="auto">
          <a:xfrm>
            <a:off x="250825" y="2636838"/>
            <a:ext cx="8569325" cy="0"/>
          </a:xfrm>
          <a:prstGeom prst="line">
            <a:avLst/>
          </a:prstGeom>
          <a:noFill/>
          <a:ln w="22225">
            <a:solidFill>
              <a:srgbClr val="0000CC"/>
            </a:solidFill>
            <a:round/>
            <a:headEnd/>
            <a:tailEnd/>
          </a:ln>
          <a:effectLst/>
        </p:spPr>
        <p:txBody>
          <a:bodyPr/>
          <a:lstStyle/>
          <a:p>
            <a:endParaRPr lang="it-IT"/>
          </a:p>
        </p:txBody>
      </p:sp>
      <p:sp>
        <p:nvSpPr>
          <p:cNvPr id="144400" name="Line 16"/>
          <p:cNvSpPr>
            <a:spLocks noChangeShapeType="1"/>
          </p:cNvSpPr>
          <p:nvPr/>
        </p:nvSpPr>
        <p:spPr bwMode="auto">
          <a:xfrm>
            <a:off x="250825" y="2636838"/>
            <a:ext cx="1588" cy="393700"/>
          </a:xfrm>
          <a:prstGeom prst="line">
            <a:avLst/>
          </a:prstGeom>
          <a:noFill/>
          <a:ln w="22225">
            <a:solidFill>
              <a:srgbClr val="0000CC"/>
            </a:solidFill>
            <a:round/>
            <a:headEnd/>
            <a:tailEnd type="triangle" w="med" len="med"/>
          </a:ln>
          <a:effectLst/>
        </p:spPr>
        <p:txBody>
          <a:bodyPr/>
          <a:lstStyle/>
          <a:p>
            <a:endParaRPr lang="it-IT"/>
          </a:p>
        </p:txBody>
      </p:sp>
      <p:sp>
        <p:nvSpPr>
          <p:cNvPr id="144401" name="Line 17"/>
          <p:cNvSpPr>
            <a:spLocks noChangeShapeType="1"/>
          </p:cNvSpPr>
          <p:nvPr/>
        </p:nvSpPr>
        <p:spPr bwMode="auto">
          <a:xfrm>
            <a:off x="1908175" y="2636838"/>
            <a:ext cx="1588" cy="393700"/>
          </a:xfrm>
          <a:prstGeom prst="line">
            <a:avLst/>
          </a:prstGeom>
          <a:noFill/>
          <a:ln w="22225">
            <a:solidFill>
              <a:srgbClr val="0000CC"/>
            </a:solidFill>
            <a:round/>
            <a:headEnd/>
            <a:tailEnd type="triangle" w="med" len="med"/>
          </a:ln>
          <a:effectLst/>
        </p:spPr>
        <p:txBody>
          <a:bodyPr/>
          <a:lstStyle/>
          <a:p>
            <a:endParaRPr lang="it-IT"/>
          </a:p>
        </p:txBody>
      </p:sp>
      <p:sp>
        <p:nvSpPr>
          <p:cNvPr id="144402" name="Line 18"/>
          <p:cNvSpPr>
            <a:spLocks noChangeShapeType="1"/>
          </p:cNvSpPr>
          <p:nvPr/>
        </p:nvSpPr>
        <p:spPr bwMode="auto">
          <a:xfrm>
            <a:off x="6948488" y="2636838"/>
            <a:ext cx="1587" cy="393700"/>
          </a:xfrm>
          <a:prstGeom prst="line">
            <a:avLst/>
          </a:prstGeom>
          <a:noFill/>
          <a:ln w="22225">
            <a:solidFill>
              <a:srgbClr val="0000CC"/>
            </a:solidFill>
            <a:round/>
            <a:headEnd/>
            <a:tailEnd type="triangle" w="med" len="med"/>
          </a:ln>
          <a:effectLst/>
        </p:spPr>
        <p:txBody>
          <a:bodyPr/>
          <a:lstStyle/>
          <a:p>
            <a:endParaRPr lang="it-IT"/>
          </a:p>
        </p:txBody>
      </p:sp>
      <p:sp>
        <p:nvSpPr>
          <p:cNvPr id="144403" name="Line 19"/>
          <p:cNvSpPr>
            <a:spLocks noChangeShapeType="1"/>
          </p:cNvSpPr>
          <p:nvPr/>
        </p:nvSpPr>
        <p:spPr bwMode="auto">
          <a:xfrm>
            <a:off x="8820150" y="2636838"/>
            <a:ext cx="1588" cy="393700"/>
          </a:xfrm>
          <a:prstGeom prst="line">
            <a:avLst/>
          </a:prstGeom>
          <a:noFill/>
          <a:ln w="22225">
            <a:solidFill>
              <a:srgbClr val="0000CC"/>
            </a:solidFill>
            <a:round/>
            <a:headEnd/>
            <a:tailEnd type="triangle" w="med" len="med"/>
          </a:ln>
          <a:effectLst/>
        </p:spPr>
        <p:txBody>
          <a:bodyPr/>
          <a:lstStyle/>
          <a:p>
            <a:endParaRPr lang="it-IT"/>
          </a:p>
        </p:txBody>
      </p:sp>
      <p:sp>
        <p:nvSpPr>
          <p:cNvPr id="144404" name="Rectangle 20"/>
          <p:cNvSpPr>
            <a:spLocks noChangeArrowheads="1"/>
          </p:cNvSpPr>
          <p:nvPr/>
        </p:nvSpPr>
        <p:spPr bwMode="auto">
          <a:xfrm>
            <a:off x="71438" y="3068638"/>
            <a:ext cx="972170" cy="360362"/>
          </a:xfrm>
          <a:prstGeom prst="rect">
            <a:avLst/>
          </a:prstGeom>
          <a:solidFill>
            <a:schemeClr val="bg1"/>
          </a:solidFill>
          <a:ln w="22225">
            <a:solidFill>
              <a:srgbClr val="00CC00"/>
            </a:solidFill>
            <a:miter lim="800000"/>
            <a:headEnd/>
            <a:tailEnd/>
          </a:ln>
          <a:effectLst/>
        </p:spPr>
        <p:txBody>
          <a:bodyPr wrap="none" anchor="ctr"/>
          <a:lstStyle/>
          <a:p>
            <a:r>
              <a:rPr lang="it-IT" dirty="0">
                <a:effectLst>
                  <a:outerShdw blurRad="38100" dist="38100" dir="2700000" algn="tl">
                    <a:srgbClr val="C0C0C0"/>
                  </a:outerShdw>
                </a:effectLst>
              </a:rPr>
              <a:t>Polmone</a:t>
            </a:r>
          </a:p>
        </p:txBody>
      </p:sp>
      <p:sp>
        <p:nvSpPr>
          <p:cNvPr id="144405" name="Rectangle 21"/>
          <p:cNvSpPr>
            <a:spLocks noChangeArrowheads="1"/>
          </p:cNvSpPr>
          <p:nvPr/>
        </p:nvSpPr>
        <p:spPr bwMode="auto">
          <a:xfrm>
            <a:off x="1512888" y="3068638"/>
            <a:ext cx="970880" cy="360362"/>
          </a:xfrm>
          <a:prstGeom prst="rect">
            <a:avLst/>
          </a:prstGeom>
          <a:solidFill>
            <a:schemeClr val="bg1"/>
          </a:solidFill>
          <a:ln w="22225">
            <a:solidFill>
              <a:srgbClr val="00CC00"/>
            </a:solidFill>
            <a:miter lim="800000"/>
            <a:headEnd/>
            <a:tailEnd/>
          </a:ln>
          <a:effectLst/>
        </p:spPr>
        <p:txBody>
          <a:bodyPr wrap="none" anchor="ctr"/>
          <a:lstStyle/>
          <a:p>
            <a:r>
              <a:rPr lang="it-IT" dirty="0">
                <a:effectLst>
                  <a:outerShdw blurRad="38100" dist="38100" dir="2700000" algn="tl">
                    <a:srgbClr val="C0C0C0"/>
                  </a:outerShdw>
                </a:effectLst>
              </a:rPr>
              <a:t>Stomaco</a:t>
            </a:r>
          </a:p>
        </p:txBody>
      </p:sp>
      <p:sp>
        <p:nvSpPr>
          <p:cNvPr id="144406" name="Rectangle 22"/>
          <p:cNvSpPr>
            <a:spLocks noChangeArrowheads="1"/>
          </p:cNvSpPr>
          <p:nvPr/>
        </p:nvSpPr>
        <p:spPr bwMode="auto">
          <a:xfrm>
            <a:off x="3924300" y="3068638"/>
            <a:ext cx="1007740" cy="360362"/>
          </a:xfrm>
          <a:prstGeom prst="rect">
            <a:avLst/>
          </a:prstGeom>
          <a:solidFill>
            <a:schemeClr val="bg1"/>
          </a:solidFill>
          <a:ln w="22225">
            <a:solidFill>
              <a:srgbClr val="00CC00"/>
            </a:solidFill>
            <a:miter lim="800000"/>
            <a:headEnd/>
            <a:tailEnd/>
          </a:ln>
          <a:effectLst/>
        </p:spPr>
        <p:txBody>
          <a:bodyPr wrap="none" anchor="ctr"/>
          <a:lstStyle/>
          <a:p>
            <a:r>
              <a:rPr lang="it-IT" dirty="0">
                <a:effectLst>
                  <a:outerShdw blurRad="38100" dist="38100" dir="2700000" algn="tl">
                    <a:srgbClr val="C0C0C0"/>
                  </a:outerShdw>
                </a:effectLst>
              </a:rPr>
              <a:t>Pancreas</a:t>
            </a:r>
          </a:p>
        </p:txBody>
      </p:sp>
      <p:sp>
        <p:nvSpPr>
          <p:cNvPr id="144407" name="Rectangle 23"/>
          <p:cNvSpPr>
            <a:spLocks noChangeArrowheads="1"/>
          </p:cNvSpPr>
          <p:nvPr/>
        </p:nvSpPr>
        <p:spPr bwMode="auto">
          <a:xfrm>
            <a:off x="6444208" y="3068638"/>
            <a:ext cx="936104" cy="360362"/>
          </a:xfrm>
          <a:prstGeom prst="rect">
            <a:avLst/>
          </a:prstGeom>
          <a:solidFill>
            <a:schemeClr val="bg1"/>
          </a:solidFill>
          <a:ln w="22225">
            <a:solidFill>
              <a:srgbClr val="00CC00"/>
            </a:solidFill>
            <a:miter lim="800000"/>
            <a:headEnd/>
            <a:tailEnd/>
          </a:ln>
          <a:effectLst/>
        </p:spPr>
        <p:txBody>
          <a:bodyPr wrap="none" anchor="ctr"/>
          <a:lstStyle/>
          <a:p>
            <a:r>
              <a:rPr lang="it-IT">
                <a:effectLst>
                  <a:outerShdw blurRad="38100" dist="38100" dir="2700000" algn="tl">
                    <a:srgbClr val="C0C0C0"/>
                  </a:outerShdw>
                </a:effectLst>
              </a:rPr>
              <a:t>Fegato</a:t>
            </a:r>
          </a:p>
        </p:txBody>
      </p:sp>
      <p:sp>
        <p:nvSpPr>
          <p:cNvPr id="144408" name="Rectangle 24"/>
          <p:cNvSpPr>
            <a:spLocks noChangeArrowheads="1"/>
          </p:cNvSpPr>
          <p:nvPr/>
        </p:nvSpPr>
        <p:spPr bwMode="auto">
          <a:xfrm>
            <a:off x="8172450" y="3068638"/>
            <a:ext cx="971550" cy="360362"/>
          </a:xfrm>
          <a:prstGeom prst="rect">
            <a:avLst/>
          </a:prstGeom>
          <a:solidFill>
            <a:schemeClr val="bg1"/>
          </a:solidFill>
          <a:ln w="22225">
            <a:solidFill>
              <a:srgbClr val="00CC00"/>
            </a:solidFill>
            <a:miter lim="800000"/>
            <a:headEnd/>
            <a:tailEnd/>
          </a:ln>
          <a:effectLst/>
        </p:spPr>
        <p:txBody>
          <a:bodyPr wrap="none" anchor="ctr"/>
          <a:lstStyle/>
          <a:p>
            <a:r>
              <a:rPr lang="it-IT" dirty="0">
                <a:effectLst>
                  <a:outerShdw blurRad="38100" dist="38100" dir="2700000" algn="tl">
                    <a:srgbClr val="C0C0C0"/>
                  </a:outerShdw>
                </a:effectLst>
              </a:rPr>
              <a:t>Intestino</a:t>
            </a:r>
          </a:p>
        </p:txBody>
      </p:sp>
      <p:grpSp>
        <p:nvGrpSpPr>
          <p:cNvPr id="4" name="Group 25"/>
          <p:cNvGrpSpPr>
            <a:grpSpLocks/>
          </p:cNvGrpSpPr>
          <p:nvPr/>
        </p:nvGrpSpPr>
        <p:grpSpPr bwMode="auto">
          <a:xfrm>
            <a:off x="4356100" y="3500438"/>
            <a:ext cx="144463" cy="609600"/>
            <a:chOff x="2744" y="482"/>
            <a:chExt cx="0" cy="544"/>
          </a:xfrm>
        </p:grpSpPr>
        <p:sp>
          <p:nvSpPr>
            <p:cNvPr id="144410" name="Line 26"/>
            <p:cNvSpPr>
              <a:spLocks noChangeShapeType="1"/>
            </p:cNvSpPr>
            <p:nvPr/>
          </p:nvSpPr>
          <p:spPr bwMode="auto">
            <a:xfrm>
              <a:off x="2744" y="482"/>
              <a:ext cx="0" cy="317"/>
            </a:xfrm>
            <a:prstGeom prst="line">
              <a:avLst/>
            </a:prstGeom>
            <a:noFill/>
            <a:ln w="22225">
              <a:solidFill>
                <a:srgbClr val="0033CC"/>
              </a:solidFill>
              <a:round/>
              <a:headEnd/>
              <a:tailEnd/>
            </a:ln>
            <a:effectLst/>
          </p:spPr>
          <p:txBody>
            <a:bodyPr/>
            <a:lstStyle/>
            <a:p>
              <a:endParaRPr lang="it-IT"/>
            </a:p>
          </p:txBody>
        </p:sp>
        <p:sp>
          <p:nvSpPr>
            <p:cNvPr id="144411" name="Line 27"/>
            <p:cNvSpPr>
              <a:spLocks noChangeShapeType="1"/>
            </p:cNvSpPr>
            <p:nvPr/>
          </p:nvSpPr>
          <p:spPr bwMode="auto">
            <a:xfrm>
              <a:off x="2744" y="799"/>
              <a:ext cx="0" cy="227"/>
            </a:xfrm>
            <a:prstGeom prst="line">
              <a:avLst/>
            </a:prstGeom>
            <a:noFill/>
            <a:ln w="22225">
              <a:solidFill>
                <a:srgbClr val="0000CC"/>
              </a:solidFill>
              <a:round/>
              <a:headEnd/>
              <a:tailEnd type="triangle" w="med" len="med"/>
            </a:ln>
            <a:effectLst/>
          </p:spPr>
          <p:txBody>
            <a:bodyPr/>
            <a:lstStyle/>
            <a:p>
              <a:endParaRPr lang="it-IT"/>
            </a:p>
          </p:txBody>
        </p:sp>
      </p:grpSp>
      <p:sp>
        <p:nvSpPr>
          <p:cNvPr id="144412" name="Line 28"/>
          <p:cNvSpPr>
            <a:spLocks noChangeShapeType="1"/>
          </p:cNvSpPr>
          <p:nvPr/>
        </p:nvSpPr>
        <p:spPr bwMode="auto">
          <a:xfrm>
            <a:off x="1908175" y="3716338"/>
            <a:ext cx="5111750" cy="0"/>
          </a:xfrm>
          <a:prstGeom prst="line">
            <a:avLst/>
          </a:prstGeom>
          <a:noFill/>
          <a:ln w="22225">
            <a:solidFill>
              <a:srgbClr val="0000CC"/>
            </a:solidFill>
            <a:round/>
            <a:headEnd/>
            <a:tailEnd/>
          </a:ln>
          <a:effectLst/>
        </p:spPr>
        <p:txBody>
          <a:bodyPr/>
          <a:lstStyle/>
          <a:p>
            <a:endParaRPr lang="it-IT"/>
          </a:p>
        </p:txBody>
      </p:sp>
      <p:sp>
        <p:nvSpPr>
          <p:cNvPr id="144413" name="Line 29"/>
          <p:cNvSpPr>
            <a:spLocks noChangeShapeType="1"/>
          </p:cNvSpPr>
          <p:nvPr/>
        </p:nvSpPr>
        <p:spPr bwMode="auto">
          <a:xfrm>
            <a:off x="1908175" y="3716338"/>
            <a:ext cx="1588" cy="415925"/>
          </a:xfrm>
          <a:prstGeom prst="line">
            <a:avLst/>
          </a:prstGeom>
          <a:noFill/>
          <a:ln w="22225">
            <a:solidFill>
              <a:srgbClr val="0000CC"/>
            </a:solidFill>
            <a:round/>
            <a:headEnd/>
            <a:tailEnd type="triangle" w="med" len="med"/>
          </a:ln>
          <a:effectLst/>
        </p:spPr>
        <p:txBody>
          <a:bodyPr/>
          <a:lstStyle/>
          <a:p>
            <a:endParaRPr lang="it-IT"/>
          </a:p>
        </p:txBody>
      </p:sp>
      <p:sp>
        <p:nvSpPr>
          <p:cNvPr id="144414" name="Line 30"/>
          <p:cNvSpPr>
            <a:spLocks noChangeShapeType="1"/>
          </p:cNvSpPr>
          <p:nvPr/>
        </p:nvSpPr>
        <p:spPr bwMode="auto">
          <a:xfrm>
            <a:off x="7018338" y="3716338"/>
            <a:ext cx="1587" cy="415925"/>
          </a:xfrm>
          <a:prstGeom prst="line">
            <a:avLst/>
          </a:prstGeom>
          <a:noFill/>
          <a:ln w="22225">
            <a:solidFill>
              <a:srgbClr val="0000CC"/>
            </a:solidFill>
            <a:round/>
            <a:headEnd/>
            <a:tailEnd type="triangle" w="med" len="med"/>
          </a:ln>
          <a:effectLst/>
        </p:spPr>
        <p:txBody>
          <a:bodyPr/>
          <a:lstStyle/>
          <a:p>
            <a:endParaRPr lang="it-IT"/>
          </a:p>
        </p:txBody>
      </p:sp>
      <p:sp>
        <p:nvSpPr>
          <p:cNvPr id="144415" name="Rectangle 31"/>
          <p:cNvSpPr>
            <a:spLocks noChangeArrowheads="1"/>
          </p:cNvSpPr>
          <p:nvPr/>
        </p:nvSpPr>
        <p:spPr bwMode="auto">
          <a:xfrm>
            <a:off x="3923928" y="4149080"/>
            <a:ext cx="1080120" cy="287338"/>
          </a:xfrm>
          <a:prstGeom prst="rect">
            <a:avLst/>
          </a:prstGeom>
          <a:solidFill>
            <a:schemeClr val="bg1"/>
          </a:solidFill>
          <a:ln w="22225">
            <a:solidFill>
              <a:srgbClr val="800000"/>
            </a:solidFill>
            <a:miter lim="800000"/>
            <a:headEnd/>
            <a:tailEnd/>
          </a:ln>
          <a:effectLst/>
        </p:spPr>
        <p:txBody>
          <a:bodyPr wrap="none" anchor="ctr"/>
          <a:lstStyle/>
          <a:p>
            <a:r>
              <a:rPr lang="it-IT" dirty="0">
                <a:effectLst>
                  <a:outerShdw blurRad="38100" dist="38100" dir="2700000" algn="tl">
                    <a:srgbClr val="C0C0C0"/>
                  </a:outerShdw>
                </a:effectLst>
              </a:rPr>
              <a:t>Endocrino</a:t>
            </a:r>
          </a:p>
        </p:txBody>
      </p:sp>
      <p:sp>
        <p:nvSpPr>
          <p:cNvPr id="144416" name="Rectangle 32"/>
          <p:cNvSpPr>
            <a:spLocks noChangeArrowheads="1"/>
          </p:cNvSpPr>
          <p:nvPr/>
        </p:nvSpPr>
        <p:spPr bwMode="auto">
          <a:xfrm>
            <a:off x="6443663" y="4149725"/>
            <a:ext cx="863600" cy="287338"/>
          </a:xfrm>
          <a:prstGeom prst="rect">
            <a:avLst/>
          </a:prstGeom>
          <a:solidFill>
            <a:schemeClr val="bg1"/>
          </a:solidFill>
          <a:ln w="22225">
            <a:solidFill>
              <a:srgbClr val="006666"/>
            </a:solidFill>
            <a:miter lim="800000"/>
            <a:headEnd/>
            <a:tailEnd/>
          </a:ln>
          <a:effectLst/>
        </p:spPr>
        <p:txBody>
          <a:bodyPr wrap="none" anchor="ctr"/>
          <a:lstStyle/>
          <a:p>
            <a:r>
              <a:rPr lang="it-IT">
                <a:effectLst>
                  <a:outerShdw blurRad="38100" dist="38100" dir="2700000" algn="tl">
                    <a:srgbClr val="C0C0C0"/>
                  </a:outerShdw>
                </a:effectLst>
              </a:rPr>
              <a:t>Duttale</a:t>
            </a:r>
          </a:p>
        </p:txBody>
      </p:sp>
      <p:sp>
        <p:nvSpPr>
          <p:cNvPr id="144417" name="Rectangle 33"/>
          <p:cNvSpPr>
            <a:spLocks noChangeArrowheads="1"/>
          </p:cNvSpPr>
          <p:nvPr/>
        </p:nvSpPr>
        <p:spPr bwMode="auto">
          <a:xfrm>
            <a:off x="1403350" y="4149080"/>
            <a:ext cx="1008410" cy="214387"/>
          </a:xfrm>
          <a:prstGeom prst="rect">
            <a:avLst/>
          </a:prstGeom>
          <a:solidFill>
            <a:schemeClr val="bg1"/>
          </a:solidFill>
          <a:ln w="22225">
            <a:solidFill>
              <a:srgbClr val="006666"/>
            </a:solidFill>
            <a:miter lim="800000"/>
            <a:headEnd/>
            <a:tailEnd/>
          </a:ln>
          <a:effectLst/>
        </p:spPr>
        <p:txBody>
          <a:bodyPr wrap="none" anchor="ctr"/>
          <a:lstStyle/>
          <a:p>
            <a:r>
              <a:rPr lang="it-IT" dirty="0">
                <a:effectLst>
                  <a:outerShdw blurRad="38100" dist="38100" dir="2700000" algn="tl">
                    <a:srgbClr val="C0C0C0"/>
                  </a:outerShdw>
                </a:effectLst>
              </a:rPr>
              <a:t>Esocrino</a:t>
            </a:r>
          </a:p>
        </p:txBody>
      </p:sp>
      <p:sp>
        <p:nvSpPr>
          <p:cNvPr id="144418" name="Line 34"/>
          <p:cNvSpPr>
            <a:spLocks noChangeShapeType="1"/>
          </p:cNvSpPr>
          <p:nvPr/>
        </p:nvSpPr>
        <p:spPr bwMode="auto">
          <a:xfrm>
            <a:off x="971550" y="4941888"/>
            <a:ext cx="6842125" cy="0"/>
          </a:xfrm>
          <a:prstGeom prst="line">
            <a:avLst/>
          </a:prstGeom>
          <a:noFill/>
          <a:ln w="22225">
            <a:solidFill>
              <a:srgbClr val="0000CC"/>
            </a:solidFill>
            <a:round/>
            <a:headEnd/>
            <a:tailEnd/>
          </a:ln>
          <a:effectLst/>
        </p:spPr>
        <p:txBody>
          <a:bodyPr/>
          <a:lstStyle/>
          <a:p>
            <a:endParaRPr lang="it-IT"/>
          </a:p>
        </p:txBody>
      </p:sp>
      <p:grpSp>
        <p:nvGrpSpPr>
          <p:cNvPr id="5" name="Group 35"/>
          <p:cNvGrpSpPr>
            <a:grpSpLocks/>
          </p:cNvGrpSpPr>
          <p:nvPr/>
        </p:nvGrpSpPr>
        <p:grpSpPr bwMode="auto">
          <a:xfrm>
            <a:off x="4356100" y="4437063"/>
            <a:ext cx="144463" cy="936625"/>
            <a:chOff x="2744" y="482"/>
            <a:chExt cx="0" cy="544"/>
          </a:xfrm>
        </p:grpSpPr>
        <p:sp>
          <p:nvSpPr>
            <p:cNvPr id="144420" name="Line 36"/>
            <p:cNvSpPr>
              <a:spLocks noChangeShapeType="1"/>
            </p:cNvSpPr>
            <p:nvPr/>
          </p:nvSpPr>
          <p:spPr bwMode="auto">
            <a:xfrm>
              <a:off x="2744" y="482"/>
              <a:ext cx="0" cy="317"/>
            </a:xfrm>
            <a:prstGeom prst="line">
              <a:avLst/>
            </a:prstGeom>
            <a:noFill/>
            <a:ln w="22225">
              <a:solidFill>
                <a:srgbClr val="0033CC"/>
              </a:solidFill>
              <a:round/>
              <a:headEnd/>
              <a:tailEnd/>
            </a:ln>
            <a:effectLst/>
          </p:spPr>
          <p:txBody>
            <a:bodyPr/>
            <a:lstStyle/>
            <a:p>
              <a:endParaRPr lang="it-IT"/>
            </a:p>
          </p:txBody>
        </p:sp>
        <p:sp>
          <p:nvSpPr>
            <p:cNvPr id="144421" name="Line 37"/>
            <p:cNvSpPr>
              <a:spLocks noChangeShapeType="1"/>
            </p:cNvSpPr>
            <p:nvPr/>
          </p:nvSpPr>
          <p:spPr bwMode="auto">
            <a:xfrm>
              <a:off x="2744" y="799"/>
              <a:ext cx="0" cy="227"/>
            </a:xfrm>
            <a:prstGeom prst="line">
              <a:avLst/>
            </a:prstGeom>
            <a:noFill/>
            <a:ln w="22225">
              <a:solidFill>
                <a:srgbClr val="0000CC"/>
              </a:solidFill>
              <a:round/>
              <a:headEnd/>
              <a:tailEnd type="triangle" w="med" len="med"/>
            </a:ln>
            <a:effectLst/>
          </p:spPr>
          <p:txBody>
            <a:bodyPr/>
            <a:lstStyle/>
            <a:p>
              <a:endParaRPr lang="it-IT"/>
            </a:p>
          </p:txBody>
        </p:sp>
      </p:grpSp>
      <p:sp>
        <p:nvSpPr>
          <p:cNvPr id="144422" name="Line 38"/>
          <p:cNvSpPr>
            <a:spLocks noChangeShapeType="1"/>
          </p:cNvSpPr>
          <p:nvPr/>
        </p:nvSpPr>
        <p:spPr bwMode="auto">
          <a:xfrm>
            <a:off x="971550" y="4941888"/>
            <a:ext cx="1588" cy="415925"/>
          </a:xfrm>
          <a:prstGeom prst="line">
            <a:avLst/>
          </a:prstGeom>
          <a:noFill/>
          <a:ln w="22225">
            <a:solidFill>
              <a:srgbClr val="0000CC"/>
            </a:solidFill>
            <a:round/>
            <a:headEnd/>
            <a:tailEnd type="triangle" w="med" len="med"/>
          </a:ln>
          <a:effectLst/>
        </p:spPr>
        <p:txBody>
          <a:bodyPr/>
          <a:lstStyle/>
          <a:p>
            <a:endParaRPr lang="it-IT"/>
          </a:p>
        </p:txBody>
      </p:sp>
      <p:sp>
        <p:nvSpPr>
          <p:cNvPr id="144423" name="Line 39"/>
          <p:cNvSpPr>
            <a:spLocks noChangeShapeType="1"/>
          </p:cNvSpPr>
          <p:nvPr/>
        </p:nvSpPr>
        <p:spPr bwMode="auto">
          <a:xfrm>
            <a:off x="6586538" y="4941888"/>
            <a:ext cx="1587" cy="415925"/>
          </a:xfrm>
          <a:prstGeom prst="line">
            <a:avLst/>
          </a:prstGeom>
          <a:noFill/>
          <a:ln w="22225">
            <a:solidFill>
              <a:srgbClr val="0000CC"/>
            </a:solidFill>
            <a:round/>
            <a:headEnd/>
            <a:tailEnd type="triangle" w="med" len="med"/>
          </a:ln>
          <a:effectLst/>
        </p:spPr>
        <p:txBody>
          <a:bodyPr/>
          <a:lstStyle/>
          <a:p>
            <a:endParaRPr lang="it-IT"/>
          </a:p>
        </p:txBody>
      </p:sp>
      <p:sp>
        <p:nvSpPr>
          <p:cNvPr id="144424" name="Line 40"/>
          <p:cNvSpPr>
            <a:spLocks noChangeShapeType="1"/>
          </p:cNvSpPr>
          <p:nvPr/>
        </p:nvSpPr>
        <p:spPr bwMode="auto">
          <a:xfrm>
            <a:off x="7812088" y="4941888"/>
            <a:ext cx="1587" cy="415925"/>
          </a:xfrm>
          <a:prstGeom prst="line">
            <a:avLst/>
          </a:prstGeom>
          <a:noFill/>
          <a:ln w="22225">
            <a:solidFill>
              <a:srgbClr val="0000CC"/>
            </a:solidFill>
            <a:round/>
            <a:headEnd/>
            <a:tailEnd type="triangle" w="med" len="med"/>
          </a:ln>
          <a:effectLst/>
        </p:spPr>
        <p:txBody>
          <a:bodyPr/>
          <a:lstStyle/>
          <a:p>
            <a:endParaRPr lang="it-IT"/>
          </a:p>
        </p:txBody>
      </p:sp>
      <p:sp>
        <p:nvSpPr>
          <p:cNvPr id="144425" name="Rectangle 41"/>
          <p:cNvSpPr>
            <a:spLocks noChangeArrowheads="1"/>
          </p:cNvSpPr>
          <p:nvPr/>
        </p:nvSpPr>
        <p:spPr bwMode="auto">
          <a:xfrm>
            <a:off x="540197" y="5445224"/>
            <a:ext cx="1079475" cy="288032"/>
          </a:xfrm>
          <a:prstGeom prst="rect">
            <a:avLst/>
          </a:prstGeom>
          <a:solidFill>
            <a:schemeClr val="bg1"/>
          </a:solidFill>
          <a:ln w="22225">
            <a:solidFill>
              <a:srgbClr val="800000"/>
            </a:solidFill>
            <a:miter lim="800000"/>
            <a:headEnd/>
            <a:tailEnd/>
          </a:ln>
          <a:effectLst/>
        </p:spPr>
        <p:txBody>
          <a:bodyPr wrap="none" anchor="ctr"/>
          <a:lstStyle/>
          <a:p>
            <a:r>
              <a:rPr lang="it-IT" dirty="0">
                <a:effectLst>
                  <a:outerShdw blurRad="38100" dist="38100" dir="2700000" algn="tl">
                    <a:srgbClr val="C0C0C0"/>
                  </a:outerShdw>
                </a:effectLst>
                <a:latin typeface="Symbol" pitchFamily="18" charset="2"/>
              </a:rPr>
              <a:t>a</a:t>
            </a:r>
            <a:r>
              <a:rPr lang="it-IT" dirty="0">
                <a:effectLst>
                  <a:outerShdw blurRad="38100" dist="38100" dir="2700000" algn="tl">
                    <a:srgbClr val="C0C0C0"/>
                  </a:outerShdw>
                </a:effectLst>
              </a:rPr>
              <a:t>-Cellula</a:t>
            </a:r>
          </a:p>
        </p:txBody>
      </p:sp>
      <p:sp>
        <p:nvSpPr>
          <p:cNvPr id="144426" name="Rectangle 42"/>
          <p:cNvSpPr>
            <a:spLocks noChangeArrowheads="1"/>
          </p:cNvSpPr>
          <p:nvPr/>
        </p:nvSpPr>
        <p:spPr bwMode="auto">
          <a:xfrm>
            <a:off x="3924300" y="5410200"/>
            <a:ext cx="1007740" cy="323056"/>
          </a:xfrm>
          <a:prstGeom prst="rect">
            <a:avLst/>
          </a:prstGeom>
          <a:solidFill>
            <a:schemeClr val="bg1"/>
          </a:solidFill>
          <a:ln w="22225">
            <a:solidFill>
              <a:srgbClr val="800000"/>
            </a:solidFill>
            <a:miter lim="800000"/>
            <a:headEnd/>
            <a:tailEnd/>
          </a:ln>
          <a:effectLst/>
        </p:spPr>
        <p:txBody>
          <a:bodyPr wrap="none" anchor="ctr"/>
          <a:lstStyle/>
          <a:p>
            <a:r>
              <a:rPr lang="it-IT" dirty="0">
                <a:effectLst>
                  <a:outerShdw blurRad="38100" dist="38100" dir="2700000" algn="tl">
                    <a:srgbClr val="C0C0C0"/>
                  </a:outerShdw>
                </a:effectLst>
                <a:latin typeface="Symbol" pitchFamily="18" charset="2"/>
              </a:rPr>
              <a:t>b</a:t>
            </a:r>
            <a:r>
              <a:rPr lang="it-IT" dirty="0">
                <a:effectLst>
                  <a:outerShdw blurRad="38100" dist="38100" dir="2700000" algn="tl">
                    <a:srgbClr val="C0C0C0"/>
                  </a:outerShdw>
                </a:effectLst>
              </a:rPr>
              <a:t>-Cellula</a:t>
            </a:r>
          </a:p>
        </p:txBody>
      </p:sp>
      <p:sp>
        <p:nvSpPr>
          <p:cNvPr id="144427" name="Rectangle 43"/>
          <p:cNvSpPr>
            <a:spLocks noChangeArrowheads="1"/>
          </p:cNvSpPr>
          <p:nvPr/>
        </p:nvSpPr>
        <p:spPr bwMode="auto">
          <a:xfrm>
            <a:off x="6229350" y="5410200"/>
            <a:ext cx="1006946" cy="323056"/>
          </a:xfrm>
          <a:prstGeom prst="rect">
            <a:avLst/>
          </a:prstGeom>
          <a:solidFill>
            <a:schemeClr val="bg1"/>
          </a:solidFill>
          <a:ln w="22225">
            <a:solidFill>
              <a:srgbClr val="800000"/>
            </a:solidFill>
            <a:miter lim="800000"/>
            <a:headEnd/>
            <a:tailEnd/>
          </a:ln>
          <a:effectLst/>
        </p:spPr>
        <p:txBody>
          <a:bodyPr wrap="none" anchor="ctr"/>
          <a:lstStyle/>
          <a:p>
            <a:r>
              <a:rPr lang="it-IT" dirty="0">
                <a:effectLst>
                  <a:outerShdw blurRad="38100" dist="38100" dir="2700000" algn="tl">
                    <a:srgbClr val="C0C0C0"/>
                  </a:outerShdw>
                </a:effectLst>
                <a:latin typeface="Symbol" pitchFamily="18" charset="2"/>
              </a:rPr>
              <a:t>d</a:t>
            </a:r>
            <a:r>
              <a:rPr lang="it-IT" dirty="0">
                <a:effectLst>
                  <a:outerShdw blurRad="38100" dist="38100" dir="2700000" algn="tl">
                    <a:srgbClr val="C0C0C0"/>
                  </a:outerShdw>
                </a:effectLst>
              </a:rPr>
              <a:t>-Cellula</a:t>
            </a:r>
          </a:p>
        </p:txBody>
      </p:sp>
      <p:sp>
        <p:nvSpPr>
          <p:cNvPr id="144428" name="Rectangle 44"/>
          <p:cNvSpPr>
            <a:spLocks noChangeArrowheads="1"/>
          </p:cNvSpPr>
          <p:nvPr/>
        </p:nvSpPr>
        <p:spPr bwMode="auto">
          <a:xfrm>
            <a:off x="7380288" y="5410200"/>
            <a:ext cx="1080144" cy="323056"/>
          </a:xfrm>
          <a:prstGeom prst="rect">
            <a:avLst/>
          </a:prstGeom>
          <a:solidFill>
            <a:schemeClr val="bg1"/>
          </a:solidFill>
          <a:ln w="22225">
            <a:solidFill>
              <a:srgbClr val="800000"/>
            </a:solidFill>
            <a:miter lim="800000"/>
            <a:headEnd/>
            <a:tailEnd/>
          </a:ln>
          <a:effectLst/>
        </p:spPr>
        <p:txBody>
          <a:bodyPr wrap="none" anchor="ctr"/>
          <a:lstStyle/>
          <a:p>
            <a:r>
              <a:rPr lang="it-IT" dirty="0" err="1">
                <a:effectLst>
                  <a:outerShdw blurRad="38100" dist="38100" dir="2700000" algn="tl">
                    <a:srgbClr val="C0C0C0"/>
                  </a:outerShdw>
                </a:effectLst>
              </a:rPr>
              <a:t>PP-Cellula</a:t>
            </a:r>
            <a:endParaRPr lang="it-IT" dirty="0">
              <a:effectLst>
                <a:outerShdw blurRad="38100" dist="38100" dir="2700000" algn="tl">
                  <a:srgbClr val="C0C0C0"/>
                </a:outerShdw>
              </a:effectLst>
            </a:endParaRPr>
          </a:p>
        </p:txBody>
      </p:sp>
      <p:sp>
        <p:nvSpPr>
          <p:cNvPr id="64" name="Text Box 6"/>
          <p:cNvSpPr txBox="1">
            <a:spLocks noChangeArrowheads="1"/>
          </p:cNvSpPr>
          <p:nvPr/>
        </p:nvSpPr>
        <p:spPr bwMode="auto">
          <a:xfrm>
            <a:off x="8458200" y="6324600"/>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grpSp>
        <p:nvGrpSpPr>
          <p:cNvPr id="65" name="Group 26"/>
          <p:cNvGrpSpPr>
            <a:grpSpLocks noChangeAspect="1"/>
          </p:cNvGrpSpPr>
          <p:nvPr/>
        </p:nvGrpSpPr>
        <p:grpSpPr bwMode="auto">
          <a:xfrm>
            <a:off x="8505144" y="27298"/>
            <a:ext cx="611560" cy="836710"/>
            <a:chOff x="3504" y="1416"/>
            <a:chExt cx="816" cy="1152"/>
          </a:xfrm>
        </p:grpSpPr>
        <p:sp>
          <p:nvSpPr>
            <p:cNvPr id="66"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67"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68"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69"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70"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71"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72"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73"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74"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75"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76"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77"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78"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79"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80"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81"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82"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83"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803525" y="417513"/>
            <a:ext cx="184150" cy="366712"/>
          </a:xfrm>
          <a:prstGeom prst="rect">
            <a:avLst/>
          </a:prstGeom>
          <a:noFill/>
          <a:ln w="9525">
            <a:noFill/>
            <a:miter lim="800000"/>
            <a:headEnd/>
            <a:tailEnd/>
          </a:ln>
          <a:effectLst/>
        </p:spPr>
        <p:txBody>
          <a:bodyPr wrap="none">
            <a:spAutoFit/>
          </a:bodyPr>
          <a:lstStyle/>
          <a:p>
            <a:endParaRPr lang="it-IT" b="0">
              <a:solidFill>
                <a:srgbClr val="E1FD39"/>
              </a:solidFill>
            </a:endParaRPr>
          </a:p>
        </p:txBody>
      </p:sp>
      <p:sp>
        <p:nvSpPr>
          <p:cNvPr id="66563" name="Rectangle 3"/>
          <p:cNvSpPr>
            <a:spLocks noChangeArrowheads="1"/>
          </p:cNvSpPr>
          <p:nvPr/>
        </p:nvSpPr>
        <p:spPr bwMode="auto">
          <a:xfrm>
            <a:off x="1828800" y="228600"/>
            <a:ext cx="4953000" cy="762000"/>
          </a:xfrm>
          <a:prstGeom prst="rect">
            <a:avLst/>
          </a:prstGeom>
          <a:noFill/>
          <a:ln w="15875">
            <a:noFill/>
            <a:miter lim="800000"/>
            <a:headEnd/>
            <a:tailEnd/>
          </a:ln>
          <a:effectLst/>
        </p:spPr>
        <p:txBody>
          <a:bodyPr wrap="none" anchor="ctr"/>
          <a:lstStyle/>
          <a:p>
            <a:pPr algn="ctr"/>
            <a:r>
              <a:rPr lang="it-IT" sz="4000" b="1" dirty="0">
                <a:latin typeface="Comic Sans MS" pitchFamily="66" charset="0"/>
              </a:rPr>
              <a:t>Cenni di Embriologia</a:t>
            </a:r>
          </a:p>
        </p:txBody>
      </p:sp>
      <p:sp>
        <p:nvSpPr>
          <p:cNvPr id="66564" name="Text Box 4"/>
          <p:cNvSpPr txBox="1">
            <a:spLocks noChangeArrowheads="1"/>
          </p:cNvSpPr>
          <p:nvPr/>
        </p:nvSpPr>
        <p:spPr bwMode="auto">
          <a:xfrm>
            <a:off x="746125" y="1268760"/>
            <a:ext cx="7407275" cy="1631216"/>
          </a:xfrm>
          <a:prstGeom prst="rect">
            <a:avLst/>
          </a:prstGeom>
          <a:noFill/>
          <a:ln w="9525">
            <a:noFill/>
            <a:miter lim="800000"/>
            <a:headEnd/>
            <a:tailEnd/>
          </a:ln>
          <a:effectLst/>
        </p:spPr>
        <p:txBody>
          <a:bodyPr>
            <a:spAutoFit/>
          </a:bodyPr>
          <a:lstStyle/>
          <a:p>
            <a:pPr marL="371475" indent="-371475" algn="just">
              <a:buFontTx/>
              <a:buAutoNum type="romanLcPeriod"/>
            </a:pPr>
            <a:r>
              <a:rPr lang="it-IT" sz="2000" dirty="0">
                <a:effectLst>
                  <a:outerShdw blurRad="38100" dist="38100" dir="2700000" algn="tl">
                    <a:srgbClr val="000000"/>
                  </a:outerShdw>
                </a:effectLst>
                <a:latin typeface="Comic Sans MS" pitchFamily="66" charset="0"/>
              </a:rPr>
              <a:t>Ectoderma: Origina la pelle e il sistema nervoso centrale</a:t>
            </a:r>
          </a:p>
          <a:p>
            <a:pPr marL="371475" indent="-371475" algn="just"/>
            <a:endParaRPr lang="it-IT" sz="2000" dirty="0">
              <a:effectLst>
                <a:outerShdw blurRad="38100" dist="38100" dir="2700000" algn="tl">
                  <a:srgbClr val="000000"/>
                </a:outerShdw>
              </a:effectLst>
              <a:latin typeface="Comic Sans MS" pitchFamily="66" charset="0"/>
            </a:endParaRPr>
          </a:p>
          <a:p>
            <a:pPr marL="371475" indent="-371475" algn="just">
              <a:buFontTx/>
              <a:buAutoNum type="romanLcPeriod" startAt="2"/>
            </a:pPr>
            <a:r>
              <a:rPr lang="it-IT" sz="2000" dirty="0">
                <a:effectLst>
                  <a:outerShdw blurRad="38100" dist="38100" dir="2700000" algn="tl">
                    <a:srgbClr val="000000"/>
                  </a:outerShdw>
                </a:effectLst>
                <a:latin typeface="Comic Sans MS" pitchFamily="66" charset="0"/>
              </a:rPr>
              <a:t>Mesoderma: Origina il sangue, l’osso e il muscolo</a:t>
            </a:r>
          </a:p>
          <a:p>
            <a:pPr marL="371475" indent="-371475" algn="just">
              <a:buFontTx/>
              <a:buAutoNum type="romanLcPeriod" startAt="2"/>
            </a:pPr>
            <a:endParaRPr lang="it-IT" sz="2000" dirty="0">
              <a:effectLst>
                <a:outerShdw blurRad="38100" dist="38100" dir="2700000" algn="tl">
                  <a:srgbClr val="000000"/>
                </a:outerShdw>
              </a:effectLst>
              <a:latin typeface="Comic Sans MS" pitchFamily="66" charset="0"/>
            </a:endParaRPr>
          </a:p>
          <a:p>
            <a:pPr marL="371475" indent="-371475" algn="just">
              <a:buFontTx/>
              <a:buAutoNum type="romanLcPeriod" startAt="2"/>
            </a:pPr>
            <a:r>
              <a:rPr lang="it-IT" sz="2000" dirty="0">
                <a:effectLst>
                  <a:outerShdw blurRad="38100" dist="38100" dir="2700000" algn="tl">
                    <a:srgbClr val="000000"/>
                  </a:outerShdw>
                </a:effectLst>
                <a:latin typeface="Comic Sans MS" pitchFamily="66" charset="0"/>
              </a:rPr>
              <a:t>Endoderma Origina l’apparato respiratorio e  digestivo</a:t>
            </a:r>
          </a:p>
        </p:txBody>
      </p:sp>
      <p:pic>
        <p:nvPicPr>
          <p:cNvPr id="66565" name="Picture 5"/>
          <p:cNvPicPr>
            <a:picLocks noChangeAspect="1" noChangeArrowheads="1"/>
          </p:cNvPicPr>
          <p:nvPr/>
        </p:nvPicPr>
        <p:blipFill>
          <a:blip r:embed="rId3" cstate="print"/>
          <a:srcRect/>
          <a:stretch>
            <a:fillRect/>
          </a:stretch>
        </p:blipFill>
        <p:spPr bwMode="auto">
          <a:xfrm>
            <a:off x="152400" y="3200400"/>
            <a:ext cx="8915400" cy="3143250"/>
          </a:xfrm>
          <a:prstGeom prst="rect">
            <a:avLst/>
          </a:prstGeom>
          <a:noFill/>
          <a:ln w="9525">
            <a:noFill/>
            <a:miter lim="800000"/>
            <a:headEnd/>
            <a:tailEnd/>
          </a:ln>
          <a:effectLst/>
        </p:spPr>
      </p:pic>
      <p:sp>
        <p:nvSpPr>
          <p:cNvPr id="25" name="Text Box 6"/>
          <p:cNvSpPr txBox="1">
            <a:spLocks noChangeArrowheads="1"/>
          </p:cNvSpPr>
          <p:nvPr/>
        </p:nvSpPr>
        <p:spPr bwMode="auto">
          <a:xfrm>
            <a:off x="8458200" y="6324600"/>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grpSp>
        <p:nvGrpSpPr>
          <p:cNvPr id="26" name="Group 26"/>
          <p:cNvGrpSpPr>
            <a:grpSpLocks noChangeAspect="1"/>
          </p:cNvGrpSpPr>
          <p:nvPr/>
        </p:nvGrpSpPr>
        <p:grpSpPr bwMode="auto">
          <a:xfrm>
            <a:off x="8505144" y="27298"/>
            <a:ext cx="611560" cy="836710"/>
            <a:chOff x="3504" y="1416"/>
            <a:chExt cx="816" cy="1152"/>
          </a:xfrm>
        </p:grpSpPr>
        <p:sp>
          <p:nvSpPr>
            <p:cNvPr id="27"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28"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29"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30"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31"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32"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33"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34"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35"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36"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37"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38"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39"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40"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1"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2"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3"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4"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5"/>
          <p:cNvGrpSpPr>
            <a:grpSpLocks/>
          </p:cNvGrpSpPr>
          <p:nvPr/>
        </p:nvGrpSpPr>
        <p:grpSpPr bwMode="auto">
          <a:xfrm>
            <a:off x="2879725" y="15481300"/>
            <a:ext cx="8569325" cy="6723063"/>
            <a:chOff x="1678" y="9616"/>
            <a:chExt cx="5398" cy="4235"/>
          </a:xfrm>
        </p:grpSpPr>
        <p:grpSp>
          <p:nvGrpSpPr>
            <p:cNvPr id="3" name="Group 186"/>
            <p:cNvGrpSpPr>
              <a:grpSpLocks/>
            </p:cNvGrpSpPr>
            <p:nvPr/>
          </p:nvGrpSpPr>
          <p:grpSpPr bwMode="auto">
            <a:xfrm>
              <a:off x="1678" y="9616"/>
              <a:ext cx="5398" cy="4235"/>
              <a:chOff x="1678" y="9616"/>
              <a:chExt cx="5398" cy="4235"/>
            </a:xfrm>
          </p:grpSpPr>
          <p:grpSp>
            <p:nvGrpSpPr>
              <p:cNvPr id="4" name="Group 187"/>
              <p:cNvGrpSpPr>
                <a:grpSpLocks/>
              </p:cNvGrpSpPr>
              <p:nvPr/>
            </p:nvGrpSpPr>
            <p:grpSpPr bwMode="auto">
              <a:xfrm>
                <a:off x="1678" y="9843"/>
                <a:ext cx="5398" cy="4008"/>
                <a:chOff x="1951" y="9906"/>
                <a:chExt cx="4037" cy="3731"/>
              </a:xfrm>
            </p:grpSpPr>
            <p:pic>
              <p:nvPicPr>
                <p:cNvPr id="58556" name="Picture 188" descr="dif_680408_f2"/>
                <p:cNvPicPr>
                  <a:picLocks noChangeAspect="1" noChangeArrowheads="1"/>
                </p:cNvPicPr>
                <p:nvPr/>
              </p:nvPicPr>
              <p:blipFill>
                <a:blip r:embed="rId2" cstate="print"/>
                <a:srcRect/>
                <a:stretch>
                  <a:fillRect/>
                </a:stretch>
              </p:blipFill>
              <p:spPr bwMode="auto">
                <a:xfrm>
                  <a:off x="1968" y="9906"/>
                  <a:ext cx="4020" cy="3267"/>
                </a:xfrm>
                <a:prstGeom prst="rect">
                  <a:avLst/>
                </a:prstGeom>
                <a:noFill/>
              </p:spPr>
            </p:pic>
            <p:sp>
              <p:nvSpPr>
                <p:cNvPr id="58557" name="Rectangle 189"/>
                <p:cNvSpPr>
                  <a:spLocks noChangeArrowheads="1"/>
                </p:cNvSpPr>
                <p:nvPr/>
              </p:nvSpPr>
              <p:spPr bwMode="auto">
                <a:xfrm>
                  <a:off x="1951" y="13225"/>
                  <a:ext cx="1885" cy="412"/>
                </a:xfrm>
                <a:prstGeom prst="rect">
                  <a:avLst/>
                </a:prstGeom>
                <a:noFill/>
                <a:ln w="9525">
                  <a:noFill/>
                  <a:miter lim="800000"/>
                  <a:headEnd/>
                  <a:tailEnd/>
                </a:ln>
                <a:effectLst/>
              </p:spPr>
              <p:txBody>
                <a:bodyPr wrap="none" anchor="ctr">
                  <a:spAutoFit/>
                </a:bodyPr>
                <a:lstStyle/>
                <a:p>
                  <a:pPr algn="l"/>
                  <a:r>
                    <a:rPr lang="it-IT" sz="2000">
                      <a:solidFill>
                        <a:schemeClr val="tx1"/>
                      </a:solidFill>
                    </a:rPr>
                    <a:t>Differentiation</a:t>
                  </a:r>
                  <a:r>
                    <a:rPr lang="it-IT" sz="2000" i="0">
                      <a:solidFill>
                        <a:schemeClr val="tx1"/>
                      </a:solidFill>
                    </a:rPr>
                    <a:t>  68 (4-5), 205-219</a:t>
                  </a:r>
                  <a:br>
                    <a:rPr lang="it-IT" sz="2000" i="0">
                      <a:solidFill>
                        <a:schemeClr val="tx1"/>
                      </a:solidFill>
                    </a:rPr>
                  </a:br>
                  <a:endParaRPr lang="it-IT" sz="2000" i="0">
                    <a:solidFill>
                      <a:schemeClr val="tx1"/>
                    </a:solidFill>
                  </a:endParaRPr>
                </a:p>
              </p:txBody>
            </p:sp>
          </p:grpSp>
          <p:sp>
            <p:nvSpPr>
              <p:cNvPr id="58558" name="Rectangle 190"/>
              <p:cNvSpPr>
                <a:spLocks noChangeArrowheads="1"/>
              </p:cNvSpPr>
              <p:nvPr/>
            </p:nvSpPr>
            <p:spPr bwMode="auto">
              <a:xfrm>
                <a:off x="1704" y="9616"/>
                <a:ext cx="5372" cy="499"/>
              </a:xfrm>
              <a:prstGeom prst="rect">
                <a:avLst/>
              </a:prstGeom>
              <a:solidFill>
                <a:schemeClr val="bg1"/>
              </a:solidFill>
              <a:ln w="9525">
                <a:noFill/>
                <a:miter lim="800000"/>
                <a:headEnd/>
                <a:tailEnd/>
              </a:ln>
              <a:effectLst/>
            </p:spPr>
            <p:txBody>
              <a:bodyPr wrap="none" anchor="ctr"/>
              <a:lstStyle/>
              <a:p>
                <a:endParaRPr lang="it-IT"/>
              </a:p>
            </p:txBody>
          </p:sp>
        </p:grpSp>
        <p:sp>
          <p:nvSpPr>
            <p:cNvPr id="58559" name="Line 191"/>
            <p:cNvSpPr>
              <a:spLocks noChangeShapeType="1"/>
            </p:cNvSpPr>
            <p:nvPr/>
          </p:nvSpPr>
          <p:spPr bwMode="auto">
            <a:xfrm rot="206929">
              <a:off x="5614" y="9616"/>
              <a:ext cx="26" cy="499"/>
            </a:xfrm>
            <a:prstGeom prst="line">
              <a:avLst/>
            </a:prstGeom>
            <a:noFill/>
            <a:ln w="9525">
              <a:solidFill>
                <a:schemeClr val="tx1"/>
              </a:solidFill>
              <a:prstDash val="dash"/>
              <a:round/>
              <a:headEnd/>
              <a:tailEnd/>
            </a:ln>
            <a:effectLst/>
          </p:spPr>
          <p:txBody>
            <a:bodyPr/>
            <a:lstStyle/>
            <a:p>
              <a:endParaRPr lang="it-IT"/>
            </a:p>
          </p:txBody>
        </p:sp>
        <p:sp>
          <p:nvSpPr>
            <p:cNvPr id="58560" name="Line 192"/>
            <p:cNvSpPr>
              <a:spLocks noChangeShapeType="1"/>
            </p:cNvSpPr>
            <p:nvPr/>
          </p:nvSpPr>
          <p:spPr bwMode="auto">
            <a:xfrm rot="206929">
              <a:off x="3236" y="9662"/>
              <a:ext cx="26" cy="499"/>
            </a:xfrm>
            <a:prstGeom prst="line">
              <a:avLst/>
            </a:prstGeom>
            <a:noFill/>
            <a:ln w="9525">
              <a:solidFill>
                <a:schemeClr val="tx1"/>
              </a:solidFill>
              <a:prstDash val="dash"/>
              <a:round/>
              <a:headEnd/>
              <a:tailEnd/>
            </a:ln>
            <a:effectLst/>
          </p:spPr>
          <p:txBody>
            <a:bodyPr/>
            <a:lstStyle/>
            <a:p>
              <a:endParaRPr lang="it-IT"/>
            </a:p>
          </p:txBody>
        </p:sp>
      </p:grpSp>
      <p:sp>
        <p:nvSpPr>
          <p:cNvPr id="58561" name="Text Box 193"/>
          <p:cNvSpPr txBox="1">
            <a:spLocks noChangeArrowheads="1"/>
          </p:cNvSpPr>
          <p:nvPr/>
        </p:nvSpPr>
        <p:spPr bwMode="auto">
          <a:xfrm>
            <a:off x="2879725" y="15597188"/>
            <a:ext cx="2566988" cy="581025"/>
          </a:xfrm>
          <a:prstGeom prst="rect">
            <a:avLst/>
          </a:prstGeom>
          <a:noFill/>
          <a:ln w="9525">
            <a:noFill/>
            <a:miter lim="800000"/>
            <a:headEnd/>
            <a:tailEnd/>
          </a:ln>
          <a:effectLst/>
        </p:spPr>
        <p:txBody>
          <a:bodyPr wrap="none">
            <a:spAutoFit/>
          </a:bodyPr>
          <a:lstStyle/>
          <a:p>
            <a:pPr defTabSz="3908425"/>
            <a:r>
              <a:rPr lang="it-IT" sz="1600" i="0">
                <a:solidFill>
                  <a:schemeClr val="tx1"/>
                </a:solidFill>
              </a:rPr>
              <a:t>Fase precoce della</a:t>
            </a:r>
          </a:p>
          <a:p>
            <a:pPr defTabSz="3908425"/>
            <a:r>
              <a:rPr lang="it-IT" sz="1600" i="0">
                <a:solidFill>
                  <a:schemeClr val="tx1"/>
                </a:solidFill>
              </a:rPr>
              <a:t>formazione del pancreas</a:t>
            </a:r>
          </a:p>
        </p:txBody>
      </p:sp>
      <p:sp>
        <p:nvSpPr>
          <p:cNvPr id="58562" name="Text Box 194"/>
          <p:cNvSpPr txBox="1">
            <a:spLocks noChangeArrowheads="1"/>
          </p:cNvSpPr>
          <p:nvPr/>
        </p:nvSpPr>
        <p:spPr bwMode="auto">
          <a:xfrm>
            <a:off x="5440363" y="15597188"/>
            <a:ext cx="3438525" cy="336550"/>
          </a:xfrm>
          <a:prstGeom prst="rect">
            <a:avLst/>
          </a:prstGeom>
          <a:noFill/>
          <a:ln w="9525">
            <a:noFill/>
            <a:miter lim="800000"/>
            <a:headEnd/>
            <a:tailEnd/>
          </a:ln>
          <a:effectLst/>
        </p:spPr>
        <p:txBody>
          <a:bodyPr wrap="none">
            <a:spAutoFit/>
          </a:bodyPr>
          <a:lstStyle/>
          <a:p>
            <a:pPr defTabSz="3908425"/>
            <a:r>
              <a:rPr lang="it-IT" sz="1600" i="0">
                <a:solidFill>
                  <a:schemeClr val="tx1"/>
                </a:solidFill>
              </a:rPr>
              <a:t>Precursori della cellula endocrina</a:t>
            </a:r>
          </a:p>
        </p:txBody>
      </p:sp>
      <p:sp>
        <p:nvSpPr>
          <p:cNvPr id="58563" name="Text Box 195"/>
          <p:cNvSpPr txBox="1">
            <a:spLocks noChangeArrowheads="1"/>
          </p:cNvSpPr>
          <p:nvPr/>
        </p:nvSpPr>
        <p:spPr bwMode="auto">
          <a:xfrm>
            <a:off x="9217025" y="15597188"/>
            <a:ext cx="2160588" cy="336550"/>
          </a:xfrm>
          <a:prstGeom prst="rect">
            <a:avLst/>
          </a:prstGeom>
          <a:noFill/>
          <a:ln w="9525">
            <a:noFill/>
            <a:miter lim="800000"/>
            <a:headEnd/>
            <a:tailEnd/>
          </a:ln>
          <a:effectLst/>
        </p:spPr>
        <p:txBody>
          <a:bodyPr>
            <a:spAutoFit/>
          </a:bodyPr>
          <a:lstStyle/>
          <a:p>
            <a:pPr defTabSz="3908425"/>
            <a:r>
              <a:rPr lang="it-IT" sz="1600" i="0">
                <a:solidFill>
                  <a:schemeClr val="tx1"/>
                </a:solidFill>
              </a:rPr>
              <a:t>cellula beta</a:t>
            </a:r>
          </a:p>
        </p:txBody>
      </p:sp>
      <p:grpSp>
        <p:nvGrpSpPr>
          <p:cNvPr id="5" name="Group 196"/>
          <p:cNvGrpSpPr>
            <a:grpSpLocks/>
          </p:cNvGrpSpPr>
          <p:nvPr/>
        </p:nvGrpSpPr>
        <p:grpSpPr bwMode="auto">
          <a:xfrm>
            <a:off x="2879725" y="15481300"/>
            <a:ext cx="8569325" cy="6723063"/>
            <a:chOff x="1678" y="9616"/>
            <a:chExt cx="5398" cy="4235"/>
          </a:xfrm>
        </p:grpSpPr>
        <p:grpSp>
          <p:nvGrpSpPr>
            <p:cNvPr id="6" name="Group 197"/>
            <p:cNvGrpSpPr>
              <a:grpSpLocks/>
            </p:cNvGrpSpPr>
            <p:nvPr/>
          </p:nvGrpSpPr>
          <p:grpSpPr bwMode="auto">
            <a:xfrm>
              <a:off x="1678" y="9616"/>
              <a:ext cx="5398" cy="4235"/>
              <a:chOff x="1678" y="9616"/>
              <a:chExt cx="5398" cy="4235"/>
            </a:xfrm>
          </p:grpSpPr>
          <p:grpSp>
            <p:nvGrpSpPr>
              <p:cNvPr id="7" name="Group 198"/>
              <p:cNvGrpSpPr>
                <a:grpSpLocks/>
              </p:cNvGrpSpPr>
              <p:nvPr/>
            </p:nvGrpSpPr>
            <p:grpSpPr bwMode="auto">
              <a:xfrm>
                <a:off x="1678" y="9843"/>
                <a:ext cx="5398" cy="4008"/>
                <a:chOff x="1951" y="9906"/>
                <a:chExt cx="4037" cy="3731"/>
              </a:xfrm>
            </p:grpSpPr>
            <p:pic>
              <p:nvPicPr>
                <p:cNvPr id="58567" name="Picture 199" descr="dif_680408_f2"/>
                <p:cNvPicPr>
                  <a:picLocks noChangeAspect="1" noChangeArrowheads="1"/>
                </p:cNvPicPr>
                <p:nvPr/>
              </p:nvPicPr>
              <p:blipFill>
                <a:blip r:embed="rId2" cstate="print"/>
                <a:srcRect/>
                <a:stretch>
                  <a:fillRect/>
                </a:stretch>
              </p:blipFill>
              <p:spPr bwMode="auto">
                <a:xfrm>
                  <a:off x="1968" y="9906"/>
                  <a:ext cx="4020" cy="3267"/>
                </a:xfrm>
                <a:prstGeom prst="rect">
                  <a:avLst/>
                </a:prstGeom>
                <a:noFill/>
              </p:spPr>
            </p:pic>
            <p:sp>
              <p:nvSpPr>
                <p:cNvPr id="58568" name="Rectangle 200"/>
                <p:cNvSpPr>
                  <a:spLocks noChangeArrowheads="1"/>
                </p:cNvSpPr>
                <p:nvPr/>
              </p:nvSpPr>
              <p:spPr bwMode="auto">
                <a:xfrm>
                  <a:off x="1951" y="13225"/>
                  <a:ext cx="1885" cy="412"/>
                </a:xfrm>
                <a:prstGeom prst="rect">
                  <a:avLst/>
                </a:prstGeom>
                <a:noFill/>
                <a:ln w="9525">
                  <a:noFill/>
                  <a:miter lim="800000"/>
                  <a:headEnd/>
                  <a:tailEnd/>
                </a:ln>
                <a:effectLst/>
              </p:spPr>
              <p:txBody>
                <a:bodyPr wrap="none" anchor="ctr">
                  <a:spAutoFit/>
                </a:bodyPr>
                <a:lstStyle/>
                <a:p>
                  <a:pPr algn="l"/>
                  <a:r>
                    <a:rPr lang="it-IT" sz="2000">
                      <a:solidFill>
                        <a:schemeClr val="tx1"/>
                      </a:solidFill>
                    </a:rPr>
                    <a:t>Differentiation</a:t>
                  </a:r>
                  <a:r>
                    <a:rPr lang="it-IT" sz="2000" i="0">
                      <a:solidFill>
                        <a:schemeClr val="tx1"/>
                      </a:solidFill>
                    </a:rPr>
                    <a:t>  68 (4-5), 205-219</a:t>
                  </a:r>
                  <a:br>
                    <a:rPr lang="it-IT" sz="2000" i="0">
                      <a:solidFill>
                        <a:schemeClr val="tx1"/>
                      </a:solidFill>
                    </a:rPr>
                  </a:br>
                  <a:endParaRPr lang="it-IT" sz="2000" i="0">
                    <a:solidFill>
                      <a:schemeClr val="tx1"/>
                    </a:solidFill>
                  </a:endParaRPr>
                </a:p>
              </p:txBody>
            </p:sp>
          </p:grpSp>
          <p:sp>
            <p:nvSpPr>
              <p:cNvPr id="58569" name="Rectangle 201"/>
              <p:cNvSpPr>
                <a:spLocks noChangeArrowheads="1"/>
              </p:cNvSpPr>
              <p:nvPr/>
            </p:nvSpPr>
            <p:spPr bwMode="auto">
              <a:xfrm>
                <a:off x="1704" y="9616"/>
                <a:ext cx="5372" cy="499"/>
              </a:xfrm>
              <a:prstGeom prst="rect">
                <a:avLst/>
              </a:prstGeom>
              <a:solidFill>
                <a:schemeClr val="bg1"/>
              </a:solidFill>
              <a:ln w="9525">
                <a:noFill/>
                <a:miter lim="800000"/>
                <a:headEnd/>
                <a:tailEnd/>
              </a:ln>
              <a:effectLst/>
            </p:spPr>
            <p:txBody>
              <a:bodyPr wrap="none" anchor="ctr"/>
              <a:lstStyle/>
              <a:p>
                <a:endParaRPr lang="it-IT"/>
              </a:p>
            </p:txBody>
          </p:sp>
        </p:grpSp>
        <p:sp>
          <p:nvSpPr>
            <p:cNvPr id="58570" name="Line 202"/>
            <p:cNvSpPr>
              <a:spLocks noChangeShapeType="1"/>
            </p:cNvSpPr>
            <p:nvPr/>
          </p:nvSpPr>
          <p:spPr bwMode="auto">
            <a:xfrm rot="206929">
              <a:off x="5614" y="9616"/>
              <a:ext cx="26" cy="499"/>
            </a:xfrm>
            <a:prstGeom prst="line">
              <a:avLst/>
            </a:prstGeom>
            <a:noFill/>
            <a:ln w="9525">
              <a:solidFill>
                <a:schemeClr val="tx1"/>
              </a:solidFill>
              <a:prstDash val="dash"/>
              <a:round/>
              <a:headEnd/>
              <a:tailEnd/>
            </a:ln>
            <a:effectLst/>
          </p:spPr>
          <p:txBody>
            <a:bodyPr/>
            <a:lstStyle/>
            <a:p>
              <a:endParaRPr lang="it-IT"/>
            </a:p>
          </p:txBody>
        </p:sp>
        <p:sp>
          <p:nvSpPr>
            <p:cNvPr id="58571" name="Line 203"/>
            <p:cNvSpPr>
              <a:spLocks noChangeShapeType="1"/>
            </p:cNvSpPr>
            <p:nvPr/>
          </p:nvSpPr>
          <p:spPr bwMode="auto">
            <a:xfrm rot="206929">
              <a:off x="3236" y="9662"/>
              <a:ext cx="26" cy="499"/>
            </a:xfrm>
            <a:prstGeom prst="line">
              <a:avLst/>
            </a:prstGeom>
            <a:noFill/>
            <a:ln w="9525">
              <a:solidFill>
                <a:schemeClr val="tx1"/>
              </a:solidFill>
              <a:prstDash val="dash"/>
              <a:round/>
              <a:headEnd/>
              <a:tailEnd/>
            </a:ln>
            <a:effectLst/>
          </p:spPr>
          <p:txBody>
            <a:bodyPr/>
            <a:lstStyle/>
            <a:p>
              <a:endParaRPr lang="it-IT"/>
            </a:p>
          </p:txBody>
        </p:sp>
      </p:grpSp>
      <p:sp>
        <p:nvSpPr>
          <p:cNvPr id="58572" name="Text Box 204"/>
          <p:cNvSpPr txBox="1">
            <a:spLocks noChangeArrowheads="1"/>
          </p:cNvSpPr>
          <p:nvPr/>
        </p:nvSpPr>
        <p:spPr bwMode="auto">
          <a:xfrm>
            <a:off x="2879725" y="15597188"/>
            <a:ext cx="2566988" cy="581025"/>
          </a:xfrm>
          <a:prstGeom prst="rect">
            <a:avLst/>
          </a:prstGeom>
          <a:noFill/>
          <a:ln w="9525">
            <a:noFill/>
            <a:miter lim="800000"/>
            <a:headEnd/>
            <a:tailEnd/>
          </a:ln>
          <a:effectLst/>
        </p:spPr>
        <p:txBody>
          <a:bodyPr wrap="none">
            <a:spAutoFit/>
          </a:bodyPr>
          <a:lstStyle/>
          <a:p>
            <a:pPr defTabSz="3908425"/>
            <a:r>
              <a:rPr lang="it-IT" sz="1600" i="0">
                <a:solidFill>
                  <a:schemeClr val="tx1"/>
                </a:solidFill>
              </a:rPr>
              <a:t>Fase precoce della</a:t>
            </a:r>
          </a:p>
          <a:p>
            <a:pPr defTabSz="3908425"/>
            <a:r>
              <a:rPr lang="it-IT" sz="1600" i="0">
                <a:solidFill>
                  <a:schemeClr val="tx1"/>
                </a:solidFill>
              </a:rPr>
              <a:t>formazione del pancreas</a:t>
            </a:r>
          </a:p>
        </p:txBody>
      </p:sp>
      <p:sp>
        <p:nvSpPr>
          <p:cNvPr id="58573" name="Text Box 205"/>
          <p:cNvSpPr txBox="1">
            <a:spLocks noChangeArrowheads="1"/>
          </p:cNvSpPr>
          <p:nvPr/>
        </p:nvSpPr>
        <p:spPr bwMode="auto">
          <a:xfrm>
            <a:off x="5440363" y="15597188"/>
            <a:ext cx="3438525" cy="336550"/>
          </a:xfrm>
          <a:prstGeom prst="rect">
            <a:avLst/>
          </a:prstGeom>
          <a:noFill/>
          <a:ln w="9525">
            <a:noFill/>
            <a:miter lim="800000"/>
            <a:headEnd/>
            <a:tailEnd/>
          </a:ln>
          <a:effectLst/>
        </p:spPr>
        <p:txBody>
          <a:bodyPr wrap="none">
            <a:spAutoFit/>
          </a:bodyPr>
          <a:lstStyle/>
          <a:p>
            <a:pPr defTabSz="3908425"/>
            <a:r>
              <a:rPr lang="it-IT" sz="1600" i="0">
                <a:solidFill>
                  <a:schemeClr val="tx1"/>
                </a:solidFill>
              </a:rPr>
              <a:t>Precursori della cellula endocrina</a:t>
            </a:r>
          </a:p>
        </p:txBody>
      </p:sp>
      <p:sp>
        <p:nvSpPr>
          <p:cNvPr id="58574" name="Text Box 206"/>
          <p:cNvSpPr txBox="1">
            <a:spLocks noChangeArrowheads="1"/>
          </p:cNvSpPr>
          <p:nvPr/>
        </p:nvSpPr>
        <p:spPr bwMode="auto">
          <a:xfrm>
            <a:off x="9217025" y="15597188"/>
            <a:ext cx="2160588" cy="336550"/>
          </a:xfrm>
          <a:prstGeom prst="rect">
            <a:avLst/>
          </a:prstGeom>
          <a:noFill/>
          <a:ln w="9525">
            <a:noFill/>
            <a:miter lim="800000"/>
            <a:headEnd/>
            <a:tailEnd/>
          </a:ln>
          <a:effectLst/>
        </p:spPr>
        <p:txBody>
          <a:bodyPr>
            <a:spAutoFit/>
          </a:bodyPr>
          <a:lstStyle/>
          <a:p>
            <a:pPr defTabSz="3908425"/>
            <a:r>
              <a:rPr lang="it-IT" sz="1600" i="0">
                <a:solidFill>
                  <a:schemeClr val="tx1"/>
                </a:solidFill>
              </a:rPr>
              <a:t>cellula beta</a:t>
            </a:r>
          </a:p>
        </p:txBody>
      </p:sp>
      <p:grpSp>
        <p:nvGrpSpPr>
          <p:cNvPr id="8" name="Group 207"/>
          <p:cNvGrpSpPr>
            <a:grpSpLocks/>
          </p:cNvGrpSpPr>
          <p:nvPr/>
        </p:nvGrpSpPr>
        <p:grpSpPr bwMode="auto">
          <a:xfrm>
            <a:off x="2879725" y="15481300"/>
            <a:ext cx="8569325" cy="6723063"/>
            <a:chOff x="1678" y="9616"/>
            <a:chExt cx="5398" cy="4235"/>
          </a:xfrm>
        </p:grpSpPr>
        <p:grpSp>
          <p:nvGrpSpPr>
            <p:cNvPr id="9" name="Group 208"/>
            <p:cNvGrpSpPr>
              <a:grpSpLocks/>
            </p:cNvGrpSpPr>
            <p:nvPr/>
          </p:nvGrpSpPr>
          <p:grpSpPr bwMode="auto">
            <a:xfrm>
              <a:off x="1678" y="9616"/>
              <a:ext cx="5398" cy="4235"/>
              <a:chOff x="1678" y="9616"/>
              <a:chExt cx="5398" cy="4235"/>
            </a:xfrm>
          </p:grpSpPr>
          <p:grpSp>
            <p:nvGrpSpPr>
              <p:cNvPr id="10" name="Group 209"/>
              <p:cNvGrpSpPr>
                <a:grpSpLocks/>
              </p:cNvGrpSpPr>
              <p:nvPr/>
            </p:nvGrpSpPr>
            <p:grpSpPr bwMode="auto">
              <a:xfrm>
                <a:off x="1678" y="9843"/>
                <a:ext cx="5398" cy="4008"/>
                <a:chOff x="1951" y="9906"/>
                <a:chExt cx="4037" cy="3731"/>
              </a:xfrm>
            </p:grpSpPr>
            <p:pic>
              <p:nvPicPr>
                <p:cNvPr id="58578" name="Picture 210" descr="dif_680408_f2"/>
                <p:cNvPicPr>
                  <a:picLocks noChangeAspect="1" noChangeArrowheads="1"/>
                </p:cNvPicPr>
                <p:nvPr/>
              </p:nvPicPr>
              <p:blipFill>
                <a:blip r:embed="rId2" cstate="print"/>
                <a:srcRect/>
                <a:stretch>
                  <a:fillRect/>
                </a:stretch>
              </p:blipFill>
              <p:spPr bwMode="auto">
                <a:xfrm>
                  <a:off x="1968" y="9906"/>
                  <a:ext cx="4020" cy="3267"/>
                </a:xfrm>
                <a:prstGeom prst="rect">
                  <a:avLst/>
                </a:prstGeom>
                <a:noFill/>
              </p:spPr>
            </p:pic>
            <p:sp>
              <p:nvSpPr>
                <p:cNvPr id="58579" name="Rectangle 211"/>
                <p:cNvSpPr>
                  <a:spLocks noChangeArrowheads="1"/>
                </p:cNvSpPr>
                <p:nvPr/>
              </p:nvSpPr>
              <p:spPr bwMode="auto">
                <a:xfrm>
                  <a:off x="1951" y="13225"/>
                  <a:ext cx="1885" cy="412"/>
                </a:xfrm>
                <a:prstGeom prst="rect">
                  <a:avLst/>
                </a:prstGeom>
                <a:noFill/>
                <a:ln w="9525">
                  <a:noFill/>
                  <a:miter lim="800000"/>
                  <a:headEnd/>
                  <a:tailEnd/>
                </a:ln>
                <a:effectLst/>
              </p:spPr>
              <p:txBody>
                <a:bodyPr wrap="none" anchor="ctr">
                  <a:spAutoFit/>
                </a:bodyPr>
                <a:lstStyle/>
                <a:p>
                  <a:pPr algn="l"/>
                  <a:r>
                    <a:rPr lang="it-IT" sz="2000">
                      <a:solidFill>
                        <a:schemeClr val="tx1"/>
                      </a:solidFill>
                    </a:rPr>
                    <a:t>Differentiation</a:t>
                  </a:r>
                  <a:r>
                    <a:rPr lang="it-IT" sz="2000" i="0">
                      <a:solidFill>
                        <a:schemeClr val="tx1"/>
                      </a:solidFill>
                    </a:rPr>
                    <a:t>  68 (4-5), 205-219</a:t>
                  </a:r>
                  <a:br>
                    <a:rPr lang="it-IT" sz="2000" i="0">
                      <a:solidFill>
                        <a:schemeClr val="tx1"/>
                      </a:solidFill>
                    </a:rPr>
                  </a:br>
                  <a:endParaRPr lang="it-IT" sz="2000" i="0">
                    <a:solidFill>
                      <a:schemeClr val="tx1"/>
                    </a:solidFill>
                  </a:endParaRPr>
                </a:p>
              </p:txBody>
            </p:sp>
          </p:grpSp>
          <p:sp>
            <p:nvSpPr>
              <p:cNvPr id="58580" name="Rectangle 212"/>
              <p:cNvSpPr>
                <a:spLocks noChangeArrowheads="1"/>
              </p:cNvSpPr>
              <p:nvPr/>
            </p:nvSpPr>
            <p:spPr bwMode="auto">
              <a:xfrm>
                <a:off x="1704" y="9616"/>
                <a:ext cx="5372" cy="499"/>
              </a:xfrm>
              <a:prstGeom prst="rect">
                <a:avLst/>
              </a:prstGeom>
              <a:solidFill>
                <a:schemeClr val="bg1"/>
              </a:solidFill>
              <a:ln w="9525">
                <a:noFill/>
                <a:miter lim="800000"/>
                <a:headEnd/>
                <a:tailEnd/>
              </a:ln>
              <a:effectLst/>
            </p:spPr>
            <p:txBody>
              <a:bodyPr wrap="none" anchor="ctr"/>
              <a:lstStyle/>
              <a:p>
                <a:endParaRPr lang="it-IT"/>
              </a:p>
            </p:txBody>
          </p:sp>
        </p:grpSp>
        <p:sp>
          <p:nvSpPr>
            <p:cNvPr id="58581" name="Line 213"/>
            <p:cNvSpPr>
              <a:spLocks noChangeShapeType="1"/>
            </p:cNvSpPr>
            <p:nvPr/>
          </p:nvSpPr>
          <p:spPr bwMode="auto">
            <a:xfrm rot="206929">
              <a:off x="5614" y="9616"/>
              <a:ext cx="26" cy="499"/>
            </a:xfrm>
            <a:prstGeom prst="line">
              <a:avLst/>
            </a:prstGeom>
            <a:noFill/>
            <a:ln w="9525">
              <a:solidFill>
                <a:schemeClr val="tx1"/>
              </a:solidFill>
              <a:prstDash val="dash"/>
              <a:round/>
              <a:headEnd/>
              <a:tailEnd/>
            </a:ln>
            <a:effectLst/>
          </p:spPr>
          <p:txBody>
            <a:bodyPr/>
            <a:lstStyle/>
            <a:p>
              <a:endParaRPr lang="it-IT"/>
            </a:p>
          </p:txBody>
        </p:sp>
        <p:sp>
          <p:nvSpPr>
            <p:cNvPr id="58582" name="Line 214"/>
            <p:cNvSpPr>
              <a:spLocks noChangeShapeType="1"/>
            </p:cNvSpPr>
            <p:nvPr/>
          </p:nvSpPr>
          <p:spPr bwMode="auto">
            <a:xfrm rot="206929">
              <a:off x="3236" y="9662"/>
              <a:ext cx="26" cy="499"/>
            </a:xfrm>
            <a:prstGeom prst="line">
              <a:avLst/>
            </a:prstGeom>
            <a:noFill/>
            <a:ln w="9525">
              <a:solidFill>
                <a:schemeClr val="tx1"/>
              </a:solidFill>
              <a:prstDash val="dash"/>
              <a:round/>
              <a:headEnd/>
              <a:tailEnd/>
            </a:ln>
            <a:effectLst/>
          </p:spPr>
          <p:txBody>
            <a:bodyPr/>
            <a:lstStyle/>
            <a:p>
              <a:endParaRPr lang="it-IT"/>
            </a:p>
          </p:txBody>
        </p:sp>
      </p:grpSp>
      <p:sp>
        <p:nvSpPr>
          <p:cNvPr id="58583" name="Text Box 215"/>
          <p:cNvSpPr txBox="1">
            <a:spLocks noChangeArrowheads="1"/>
          </p:cNvSpPr>
          <p:nvPr/>
        </p:nvSpPr>
        <p:spPr bwMode="auto">
          <a:xfrm>
            <a:off x="2879725" y="15597188"/>
            <a:ext cx="2566988" cy="581025"/>
          </a:xfrm>
          <a:prstGeom prst="rect">
            <a:avLst/>
          </a:prstGeom>
          <a:noFill/>
          <a:ln w="9525">
            <a:noFill/>
            <a:miter lim="800000"/>
            <a:headEnd/>
            <a:tailEnd/>
          </a:ln>
          <a:effectLst/>
        </p:spPr>
        <p:txBody>
          <a:bodyPr wrap="none">
            <a:spAutoFit/>
          </a:bodyPr>
          <a:lstStyle/>
          <a:p>
            <a:pPr defTabSz="3908425"/>
            <a:r>
              <a:rPr lang="it-IT" sz="1600" i="0">
                <a:solidFill>
                  <a:schemeClr val="tx1"/>
                </a:solidFill>
              </a:rPr>
              <a:t>Fase precoce della</a:t>
            </a:r>
          </a:p>
          <a:p>
            <a:pPr defTabSz="3908425"/>
            <a:r>
              <a:rPr lang="it-IT" sz="1600" i="0">
                <a:solidFill>
                  <a:schemeClr val="tx1"/>
                </a:solidFill>
              </a:rPr>
              <a:t>formazione del pancreas</a:t>
            </a:r>
          </a:p>
        </p:txBody>
      </p:sp>
      <p:sp>
        <p:nvSpPr>
          <p:cNvPr id="58584" name="Text Box 216"/>
          <p:cNvSpPr txBox="1">
            <a:spLocks noChangeArrowheads="1"/>
          </p:cNvSpPr>
          <p:nvPr/>
        </p:nvSpPr>
        <p:spPr bwMode="auto">
          <a:xfrm>
            <a:off x="5440363" y="15597188"/>
            <a:ext cx="3438525" cy="336550"/>
          </a:xfrm>
          <a:prstGeom prst="rect">
            <a:avLst/>
          </a:prstGeom>
          <a:noFill/>
          <a:ln w="9525">
            <a:noFill/>
            <a:miter lim="800000"/>
            <a:headEnd/>
            <a:tailEnd/>
          </a:ln>
          <a:effectLst/>
        </p:spPr>
        <p:txBody>
          <a:bodyPr wrap="none">
            <a:spAutoFit/>
          </a:bodyPr>
          <a:lstStyle/>
          <a:p>
            <a:pPr defTabSz="3908425"/>
            <a:r>
              <a:rPr lang="it-IT" sz="1600" i="0">
                <a:solidFill>
                  <a:schemeClr val="tx1"/>
                </a:solidFill>
              </a:rPr>
              <a:t>Precursori della cellula endocrina</a:t>
            </a:r>
          </a:p>
        </p:txBody>
      </p:sp>
      <p:sp>
        <p:nvSpPr>
          <p:cNvPr id="58585" name="Text Box 217"/>
          <p:cNvSpPr txBox="1">
            <a:spLocks noChangeArrowheads="1"/>
          </p:cNvSpPr>
          <p:nvPr/>
        </p:nvSpPr>
        <p:spPr bwMode="auto">
          <a:xfrm>
            <a:off x="9217025" y="15597188"/>
            <a:ext cx="2160588" cy="336550"/>
          </a:xfrm>
          <a:prstGeom prst="rect">
            <a:avLst/>
          </a:prstGeom>
          <a:noFill/>
          <a:ln w="9525">
            <a:noFill/>
            <a:miter lim="800000"/>
            <a:headEnd/>
            <a:tailEnd/>
          </a:ln>
          <a:effectLst/>
        </p:spPr>
        <p:txBody>
          <a:bodyPr>
            <a:spAutoFit/>
          </a:bodyPr>
          <a:lstStyle/>
          <a:p>
            <a:pPr defTabSz="3908425"/>
            <a:r>
              <a:rPr lang="it-IT" sz="1600" i="0">
                <a:solidFill>
                  <a:schemeClr val="tx1"/>
                </a:solidFill>
              </a:rPr>
              <a:t>cellula beta</a:t>
            </a:r>
          </a:p>
        </p:txBody>
      </p:sp>
      <p:grpSp>
        <p:nvGrpSpPr>
          <p:cNvPr id="11" name="Group 218"/>
          <p:cNvGrpSpPr>
            <a:grpSpLocks/>
          </p:cNvGrpSpPr>
          <p:nvPr/>
        </p:nvGrpSpPr>
        <p:grpSpPr bwMode="auto">
          <a:xfrm>
            <a:off x="2879725" y="15481300"/>
            <a:ext cx="8569325" cy="6723063"/>
            <a:chOff x="1678" y="9616"/>
            <a:chExt cx="5398" cy="4235"/>
          </a:xfrm>
        </p:grpSpPr>
        <p:grpSp>
          <p:nvGrpSpPr>
            <p:cNvPr id="12" name="Group 219"/>
            <p:cNvGrpSpPr>
              <a:grpSpLocks/>
            </p:cNvGrpSpPr>
            <p:nvPr/>
          </p:nvGrpSpPr>
          <p:grpSpPr bwMode="auto">
            <a:xfrm>
              <a:off x="1678" y="9616"/>
              <a:ext cx="5398" cy="4235"/>
              <a:chOff x="1678" y="9616"/>
              <a:chExt cx="5398" cy="4235"/>
            </a:xfrm>
          </p:grpSpPr>
          <p:grpSp>
            <p:nvGrpSpPr>
              <p:cNvPr id="13" name="Group 220"/>
              <p:cNvGrpSpPr>
                <a:grpSpLocks/>
              </p:cNvGrpSpPr>
              <p:nvPr/>
            </p:nvGrpSpPr>
            <p:grpSpPr bwMode="auto">
              <a:xfrm>
                <a:off x="1678" y="9843"/>
                <a:ext cx="5398" cy="4008"/>
                <a:chOff x="1951" y="9906"/>
                <a:chExt cx="4037" cy="3731"/>
              </a:xfrm>
            </p:grpSpPr>
            <p:pic>
              <p:nvPicPr>
                <p:cNvPr id="58589" name="Picture 221" descr="dif_680408_f2"/>
                <p:cNvPicPr>
                  <a:picLocks noChangeAspect="1" noChangeArrowheads="1"/>
                </p:cNvPicPr>
                <p:nvPr/>
              </p:nvPicPr>
              <p:blipFill>
                <a:blip r:embed="rId2" cstate="print"/>
                <a:srcRect/>
                <a:stretch>
                  <a:fillRect/>
                </a:stretch>
              </p:blipFill>
              <p:spPr bwMode="auto">
                <a:xfrm>
                  <a:off x="1968" y="9906"/>
                  <a:ext cx="4020" cy="3267"/>
                </a:xfrm>
                <a:prstGeom prst="rect">
                  <a:avLst/>
                </a:prstGeom>
                <a:noFill/>
              </p:spPr>
            </p:pic>
            <p:sp>
              <p:nvSpPr>
                <p:cNvPr id="58590" name="Rectangle 222"/>
                <p:cNvSpPr>
                  <a:spLocks noChangeArrowheads="1"/>
                </p:cNvSpPr>
                <p:nvPr/>
              </p:nvSpPr>
              <p:spPr bwMode="auto">
                <a:xfrm>
                  <a:off x="1951" y="13225"/>
                  <a:ext cx="1885" cy="412"/>
                </a:xfrm>
                <a:prstGeom prst="rect">
                  <a:avLst/>
                </a:prstGeom>
                <a:noFill/>
                <a:ln w="9525">
                  <a:noFill/>
                  <a:miter lim="800000"/>
                  <a:headEnd/>
                  <a:tailEnd/>
                </a:ln>
                <a:effectLst/>
              </p:spPr>
              <p:txBody>
                <a:bodyPr wrap="none" anchor="ctr">
                  <a:spAutoFit/>
                </a:bodyPr>
                <a:lstStyle/>
                <a:p>
                  <a:pPr algn="l"/>
                  <a:r>
                    <a:rPr lang="it-IT" sz="2000">
                      <a:solidFill>
                        <a:schemeClr val="tx1"/>
                      </a:solidFill>
                    </a:rPr>
                    <a:t>Differentiation</a:t>
                  </a:r>
                  <a:r>
                    <a:rPr lang="it-IT" sz="2000" i="0">
                      <a:solidFill>
                        <a:schemeClr val="tx1"/>
                      </a:solidFill>
                    </a:rPr>
                    <a:t>  68 (4-5), 205-219</a:t>
                  </a:r>
                  <a:br>
                    <a:rPr lang="it-IT" sz="2000" i="0">
                      <a:solidFill>
                        <a:schemeClr val="tx1"/>
                      </a:solidFill>
                    </a:rPr>
                  </a:br>
                  <a:endParaRPr lang="it-IT" sz="2000" i="0">
                    <a:solidFill>
                      <a:schemeClr val="tx1"/>
                    </a:solidFill>
                  </a:endParaRPr>
                </a:p>
              </p:txBody>
            </p:sp>
          </p:grpSp>
          <p:sp>
            <p:nvSpPr>
              <p:cNvPr id="58591" name="Rectangle 223"/>
              <p:cNvSpPr>
                <a:spLocks noChangeArrowheads="1"/>
              </p:cNvSpPr>
              <p:nvPr/>
            </p:nvSpPr>
            <p:spPr bwMode="auto">
              <a:xfrm>
                <a:off x="1704" y="9616"/>
                <a:ext cx="5372" cy="499"/>
              </a:xfrm>
              <a:prstGeom prst="rect">
                <a:avLst/>
              </a:prstGeom>
              <a:solidFill>
                <a:schemeClr val="bg1"/>
              </a:solidFill>
              <a:ln w="9525">
                <a:noFill/>
                <a:miter lim="800000"/>
                <a:headEnd/>
                <a:tailEnd/>
              </a:ln>
              <a:effectLst/>
            </p:spPr>
            <p:txBody>
              <a:bodyPr wrap="none" anchor="ctr"/>
              <a:lstStyle/>
              <a:p>
                <a:endParaRPr lang="it-IT"/>
              </a:p>
            </p:txBody>
          </p:sp>
        </p:grpSp>
        <p:sp>
          <p:nvSpPr>
            <p:cNvPr id="58592" name="Line 224"/>
            <p:cNvSpPr>
              <a:spLocks noChangeShapeType="1"/>
            </p:cNvSpPr>
            <p:nvPr/>
          </p:nvSpPr>
          <p:spPr bwMode="auto">
            <a:xfrm rot="206929">
              <a:off x="5614" y="9616"/>
              <a:ext cx="26" cy="499"/>
            </a:xfrm>
            <a:prstGeom prst="line">
              <a:avLst/>
            </a:prstGeom>
            <a:noFill/>
            <a:ln w="9525">
              <a:solidFill>
                <a:schemeClr val="tx1"/>
              </a:solidFill>
              <a:prstDash val="dash"/>
              <a:round/>
              <a:headEnd/>
              <a:tailEnd/>
            </a:ln>
            <a:effectLst/>
          </p:spPr>
          <p:txBody>
            <a:bodyPr/>
            <a:lstStyle/>
            <a:p>
              <a:endParaRPr lang="it-IT"/>
            </a:p>
          </p:txBody>
        </p:sp>
        <p:sp>
          <p:nvSpPr>
            <p:cNvPr id="58593" name="Line 225"/>
            <p:cNvSpPr>
              <a:spLocks noChangeShapeType="1"/>
            </p:cNvSpPr>
            <p:nvPr/>
          </p:nvSpPr>
          <p:spPr bwMode="auto">
            <a:xfrm rot="206929">
              <a:off x="3236" y="9662"/>
              <a:ext cx="26" cy="499"/>
            </a:xfrm>
            <a:prstGeom prst="line">
              <a:avLst/>
            </a:prstGeom>
            <a:noFill/>
            <a:ln w="9525">
              <a:solidFill>
                <a:schemeClr val="tx1"/>
              </a:solidFill>
              <a:prstDash val="dash"/>
              <a:round/>
              <a:headEnd/>
              <a:tailEnd/>
            </a:ln>
            <a:effectLst/>
          </p:spPr>
          <p:txBody>
            <a:bodyPr/>
            <a:lstStyle/>
            <a:p>
              <a:endParaRPr lang="it-IT"/>
            </a:p>
          </p:txBody>
        </p:sp>
      </p:grpSp>
      <p:sp>
        <p:nvSpPr>
          <p:cNvPr id="58594" name="Text Box 226"/>
          <p:cNvSpPr txBox="1">
            <a:spLocks noChangeArrowheads="1"/>
          </p:cNvSpPr>
          <p:nvPr/>
        </p:nvSpPr>
        <p:spPr bwMode="auto">
          <a:xfrm>
            <a:off x="2879725" y="15597188"/>
            <a:ext cx="2566988" cy="581025"/>
          </a:xfrm>
          <a:prstGeom prst="rect">
            <a:avLst/>
          </a:prstGeom>
          <a:noFill/>
          <a:ln w="9525">
            <a:noFill/>
            <a:miter lim="800000"/>
            <a:headEnd/>
            <a:tailEnd/>
          </a:ln>
          <a:effectLst/>
        </p:spPr>
        <p:txBody>
          <a:bodyPr wrap="none">
            <a:spAutoFit/>
          </a:bodyPr>
          <a:lstStyle/>
          <a:p>
            <a:pPr defTabSz="3908425"/>
            <a:r>
              <a:rPr lang="it-IT" sz="1600" i="0">
                <a:solidFill>
                  <a:schemeClr val="tx1"/>
                </a:solidFill>
              </a:rPr>
              <a:t>Fase precoce della</a:t>
            </a:r>
          </a:p>
          <a:p>
            <a:pPr defTabSz="3908425"/>
            <a:r>
              <a:rPr lang="it-IT" sz="1600" i="0">
                <a:solidFill>
                  <a:schemeClr val="tx1"/>
                </a:solidFill>
              </a:rPr>
              <a:t>formazione del pancreas</a:t>
            </a:r>
          </a:p>
        </p:txBody>
      </p:sp>
      <p:sp>
        <p:nvSpPr>
          <p:cNvPr id="58595" name="Text Box 227"/>
          <p:cNvSpPr txBox="1">
            <a:spLocks noChangeArrowheads="1"/>
          </p:cNvSpPr>
          <p:nvPr/>
        </p:nvSpPr>
        <p:spPr bwMode="auto">
          <a:xfrm>
            <a:off x="5440363" y="15597188"/>
            <a:ext cx="3438525" cy="336550"/>
          </a:xfrm>
          <a:prstGeom prst="rect">
            <a:avLst/>
          </a:prstGeom>
          <a:noFill/>
          <a:ln w="9525">
            <a:noFill/>
            <a:miter lim="800000"/>
            <a:headEnd/>
            <a:tailEnd/>
          </a:ln>
          <a:effectLst/>
        </p:spPr>
        <p:txBody>
          <a:bodyPr wrap="none">
            <a:spAutoFit/>
          </a:bodyPr>
          <a:lstStyle/>
          <a:p>
            <a:pPr defTabSz="3908425"/>
            <a:r>
              <a:rPr lang="it-IT" sz="1600" i="0">
                <a:solidFill>
                  <a:schemeClr val="tx1"/>
                </a:solidFill>
              </a:rPr>
              <a:t>Precursori della cellula endocrina</a:t>
            </a:r>
          </a:p>
        </p:txBody>
      </p:sp>
      <p:sp>
        <p:nvSpPr>
          <p:cNvPr id="58596" name="Text Box 228"/>
          <p:cNvSpPr txBox="1">
            <a:spLocks noChangeArrowheads="1"/>
          </p:cNvSpPr>
          <p:nvPr/>
        </p:nvSpPr>
        <p:spPr bwMode="auto">
          <a:xfrm>
            <a:off x="9217025" y="15597188"/>
            <a:ext cx="2160588" cy="336550"/>
          </a:xfrm>
          <a:prstGeom prst="rect">
            <a:avLst/>
          </a:prstGeom>
          <a:noFill/>
          <a:ln w="9525">
            <a:noFill/>
            <a:miter lim="800000"/>
            <a:headEnd/>
            <a:tailEnd/>
          </a:ln>
          <a:effectLst/>
        </p:spPr>
        <p:txBody>
          <a:bodyPr>
            <a:spAutoFit/>
          </a:bodyPr>
          <a:lstStyle/>
          <a:p>
            <a:pPr defTabSz="3908425"/>
            <a:r>
              <a:rPr lang="it-IT" sz="1600" i="0">
                <a:solidFill>
                  <a:schemeClr val="tx1"/>
                </a:solidFill>
              </a:rPr>
              <a:t>cellula beta</a:t>
            </a:r>
          </a:p>
        </p:txBody>
      </p:sp>
      <p:pic>
        <p:nvPicPr>
          <p:cNvPr id="58370" name="Picture 2" descr="dif_680408_f2"/>
          <p:cNvPicPr>
            <a:picLocks noChangeAspect="1" noChangeArrowheads="1"/>
          </p:cNvPicPr>
          <p:nvPr/>
        </p:nvPicPr>
        <p:blipFill>
          <a:blip r:embed="rId2" cstate="print"/>
          <a:srcRect t="7504"/>
          <a:stretch>
            <a:fillRect/>
          </a:stretch>
        </p:blipFill>
        <p:spPr bwMode="auto">
          <a:xfrm>
            <a:off x="831850" y="908050"/>
            <a:ext cx="7416800" cy="5478463"/>
          </a:xfrm>
          <a:prstGeom prst="rect">
            <a:avLst/>
          </a:prstGeom>
          <a:noFill/>
        </p:spPr>
      </p:pic>
      <p:sp>
        <p:nvSpPr>
          <p:cNvPr id="58371" name="Rectangle 3"/>
          <p:cNvSpPr>
            <a:spLocks noChangeArrowheads="1"/>
          </p:cNvSpPr>
          <p:nvPr/>
        </p:nvSpPr>
        <p:spPr bwMode="auto">
          <a:xfrm>
            <a:off x="801688" y="6450698"/>
            <a:ext cx="3359381" cy="646331"/>
          </a:xfrm>
          <a:prstGeom prst="rect">
            <a:avLst/>
          </a:prstGeom>
          <a:noFill/>
          <a:ln w="9525">
            <a:noFill/>
            <a:miter lim="800000"/>
            <a:headEnd/>
            <a:tailEnd/>
          </a:ln>
          <a:effectLst/>
        </p:spPr>
        <p:txBody>
          <a:bodyPr wrap="none" anchor="ctr">
            <a:spAutoFit/>
          </a:bodyPr>
          <a:lstStyle/>
          <a:p>
            <a:pPr algn="l"/>
            <a:r>
              <a:rPr lang="it-IT" sz="1800" i="1" dirty="0" err="1" smtClean="0">
                <a:solidFill>
                  <a:srgbClr val="3333CC"/>
                </a:solidFill>
              </a:rPr>
              <a:t>Differentiation</a:t>
            </a:r>
            <a:r>
              <a:rPr lang="it-IT" sz="1800" i="1" dirty="0" smtClean="0">
                <a:solidFill>
                  <a:srgbClr val="3333CC"/>
                </a:solidFill>
              </a:rPr>
              <a:t> 2002</a:t>
            </a:r>
            <a:r>
              <a:rPr lang="it-IT" i="1" dirty="0" smtClean="0">
                <a:solidFill>
                  <a:srgbClr val="3333CC"/>
                </a:solidFill>
              </a:rPr>
              <a:t>;</a:t>
            </a:r>
            <a:r>
              <a:rPr lang="it-IT" sz="1800" i="1" dirty="0" smtClean="0">
                <a:solidFill>
                  <a:srgbClr val="3333CC"/>
                </a:solidFill>
              </a:rPr>
              <a:t> 68:</a:t>
            </a:r>
            <a:r>
              <a:rPr lang="it-IT" sz="1800" i="1" dirty="0">
                <a:solidFill>
                  <a:srgbClr val="3333CC"/>
                </a:solidFill>
              </a:rPr>
              <a:t> 205-219</a:t>
            </a:r>
            <a:br>
              <a:rPr lang="it-IT" sz="1800" i="1" dirty="0">
                <a:solidFill>
                  <a:srgbClr val="3333CC"/>
                </a:solidFill>
              </a:rPr>
            </a:br>
            <a:endParaRPr lang="it-IT" sz="1800" i="1" dirty="0">
              <a:solidFill>
                <a:srgbClr val="3333CC"/>
              </a:solidFill>
            </a:endParaRPr>
          </a:p>
        </p:txBody>
      </p:sp>
      <p:sp>
        <p:nvSpPr>
          <p:cNvPr id="58597" name="Rectangle 229"/>
          <p:cNvSpPr>
            <a:spLocks noChangeArrowheads="1"/>
          </p:cNvSpPr>
          <p:nvPr/>
        </p:nvSpPr>
        <p:spPr bwMode="auto">
          <a:xfrm>
            <a:off x="0" y="188913"/>
            <a:ext cx="2951163" cy="584775"/>
          </a:xfrm>
          <a:prstGeom prst="rect">
            <a:avLst/>
          </a:prstGeom>
          <a:noFill/>
          <a:ln w="9525">
            <a:noFill/>
            <a:miter lim="800000"/>
            <a:headEnd/>
            <a:tailEnd/>
          </a:ln>
          <a:effectLst/>
        </p:spPr>
        <p:txBody>
          <a:bodyPr wrap="square">
            <a:spAutoFit/>
          </a:bodyPr>
          <a:lstStyle/>
          <a:p>
            <a:pPr algn="ctr"/>
            <a:r>
              <a:rPr lang="it-IT" sz="1600" i="0" dirty="0">
                <a:solidFill>
                  <a:srgbClr val="3333CC"/>
                </a:solidFill>
              </a:rPr>
              <a:t>Fase precoce della</a:t>
            </a:r>
          </a:p>
          <a:p>
            <a:pPr algn="ctr"/>
            <a:r>
              <a:rPr lang="it-IT" sz="1600" i="0" dirty="0">
                <a:solidFill>
                  <a:srgbClr val="3333CC"/>
                </a:solidFill>
              </a:rPr>
              <a:t>formazione del pancreas</a:t>
            </a:r>
          </a:p>
        </p:txBody>
      </p:sp>
      <p:sp>
        <p:nvSpPr>
          <p:cNvPr id="58598" name="Rectangle 230"/>
          <p:cNvSpPr>
            <a:spLocks noChangeArrowheads="1"/>
          </p:cNvSpPr>
          <p:nvPr/>
        </p:nvSpPr>
        <p:spPr bwMode="auto">
          <a:xfrm>
            <a:off x="3101975" y="188913"/>
            <a:ext cx="3117850" cy="338554"/>
          </a:xfrm>
          <a:prstGeom prst="rect">
            <a:avLst/>
          </a:prstGeom>
          <a:noFill/>
          <a:ln w="9525">
            <a:noFill/>
            <a:miter lim="800000"/>
            <a:headEnd/>
            <a:tailEnd/>
          </a:ln>
          <a:effectLst/>
        </p:spPr>
        <p:txBody>
          <a:bodyPr>
            <a:spAutoFit/>
          </a:bodyPr>
          <a:lstStyle/>
          <a:p>
            <a:pPr algn="ctr"/>
            <a:r>
              <a:rPr lang="it-IT" sz="1600" i="0" dirty="0">
                <a:solidFill>
                  <a:srgbClr val="3333CC"/>
                </a:solidFill>
              </a:rPr>
              <a:t>Precursori della cellula endocrina</a:t>
            </a:r>
          </a:p>
        </p:txBody>
      </p:sp>
      <p:sp>
        <p:nvSpPr>
          <p:cNvPr id="58599" name="Rectangle 231"/>
          <p:cNvSpPr>
            <a:spLocks noChangeArrowheads="1"/>
          </p:cNvSpPr>
          <p:nvPr/>
        </p:nvSpPr>
        <p:spPr bwMode="auto">
          <a:xfrm>
            <a:off x="6742113" y="188913"/>
            <a:ext cx="1138068" cy="338554"/>
          </a:xfrm>
          <a:prstGeom prst="rect">
            <a:avLst/>
          </a:prstGeom>
          <a:noFill/>
          <a:ln w="9525">
            <a:noFill/>
            <a:miter lim="800000"/>
            <a:headEnd/>
            <a:tailEnd/>
          </a:ln>
          <a:effectLst/>
        </p:spPr>
        <p:txBody>
          <a:bodyPr wrap="none">
            <a:spAutoFit/>
          </a:bodyPr>
          <a:lstStyle/>
          <a:p>
            <a:pPr algn="ctr"/>
            <a:r>
              <a:rPr lang="it-IT" sz="1600" i="0" dirty="0">
                <a:solidFill>
                  <a:srgbClr val="3333CC"/>
                </a:solidFill>
              </a:rPr>
              <a:t>cellula beta</a:t>
            </a:r>
          </a:p>
        </p:txBody>
      </p:sp>
      <p:sp>
        <p:nvSpPr>
          <p:cNvPr id="70" name="Text Box 6"/>
          <p:cNvSpPr txBox="1">
            <a:spLocks noChangeArrowheads="1"/>
          </p:cNvSpPr>
          <p:nvPr/>
        </p:nvSpPr>
        <p:spPr bwMode="auto">
          <a:xfrm>
            <a:off x="8458200" y="6324600"/>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grpSp>
        <p:nvGrpSpPr>
          <p:cNvPr id="71" name="Group 26"/>
          <p:cNvGrpSpPr>
            <a:grpSpLocks noChangeAspect="1"/>
          </p:cNvGrpSpPr>
          <p:nvPr/>
        </p:nvGrpSpPr>
        <p:grpSpPr bwMode="auto">
          <a:xfrm>
            <a:off x="8505144" y="27298"/>
            <a:ext cx="611560" cy="836710"/>
            <a:chOff x="3504" y="1416"/>
            <a:chExt cx="816" cy="1152"/>
          </a:xfrm>
        </p:grpSpPr>
        <p:sp>
          <p:nvSpPr>
            <p:cNvPr id="72"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73"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74"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75"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76"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77"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78"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79"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80"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81"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82"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83"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84"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85"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86"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87"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88"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89"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latin typeface="Comic Sans MS" pitchFamily="66" charset="0"/>
              </a:rPr>
              <a:t>Origine delle cellule beta </a:t>
            </a:r>
            <a:endParaRPr lang="it-IT" dirty="0">
              <a:latin typeface="Comic Sans MS" pitchFamily="66" charset="0"/>
            </a:endParaRPr>
          </a:p>
        </p:txBody>
      </p:sp>
      <p:sp>
        <p:nvSpPr>
          <p:cNvPr id="3" name="Segnaposto contenuto 2"/>
          <p:cNvSpPr>
            <a:spLocks noGrp="1"/>
          </p:cNvSpPr>
          <p:nvPr>
            <p:ph idx="1"/>
          </p:nvPr>
        </p:nvSpPr>
        <p:spPr>
          <a:xfrm>
            <a:off x="323528" y="1600200"/>
            <a:ext cx="8363272" cy="4205064"/>
          </a:xfrm>
        </p:spPr>
        <p:txBody>
          <a:bodyPr>
            <a:normAutofit lnSpcReduction="10000"/>
          </a:bodyPr>
          <a:lstStyle/>
          <a:p>
            <a:pPr algn="ctr">
              <a:lnSpc>
                <a:spcPct val="150000"/>
              </a:lnSpc>
              <a:buNone/>
            </a:pPr>
            <a:r>
              <a:rPr lang="it-IT" sz="2600" dirty="0" smtClean="0">
                <a:latin typeface="Comic Sans MS" pitchFamily="66" charset="0"/>
              </a:rPr>
              <a:t>Le cellule beta possono avere origine da:</a:t>
            </a:r>
            <a:endParaRPr lang="it-IT" sz="2600" i="1" dirty="0" smtClean="0">
              <a:latin typeface="Comic Sans MS" pitchFamily="66" charset="0"/>
            </a:endParaRPr>
          </a:p>
          <a:p>
            <a:pPr algn="ctr">
              <a:lnSpc>
                <a:spcPct val="150000"/>
              </a:lnSpc>
              <a:buFontTx/>
              <a:buChar char="•"/>
            </a:pPr>
            <a:r>
              <a:rPr lang="it-IT" sz="2000" dirty="0" smtClean="0">
                <a:latin typeface="Comic Sans MS" pitchFamily="66" charset="0"/>
              </a:rPr>
              <a:t>Cellule staminali embrionali</a:t>
            </a:r>
          </a:p>
          <a:p>
            <a:pPr algn="ctr">
              <a:lnSpc>
                <a:spcPct val="150000"/>
              </a:lnSpc>
              <a:buFontTx/>
              <a:buChar char="•"/>
            </a:pPr>
            <a:r>
              <a:rPr lang="it-IT" sz="2000" dirty="0" smtClean="0">
                <a:latin typeface="Comic Sans MS" pitchFamily="66" charset="0"/>
              </a:rPr>
              <a:t>Cellule staminali / progenitrici presenti nel pancreas</a:t>
            </a:r>
          </a:p>
          <a:p>
            <a:pPr algn="ctr">
              <a:lnSpc>
                <a:spcPct val="150000"/>
              </a:lnSpc>
              <a:buFontTx/>
              <a:buChar char="•"/>
            </a:pPr>
            <a:r>
              <a:rPr lang="it-IT" sz="2000" dirty="0" smtClean="0">
                <a:latin typeface="Comic Sans MS" pitchFamily="66" charset="0"/>
              </a:rPr>
              <a:t>Cellule staminali / progenitrici non pancreatiche (midollo osseo)</a:t>
            </a:r>
          </a:p>
          <a:p>
            <a:pPr algn="ctr">
              <a:lnSpc>
                <a:spcPct val="150000"/>
              </a:lnSpc>
              <a:buFontTx/>
              <a:buChar char="•"/>
            </a:pPr>
            <a:r>
              <a:rPr lang="it-IT" sz="2000" dirty="0" err="1" smtClean="0">
                <a:latin typeface="Comic Sans MS" pitchFamily="66" charset="0"/>
              </a:rPr>
              <a:t>Transdifferenziazione</a:t>
            </a:r>
            <a:r>
              <a:rPr lang="it-IT" sz="2000" dirty="0" smtClean="0">
                <a:latin typeface="Comic Sans MS" pitchFamily="66" charset="0"/>
              </a:rPr>
              <a:t> di cellule di origine endodermica </a:t>
            </a:r>
          </a:p>
          <a:p>
            <a:pPr algn="ctr">
              <a:lnSpc>
                <a:spcPct val="150000"/>
              </a:lnSpc>
              <a:buNone/>
            </a:pPr>
            <a:r>
              <a:rPr lang="it-IT" sz="2000" dirty="0" smtClean="0">
                <a:latin typeface="Comic Sans MS" pitchFamily="66" charset="0"/>
              </a:rPr>
              <a:t>(fegato; intestino) </a:t>
            </a:r>
          </a:p>
          <a:p>
            <a:pPr algn="ctr">
              <a:lnSpc>
                <a:spcPct val="150000"/>
              </a:lnSpc>
            </a:pPr>
            <a:r>
              <a:rPr lang="it-IT" sz="2000" dirty="0" smtClean="0">
                <a:latin typeface="Comic Sans MS" pitchFamily="66" charset="0"/>
              </a:rPr>
              <a:t>Conversione mediante azione sulla metilazione del DNA di cellule di varia origine</a:t>
            </a:r>
          </a:p>
          <a:p>
            <a:endParaRPr lang="it-IT" dirty="0"/>
          </a:p>
        </p:txBody>
      </p:sp>
      <p:sp>
        <p:nvSpPr>
          <p:cNvPr id="23" name="Text Box 6"/>
          <p:cNvSpPr txBox="1">
            <a:spLocks noChangeArrowheads="1"/>
          </p:cNvSpPr>
          <p:nvPr/>
        </p:nvSpPr>
        <p:spPr bwMode="auto">
          <a:xfrm>
            <a:off x="8458200" y="6324600"/>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grpSp>
        <p:nvGrpSpPr>
          <p:cNvPr id="43" name="Group 26"/>
          <p:cNvGrpSpPr>
            <a:grpSpLocks noChangeAspect="1"/>
          </p:cNvGrpSpPr>
          <p:nvPr/>
        </p:nvGrpSpPr>
        <p:grpSpPr bwMode="auto">
          <a:xfrm>
            <a:off x="8505144" y="27298"/>
            <a:ext cx="611560" cy="836710"/>
            <a:chOff x="3504" y="1416"/>
            <a:chExt cx="816" cy="1152"/>
          </a:xfrm>
        </p:grpSpPr>
        <p:sp>
          <p:nvSpPr>
            <p:cNvPr id="44"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45"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46"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47"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48"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49"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50"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51"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52"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53"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54"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55"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56"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57"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58"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59"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60"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61"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71400"/>
            <a:ext cx="8229600" cy="1143000"/>
          </a:xfrm>
        </p:spPr>
        <p:txBody>
          <a:bodyPr/>
          <a:lstStyle/>
          <a:p>
            <a:r>
              <a:rPr lang="it-IT" dirty="0" smtClean="0">
                <a:latin typeface="Comic Sans MS" pitchFamily="66" charset="0"/>
              </a:rPr>
              <a:t>Rigenerazione insulare</a:t>
            </a:r>
            <a:endParaRPr lang="it-IT" dirty="0">
              <a:latin typeface="Comic Sans MS" pitchFamily="66"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475656" y="1064484"/>
            <a:ext cx="6048672" cy="5597396"/>
          </a:xfrm>
          <a:prstGeom prst="rect">
            <a:avLst/>
          </a:prstGeom>
          <a:noFill/>
          <a:ln w="9525">
            <a:noFill/>
            <a:miter lim="800000"/>
            <a:headEnd/>
            <a:tailEnd/>
          </a:ln>
        </p:spPr>
      </p:pic>
      <p:sp>
        <p:nvSpPr>
          <p:cNvPr id="24" name="Rettangolo 23"/>
          <p:cNvSpPr/>
          <p:nvPr/>
        </p:nvSpPr>
        <p:spPr>
          <a:xfrm>
            <a:off x="3360854" y="6639163"/>
            <a:ext cx="2435282" cy="246221"/>
          </a:xfrm>
          <a:prstGeom prst="rect">
            <a:avLst/>
          </a:prstGeom>
        </p:spPr>
        <p:txBody>
          <a:bodyPr wrap="none">
            <a:spAutoFit/>
          </a:bodyPr>
          <a:lstStyle/>
          <a:p>
            <a:r>
              <a:rPr lang="it-IT" sz="1000" i="1" dirty="0" err="1" smtClean="0">
                <a:latin typeface="Comic Sans MS" pitchFamily="66" charset="0"/>
              </a:rPr>
              <a:t>Semin</a:t>
            </a:r>
            <a:r>
              <a:rPr lang="it-IT" sz="1000" i="1" dirty="0" smtClean="0">
                <a:latin typeface="Comic Sans MS" pitchFamily="66" charset="0"/>
              </a:rPr>
              <a:t> </a:t>
            </a:r>
            <a:r>
              <a:rPr lang="it-IT" sz="1000" i="1" dirty="0" err="1" smtClean="0">
                <a:latin typeface="Comic Sans MS" pitchFamily="66" charset="0"/>
              </a:rPr>
              <a:t>Immunopathol</a:t>
            </a:r>
            <a:r>
              <a:rPr lang="it-IT" sz="1000" i="1" dirty="0" smtClean="0">
                <a:latin typeface="Comic Sans MS" pitchFamily="66" charset="0"/>
              </a:rPr>
              <a:t> (2011) 33:23–27</a:t>
            </a:r>
            <a:endParaRPr lang="it-IT" sz="1000" i="1" dirty="0">
              <a:latin typeface="Comic Sans MS" pitchFamily="66" charset="0"/>
            </a:endParaRPr>
          </a:p>
        </p:txBody>
      </p:sp>
      <p:sp>
        <p:nvSpPr>
          <p:cNvPr id="26" name="Text Box 6"/>
          <p:cNvSpPr txBox="1">
            <a:spLocks noChangeArrowheads="1"/>
          </p:cNvSpPr>
          <p:nvPr/>
        </p:nvSpPr>
        <p:spPr bwMode="auto">
          <a:xfrm>
            <a:off x="8460432" y="6446663"/>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grpSp>
        <p:nvGrpSpPr>
          <p:cNvPr id="27" name="Group 26"/>
          <p:cNvGrpSpPr>
            <a:grpSpLocks noChangeAspect="1"/>
          </p:cNvGrpSpPr>
          <p:nvPr/>
        </p:nvGrpSpPr>
        <p:grpSpPr bwMode="auto">
          <a:xfrm>
            <a:off x="8505144" y="27298"/>
            <a:ext cx="611560" cy="836710"/>
            <a:chOff x="3504" y="1416"/>
            <a:chExt cx="816" cy="1152"/>
          </a:xfrm>
        </p:grpSpPr>
        <p:sp>
          <p:nvSpPr>
            <p:cNvPr id="28"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29"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30"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31"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32"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33"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34"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35"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36"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37"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38"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39"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40"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41"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2"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3"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4"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5"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432048"/>
          </a:xfrm>
        </p:spPr>
        <p:txBody>
          <a:bodyPr>
            <a:noAutofit/>
          </a:bodyPr>
          <a:lstStyle/>
          <a:p>
            <a:r>
              <a:rPr lang="it-IT" sz="2400" b="1" dirty="0" smtClean="0">
                <a:latin typeface="Comic Sans MS" pitchFamily="66" charset="0"/>
              </a:rPr>
              <a:t>Nuove Fonti di Approvvigionamento di Cellule beta</a:t>
            </a:r>
            <a:endParaRPr lang="it-IT" sz="2400" b="1" dirty="0">
              <a:latin typeface="Comic Sans MS" pitchFamily="66" charset="0"/>
            </a:endParaRPr>
          </a:p>
        </p:txBody>
      </p:sp>
      <p:sp>
        <p:nvSpPr>
          <p:cNvPr id="3" name="Segnaposto contenuto 2"/>
          <p:cNvSpPr>
            <a:spLocks noGrp="1"/>
          </p:cNvSpPr>
          <p:nvPr>
            <p:ph idx="1"/>
          </p:nvPr>
        </p:nvSpPr>
        <p:spPr>
          <a:xfrm>
            <a:off x="467544" y="620688"/>
            <a:ext cx="8229600" cy="6237312"/>
          </a:xfrm>
        </p:spPr>
        <p:txBody>
          <a:bodyPr>
            <a:normAutofit fontScale="85000" lnSpcReduction="10000"/>
          </a:bodyPr>
          <a:lstStyle/>
          <a:p>
            <a:endParaRPr lang="it-IT" sz="1400" dirty="0" smtClean="0"/>
          </a:p>
          <a:p>
            <a:pPr algn="just"/>
            <a:r>
              <a:rPr lang="en-US" sz="1900" b="1" dirty="0" smtClean="0">
                <a:latin typeface="Comic Sans MS" pitchFamily="66" charset="0"/>
              </a:rPr>
              <a:t>Generation of insulin-producing cells from stem cells for cell replacement therapy of type 1 diabetes. </a:t>
            </a:r>
          </a:p>
          <a:p>
            <a:pPr algn="just">
              <a:buNone/>
            </a:pPr>
            <a:r>
              <a:rPr lang="en-US" sz="1900" i="1" dirty="0" err="1" smtClean="0">
                <a:latin typeface="Comic Sans MS" pitchFamily="66" charset="0"/>
              </a:rPr>
              <a:t>Isr</a:t>
            </a:r>
            <a:r>
              <a:rPr lang="en-US" sz="1900" i="1" dirty="0" smtClean="0">
                <a:latin typeface="Comic Sans MS" pitchFamily="66" charset="0"/>
              </a:rPr>
              <a:t> Med Assoc J. 2004, 6: 265-7. </a:t>
            </a:r>
            <a:endParaRPr lang="it-IT" sz="1900" dirty="0" smtClean="0">
              <a:latin typeface="Comic Sans MS" pitchFamily="66" charset="0"/>
            </a:endParaRPr>
          </a:p>
          <a:p>
            <a:pPr algn="just"/>
            <a:r>
              <a:rPr lang="en-US" sz="1900" b="1" dirty="0" smtClean="0">
                <a:latin typeface="Comic Sans MS" pitchFamily="66" charset="0"/>
              </a:rPr>
              <a:t>Diabetes mellitus: a potential target for stem cell therapy. </a:t>
            </a:r>
          </a:p>
          <a:p>
            <a:pPr algn="just">
              <a:buNone/>
            </a:pPr>
            <a:r>
              <a:rPr lang="en-US" sz="1900" i="1" dirty="0" err="1" smtClean="0">
                <a:latin typeface="Comic Sans MS" pitchFamily="66" charset="0"/>
              </a:rPr>
              <a:t>Curr</a:t>
            </a:r>
            <a:r>
              <a:rPr lang="en-US" sz="1900" i="1" dirty="0" smtClean="0">
                <a:latin typeface="Comic Sans MS" pitchFamily="66" charset="0"/>
              </a:rPr>
              <a:t> Stem Cell Res </a:t>
            </a:r>
            <a:r>
              <a:rPr lang="en-US" sz="1900" i="1" dirty="0" err="1" smtClean="0">
                <a:latin typeface="Comic Sans MS" pitchFamily="66" charset="0"/>
              </a:rPr>
              <a:t>Ther</a:t>
            </a:r>
            <a:r>
              <a:rPr lang="en-US" sz="1900" i="1" dirty="0" smtClean="0">
                <a:latin typeface="Comic Sans MS" pitchFamily="66" charset="0"/>
              </a:rPr>
              <a:t>. 2006, 1:255-66.</a:t>
            </a:r>
          </a:p>
          <a:p>
            <a:pPr algn="just"/>
            <a:r>
              <a:rPr lang="en-US" sz="1900" b="1" dirty="0" smtClean="0">
                <a:latin typeface="Comic Sans MS" pitchFamily="66" charset="0"/>
              </a:rPr>
              <a:t>Beta cell regeneration in human pancreas</a:t>
            </a:r>
            <a:endParaRPr lang="it-IT" sz="1900" b="1" i="1" dirty="0" smtClean="0">
              <a:latin typeface="Comic Sans MS" pitchFamily="66" charset="0"/>
            </a:endParaRPr>
          </a:p>
          <a:p>
            <a:pPr algn="just">
              <a:buNone/>
            </a:pPr>
            <a:r>
              <a:rPr lang="it-IT" sz="1900" i="1" dirty="0" err="1" smtClean="0">
                <a:latin typeface="Comic Sans MS" pitchFamily="66" charset="0"/>
              </a:rPr>
              <a:t>Semin</a:t>
            </a:r>
            <a:r>
              <a:rPr lang="it-IT" sz="1900" i="1" dirty="0" smtClean="0">
                <a:latin typeface="Comic Sans MS" pitchFamily="66" charset="0"/>
              </a:rPr>
              <a:t> </a:t>
            </a:r>
            <a:r>
              <a:rPr lang="it-IT" sz="1900" i="1" dirty="0" err="1" smtClean="0">
                <a:latin typeface="Comic Sans MS" pitchFamily="66" charset="0"/>
              </a:rPr>
              <a:t>Immunopathol</a:t>
            </a:r>
            <a:r>
              <a:rPr lang="it-IT" sz="1900" i="1" dirty="0" smtClean="0">
                <a:latin typeface="Comic Sans MS" pitchFamily="66" charset="0"/>
              </a:rPr>
              <a:t> (2011) 33:23–27</a:t>
            </a:r>
            <a:r>
              <a:rPr lang="en-US" sz="1900" i="1" dirty="0" smtClean="0">
                <a:latin typeface="Comic Sans MS" pitchFamily="66" charset="0"/>
              </a:rPr>
              <a:t> </a:t>
            </a:r>
            <a:endParaRPr lang="en-US" sz="1900" b="1" i="1" dirty="0" smtClean="0">
              <a:latin typeface="Comic Sans MS" pitchFamily="66" charset="0"/>
            </a:endParaRPr>
          </a:p>
          <a:p>
            <a:pPr algn="just"/>
            <a:r>
              <a:rPr lang="en-US" sz="1900" b="1" dirty="0" smtClean="0">
                <a:latin typeface="Comic Sans MS" pitchFamily="66" charset="0"/>
              </a:rPr>
              <a:t>Adult </a:t>
            </a:r>
            <a:r>
              <a:rPr lang="en-US" sz="1900" b="1" dirty="0">
                <a:latin typeface="Comic Sans MS" pitchFamily="66" charset="0"/>
              </a:rPr>
              <a:t>pancreatic alpha-cells: a new source of cells for beta-cell regeneration.</a:t>
            </a:r>
            <a:endParaRPr lang="it-IT" sz="1900" dirty="0">
              <a:latin typeface="Comic Sans MS" pitchFamily="66" charset="0"/>
            </a:endParaRPr>
          </a:p>
          <a:p>
            <a:pPr algn="just">
              <a:buNone/>
            </a:pPr>
            <a:r>
              <a:rPr lang="en-US" sz="1900" i="1" dirty="0" smtClean="0">
                <a:latin typeface="Comic Sans MS" pitchFamily="66" charset="0"/>
              </a:rPr>
              <a:t>Rev </a:t>
            </a:r>
            <a:r>
              <a:rPr lang="en-US" sz="1900" i="1" dirty="0" err="1" smtClean="0">
                <a:latin typeface="Comic Sans MS" pitchFamily="66" charset="0"/>
              </a:rPr>
              <a:t>Diabet</a:t>
            </a:r>
            <a:r>
              <a:rPr lang="en-US" sz="1900" i="1" dirty="0" smtClean="0">
                <a:latin typeface="Comic Sans MS" pitchFamily="66" charset="0"/>
              </a:rPr>
              <a:t> Stud. 2010;7(2):124-31.</a:t>
            </a:r>
          </a:p>
          <a:p>
            <a:pPr algn="just"/>
            <a:r>
              <a:rPr lang="en-US" sz="1900" b="1" dirty="0" smtClean="0">
                <a:latin typeface="Comic Sans MS" pitchFamily="66" charset="0"/>
              </a:rPr>
              <a:t>Generation of Insulin-Producing Cells From </a:t>
            </a:r>
            <a:r>
              <a:rPr lang="en-US" sz="1900" b="1" dirty="0" err="1" smtClean="0">
                <a:latin typeface="Comic Sans MS" pitchFamily="66" charset="0"/>
              </a:rPr>
              <a:t>Pluripotent</a:t>
            </a:r>
            <a:r>
              <a:rPr lang="en-US" sz="1900" b="1" dirty="0" smtClean="0">
                <a:latin typeface="Comic Sans MS" pitchFamily="66" charset="0"/>
              </a:rPr>
              <a:t> Stem Cells: From the Selection of Cell Sources to the Optimization of Protocols</a:t>
            </a:r>
          </a:p>
          <a:p>
            <a:pPr algn="just">
              <a:buNone/>
            </a:pPr>
            <a:r>
              <a:rPr lang="en-US" sz="1900" i="1" dirty="0" smtClean="0">
                <a:latin typeface="Comic Sans MS" pitchFamily="66" charset="0"/>
              </a:rPr>
              <a:t>Rev </a:t>
            </a:r>
            <a:r>
              <a:rPr lang="en-US" sz="1900" i="1" dirty="0" err="1" smtClean="0">
                <a:latin typeface="Comic Sans MS" pitchFamily="66" charset="0"/>
              </a:rPr>
              <a:t>Diabet</a:t>
            </a:r>
            <a:r>
              <a:rPr lang="en-US" sz="1900" i="1" dirty="0" smtClean="0">
                <a:latin typeface="Comic Sans MS" pitchFamily="66" charset="0"/>
              </a:rPr>
              <a:t> Stud. 2010, 7(2):82-92</a:t>
            </a:r>
            <a:endParaRPr lang="en-US" sz="1900" b="1" dirty="0" smtClean="0">
              <a:latin typeface="Comic Sans MS" pitchFamily="66" charset="0"/>
            </a:endParaRPr>
          </a:p>
          <a:p>
            <a:pPr algn="just"/>
            <a:r>
              <a:rPr lang="en-US" sz="1900" b="1" dirty="0" err="1" smtClean="0">
                <a:latin typeface="Comic Sans MS" pitchFamily="66" charset="0"/>
              </a:rPr>
              <a:t>iPS</a:t>
            </a:r>
            <a:r>
              <a:rPr lang="en-US" sz="1900" b="1" dirty="0" smtClean="0">
                <a:latin typeface="Comic Sans MS" pitchFamily="66" charset="0"/>
              </a:rPr>
              <a:t> cells in type 1 diabetes research and treatment.</a:t>
            </a:r>
          </a:p>
          <a:p>
            <a:pPr algn="just">
              <a:buNone/>
            </a:pPr>
            <a:r>
              <a:rPr lang="en-US" sz="1900" i="1" dirty="0" err="1" smtClean="0">
                <a:latin typeface="Comic Sans MS" pitchFamily="66" charset="0"/>
              </a:rPr>
              <a:t>Clin</a:t>
            </a:r>
            <a:r>
              <a:rPr lang="en-US" sz="1900" i="1" dirty="0" smtClean="0">
                <a:latin typeface="Comic Sans MS" pitchFamily="66" charset="0"/>
              </a:rPr>
              <a:t> </a:t>
            </a:r>
            <a:r>
              <a:rPr lang="en-US" sz="1900" i="1" dirty="0" err="1" smtClean="0">
                <a:latin typeface="Comic Sans MS" pitchFamily="66" charset="0"/>
              </a:rPr>
              <a:t>Pharmacol</a:t>
            </a:r>
            <a:r>
              <a:rPr lang="en-US" sz="1900" i="1" dirty="0" smtClean="0">
                <a:latin typeface="Comic Sans MS" pitchFamily="66" charset="0"/>
              </a:rPr>
              <a:t> </a:t>
            </a:r>
            <a:r>
              <a:rPr lang="en-US" sz="1900" i="1" dirty="0" err="1" smtClean="0">
                <a:latin typeface="Comic Sans MS" pitchFamily="66" charset="0"/>
              </a:rPr>
              <a:t>Ther</a:t>
            </a:r>
            <a:r>
              <a:rPr lang="en-US" sz="1900" i="1" dirty="0" smtClean="0">
                <a:latin typeface="Comic Sans MS" pitchFamily="66" charset="0"/>
              </a:rPr>
              <a:t>. 2011 May;89(5):750-3. </a:t>
            </a:r>
            <a:endParaRPr lang="it-IT" sz="1900" i="1" dirty="0" smtClean="0">
              <a:latin typeface="Comic Sans MS" pitchFamily="66" charset="0"/>
            </a:endParaRPr>
          </a:p>
          <a:p>
            <a:pPr algn="just"/>
            <a:r>
              <a:rPr lang="en-US" sz="1900" b="1" dirty="0">
                <a:latin typeface="Comic Sans MS" pitchFamily="66" charset="0"/>
              </a:rPr>
              <a:t>In vitro models of pancreatic differentiation using embryonic stem </a:t>
            </a:r>
            <a:r>
              <a:rPr lang="en-US" sz="1900" b="1" dirty="0" smtClean="0">
                <a:latin typeface="Comic Sans MS" pitchFamily="66" charset="0"/>
              </a:rPr>
              <a:t>or induced </a:t>
            </a:r>
            <a:r>
              <a:rPr lang="en-US" sz="1900" b="1" dirty="0" err="1">
                <a:latin typeface="Comic Sans MS" pitchFamily="66" charset="0"/>
              </a:rPr>
              <a:t>pluripotent</a:t>
            </a:r>
            <a:r>
              <a:rPr lang="en-US" sz="1900" b="1" dirty="0">
                <a:latin typeface="Comic Sans MS" pitchFamily="66" charset="0"/>
              </a:rPr>
              <a:t> stem </a:t>
            </a:r>
            <a:r>
              <a:rPr lang="en-US" sz="1900" b="1" dirty="0" smtClean="0">
                <a:latin typeface="Comic Sans MS" pitchFamily="66" charset="0"/>
              </a:rPr>
              <a:t>cells.</a:t>
            </a:r>
          </a:p>
          <a:p>
            <a:pPr algn="just">
              <a:buNone/>
            </a:pPr>
            <a:r>
              <a:rPr lang="it-IT" sz="1900" i="1" dirty="0" err="1">
                <a:latin typeface="Comic Sans MS" pitchFamily="66" charset="0"/>
              </a:rPr>
              <a:t>Congenital</a:t>
            </a:r>
            <a:r>
              <a:rPr lang="it-IT" sz="1900" i="1" dirty="0">
                <a:latin typeface="Comic Sans MS" pitchFamily="66" charset="0"/>
              </a:rPr>
              <a:t> </a:t>
            </a:r>
            <a:r>
              <a:rPr lang="it-IT" sz="1900" i="1" dirty="0" err="1">
                <a:latin typeface="Comic Sans MS" pitchFamily="66" charset="0"/>
              </a:rPr>
              <a:t>Anomalies</a:t>
            </a:r>
            <a:r>
              <a:rPr lang="it-IT" sz="1900" i="1" dirty="0">
                <a:latin typeface="Comic Sans MS" pitchFamily="66" charset="0"/>
              </a:rPr>
              <a:t> 2011; 51, </a:t>
            </a:r>
            <a:r>
              <a:rPr lang="it-IT" sz="1900" i="1" dirty="0" smtClean="0">
                <a:latin typeface="Comic Sans MS" pitchFamily="66" charset="0"/>
              </a:rPr>
              <a:t>21–25.</a:t>
            </a:r>
          </a:p>
          <a:p>
            <a:pPr algn="just"/>
            <a:r>
              <a:rPr lang="en-US" sz="1900" b="1" dirty="0" smtClean="0">
                <a:latin typeface="Comic Sans MS" pitchFamily="66" charset="0"/>
              </a:rPr>
              <a:t>β-cell regeneration: the pancreatic intrinsic faculty.</a:t>
            </a:r>
          </a:p>
          <a:p>
            <a:pPr algn="just">
              <a:buNone/>
            </a:pPr>
            <a:r>
              <a:rPr lang="en-US" sz="1900" i="1" dirty="0" smtClean="0">
                <a:latin typeface="Comic Sans MS" pitchFamily="66" charset="0"/>
              </a:rPr>
              <a:t>Trends in Endocrinology &amp; Metabolism 2011; 22 (1), 34-43.</a:t>
            </a:r>
          </a:p>
          <a:p>
            <a:pPr algn="just"/>
            <a:r>
              <a:rPr lang="en-US" sz="1900" b="1" dirty="0">
                <a:latin typeface="Comic Sans MS" pitchFamily="66" charset="0"/>
              </a:rPr>
              <a:t>Pancreatic </a:t>
            </a:r>
            <a:r>
              <a:rPr lang="it-IT" sz="1900" b="1" dirty="0">
                <a:latin typeface="Comic Sans MS" pitchFamily="66" charset="0"/>
              </a:rPr>
              <a:t>β</a:t>
            </a:r>
            <a:r>
              <a:rPr lang="en-US" sz="1900" b="1" dirty="0">
                <a:latin typeface="Comic Sans MS" pitchFamily="66" charset="0"/>
              </a:rPr>
              <a:t> Cell Identity Is Maintained by DNA </a:t>
            </a:r>
            <a:r>
              <a:rPr lang="en-US" sz="1900" b="1" dirty="0" err="1">
                <a:latin typeface="Comic Sans MS" pitchFamily="66" charset="0"/>
              </a:rPr>
              <a:t>Methylation</a:t>
            </a:r>
            <a:r>
              <a:rPr lang="en-US" sz="1900" b="1" dirty="0">
                <a:latin typeface="Comic Sans MS" pitchFamily="66" charset="0"/>
              </a:rPr>
              <a:t>-Mediated Repression of </a:t>
            </a:r>
            <a:r>
              <a:rPr lang="en-US" sz="1900" b="1" dirty="0" err="1">
                <a:latin typeface="Comic Sans MS" pitchFamily="66" charset="0"/>
              </a:rPr>
              <a:t>Arx</a:t>
            </a:r>
            <a:r>
              <a:rPr lang="en-US" sz="1900" dirty="0">
                <a:latin typeface="Comic Sans MS" pitchFamily="66" charset="0"/>
              </a:rPr>
              <a:t>. </a:t>
            </a:r>
            <a:endParaRPr lang="en-US" sz="1900" dirty="0" smtClean="0">
              <a:latin typeface="Comic Sans MS" pitchFamily="66" charset="0"/>
            </a:endParaRPr>
          </a:p>
          <a:p>
            <a:pPr algn="just">
              <a:buNone/>
            </a:pPr>
            <a:r>
              <a:rPr lang="it-IT" sz="1900" i="1" dirty="0" err="1" smtClean="0">
                <a:latin typeface="Comic Sans MS" pitchFamily="66" charset="0"/>
              </a:rPr>
              <a:t>Developmental</a:t>
            </a:r>
            <a:r>
              <a:rPr lang="it-IT" sz="1900" i="1" dirty="0" smtClean="0">
                <a:latin typeface="Comic Sans MS" pitchFamily="66" charset="0"/>
              </a:rPr>
              <a:t> </a:t>
            </a:r>
            <a:r>
              <a:rPr lang="it-IT" sz="1900" i="1" dirty="0" err="1">
                <a:latin typeface="Comic Sans MS" pitchFamily="66" charset="0"/>
              </a:rPr>
              <a:t>Cell</a:t>
            </a:r>
            <a:r>
              <a:rPr lang="it-IT" sz="1900" dirty="0">
                <a:latin typeface="Comic Sans MS" pitchFamily="66" charset="0"/>
              </a:rPr>
              <a:t>, 2011; 20 (4): </a:t>
            </a:r>
            <a:r>
              <a:rPr lang="it-IT" sz="1900" dirty="0" smtClean="0">
                <a:latin typeface="Comic Sans MS" pitchFamily="66" charset="0"/>
              </a:rPr>
              <a:t>419. </a:t>
            </a:r>
            <a:endParaRPr lang="it-IT" sz="1900" dirty="0">
              <a:latin typeface="Comic Sans MS" pitchFamily="66" charset="0"/>
            </a:endParaRPr>
          </a:p>
        </p:txBody>
      </p:sp>
      <p:grpSp>
        <p:nvGrpSpPr>
          <p:cNvPr id="4" name="Group 26"/>
          <p:cNvGrpSpPr>
            <a:grpSpLocks noChangeAspect="1"/>
          </p:cNvGrpSpPr>
          <p:nvPr/>
        </p:nvGrpSpPr>
        <p:grpSpPr bwMode="auto">
          <a:xfrm>
            <a:off x="8505144" y="27298"/>
            <a:ext cx="611560" cy="836710"/>
            <a:chOff x="3504" y="1416"/>
            <a:chExt cx="816" cy="1152"/>
          </a:xfrm>
        </p:grpSpPr>
        <p:sp>
          <p:nvSpPr>
            <p:cNvPr id="5"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6"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7"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8"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9"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10"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11"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12"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13"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14"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15"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16"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17"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18"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19"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20"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21"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22"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
        <p:nvSpPr>
          <p:cNvPr id="23" name="Text Box 6"/>
          <p:cNvSpPr txBox="1">
            <a:spLocks noChangeArrowheads="1"/>
          </p:cNvSpPr>
          <p:nvPr/>
        </p:nvSpPr>
        <p:spPr bwMode="auto">
          <a:xfrm>
            <a:off x="8458200" y="6324600"/>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Comic Sans MS" pitchFamily="66" charset="0"/>
              </a:rPr>
              <a:t>Precursori della cellula beta</a:t>
            </a:r>
            <a:endParaRPr lang="it-IT" dirty="0">
              <a:latin typeface="Comic Sans MS" pitchFamily="66" charset="0"/>
            </a:endParaRPr>
          </a:p>
        </p:txBody>
      </p:sp>
      <p:grpSp>
        <p:nvGrpSpPr>
          <p:cNvPr id="23" name="Group 23"/>
          <p:cNvGrpSpPr>
            <a:grpSpLocks noGrp="1"/>
          </p:cNvGrpSpPr>
          <p:nvPr>
            <p:ph idx="1"/>
          </p:nvPr>
        </p:nvGrpSpPr>
        <p:grpSpPr bwMode="auto">
          <a:xfrm>
            <a:off x="457200" y="1600200"/>
            <a:ext cx="8229600" cy="4525963"/>
            <a:chOff x="657" y="210"/>
            <a:chExt cx="4581" cy="2993"/>
          </a:xfrm>
        </p:grpSpPr>
        <p:pic>
          <p:nvPicPr>
            <p:cNvPr id="24" name="Picture 4"/>
            <p:cNvPicPr>
              <a:picLocks noChangeAspect="1" noChangeArrowheads="1"/>
            </p:cNvPicPr>
            <p:nvPr/>
          </p:nvPicPr>
          <p:blipFill>
            <a:blip r:embed="rId2" cstate="print">
              <a:lum bright="-20000" contrast="40000"/>
            </a:blip>
            <a:srcRect/>
            <a:stretch>
              <a:fillRect/>
            </a:stretch>
          </p:blipFill>
          <p:spPr bwMode="auto">
            <a:xfrm>
              <a:off x="657" y="210"/>
              <a:ext cx="4581" cy="2772"/>
            </a:xfrm>
            <a:prstGeom prst="rect">
              <a:avLst/>
            </a:prstGeom>
            <a:noFill/>
            <a:ln w="9525">
              <a:noFill/>
              <a:miter lim="800000"/>
              <a:headEnd/>
              <a:tailEnd/>
            </a:ln>
          </p:spPr>
        </p:pic>
        <p:sp>
          <p:nvSpPr>
            <p:cNvPr id="25" name="Text Box 5"/>
            <p:cNvSpPr txBox="1">
              <a:spLocks noChangeArrowheads="1"/>
            </p:cNvSpPr>
            <p:nvPr/>
          </p:nvSpPr>
          <p:spPr bwMode="auto">
            <a:xfrm>
              <a:off x="3024" y="3029"/>
              <a:ext cx="2086" cy="174"/>
            </a:xfrm>
            <a:prstGeom prst="rect">
              <a:avLst/>
            </a:prstGeom>
            <a:noFill/>
            <a:ln w="9525">
              <a:noFill/>
              <a:miter lim="800000"/>
              <a:headEnd/>
              <a:tailEnd/>
            </a:ln>
            <a:effectLst/>
          </p:spPr>
          <p:txBody>
            <a:bodyPr wrap="none">
              <a:spAutoFit/>
            </a:bodyPr>
            <a:lstStyle/>
            <a:p>
              <a:r>
                <a:rPr lang="it-IT" sz="1200" dirty="0" err="1">
                  <a:solidFill>
                    <a:srgbClr val="C00000"/>
                  </a:solidFill>
                  <a:latin typeface="Comic Sans MS" pitchFamily="66" charset="0"/>
                </a:rPr>
                <a:t>Bonner-Weir</a:t>
              </a:r>
              <a:r>
                <a:rPr lang="it-IT" sz="1200" dirty="0">
                  <a:solidFill>
                    <a:srgbClr val="C00000"/>
                  </a:solidFill>
                  <a:latin typeface="Comic Sans MS" pitchFamily="66" charset="0"/>
                </a:rPr>
                <a:t> and Weir, </a:t>
              </a:r>
              <a:r>
                <a:rPr lang="it-IT" sz="1200" dirty="0" err="1">
                  <a:solidFill>
                    <a:srgbClr val="C00000"/>
                  </a:solidFill>
                  <a:latin typeface="Comic Sans MS" pitchFamily="66" charset="0"/>
                </a:rPr>
                <a:t>Nat</a:t>
              </a:r>
              <a:r>
                <a:rPr lang="it-IT" sz="1200" dirty="0">
                  <a:solidFill>
                    <a:srgbClr val="C00000"/>
                  </a:solidFill>
                  <a:latin typeface="Comic Sans MS" pitchFamily="66" charset="0"/>
                </a:rPr>
                <a:t>. </a:t>
              </a:r>
              <a:r>
                <a:rPr lang="it-IT" sz="1200" dirty="0" err="1">
                  <a:solidFill>
                    <a:srgbClr val="C00000"/>
                  </a:solidFill>
                  <a:latin typeface="Comic Sans MS" pitchFamily="66" charset="0"/>
                </a:rPr>
                <a:t>Biotech</a:t>
              </a:r>
              <a:r>
                <a:rPr lang="it-IT" sz="1200" dirty="0">
                  <a:solidFill>
                    <a:srgbClr val="C00000"/>
                  </a:solidFill>
                  <a:latin typeface="Comic Sans MS" pitchFamily="66" charset="0"/>
                </a:rPr>
                <a:t>., 2005</a:t>
              </a:r>
            </a:p>
          </p:txBody>
        </p:sp>
      </p:grpSp>
      <p:sp>
        <p:nvSpPr>
          <p:cNvPr id="26" name="Text Box 6"/>
          <p:cNvSpPr txBox="1">
            <a:spLocks noChangeArrowheads="1"/>
          </p:cNvSpPr>
          <p:nvPr/>
        </p:nvSpPr>
        <p:spPr bwMode="auto">
          <a:xfrm>
            <a:off x="8458200" y="6324600"/>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grpSp>
        <p:nvGrpSpPr>
          <p:cNvPr id="27" name="Group 26"/>
          <p:cNvGrpSpPr>
            <a:grpSpLocks noChangeAspect="1"/>
          </p:cNvGrpSpPr>
          <p:nvPr/>
        </p:nvGrpSpPr>
        <p:grpSpPr bwMode="auto">
          <a:xfrm>
            <a:off x="8505144" y="27298"/>
            <a:ext cx="611560" cy="836710"/>
            <a:chOff x="3504" y="1416"/>
            <a:chExt cx="816" cy="1152"/>
          </a:xfrm>
        </p:grpSpPr>
        <p:sp>
          <p:nvSpPr>
            <p:cNvPr id="28"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29"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30"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31"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32"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33"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34"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35"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36"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37"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38"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39"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40"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41"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2"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3"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4"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5"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lstStyle/>
          <a:p>
            <a:r>
              <a:rPr lang="it-IT" dirty="0" smtClean="0">
                <a:latin typeface="Comic Sans MS" pitchFamily="66" charset="0"/>
              </a:rPr>
              <a:t>Cellule Staminali Embrionali </a:t>
            </a:r>
            <a:endParaRPr lang="it-IT" dirty="0">
              <a:latin typeface="Comic Sans MS" pitchFamily="66" charset="0"/>
            </a:endParaRPr>
          </a:p>
        </p:txBody>
      </p:sp>
      <p:sp>
        <p:nvSpPr>
          <p:cNvPr id="3" name="Segnaposto contenuto 2"/>
          <p:cNvSpPr>
            <a:spLocks noGrp="1"/>
          </p:cNvSpPr>
          <p:nvPr>
            <p:ph idx="1"/>
          </p:nvPr>
        </p:nvSpPr>
        <p:spPr>
          <a:xfrm>
            <a:off x="395536" y="1268760"/>
            <a:ext cx="8229600" cy="5328592"/>
          </a:xfrm>
        </p:spPr>
        <p:txBody>
          <a:bodyPr>
            <a:normAutofit fontScale="70000" lnSpcReduction="20000"/>
          </a:bodyPr>
          <a:lstStyle/>
          <a:p>
            <a:pPr algn="just"/>
            <a:r>
              <a:rPr lang="it-IT" dirty="0" smtClean="0">
                <a:latin typeface="Comic Sans MS" pitchFamily="66" charset="0"/>
              </a:rPr>
              <a:t>Oggi le più promettenti cellule staminali con sufficiente attività proliferativa sembrano essere le cellule staminali embrionali, le cellule </a:t>
            </a:r>
            <a:r>
              <a:rPr lang="it-IT" dirty="0" err="1" smtClean="0">
                <a:latin typeface="Comic Sans MS" pitchFamily="66" charset="0"/>
              </a:rPr>
              <a:t>totipotenti</a:t>
            </a:r>
            <a:r>
              <a:rPr lang="it-IT" dirty="0" smtClean="0">
                <a:latin typeface="Comic Sans MS" pitchFamily="66" charset="0"/>
              </a:rPr>
              <a:t> per eccellenza, le cui caratteristiche di elevata plasticità e capacità </a:t>
            </a:r>
            <a:r>
              <a:rPr lang="it-IT" dirty="0" err="1" smtClean="0">
                <a:latin typeface="Comic Sans MS" pitchFamily="66" charset="0"/>
              </a:rPr>
              <a:t>differenziativa</a:t>
            </a:r>
            <a:r>
              <a:rPr lang="it-IT" dirty="0" smtClean="0">
                <a:latin typeface="Comic Sans MS" pitchFamily="66" charset="0"/>
              </a:rPr>
              <a:t> possono essere ulteriormente potenziate da specifiche condizioni colturali realizzabili </a:t>
            </a:r>
            <a:r>
              <a:rPr lang="it-IT" i="1" dirty="0" smtClean="0">
                <a:latin typeface="Comic Sans MS" pitchFamily="66" charset="0"/>
              </a:rPr>
              <a:t>in vitro. </a:t>
            </a:r>
            <a:endParaRPr lang="it-IT" dirty="0" smtClean="0">
              <a:latin typeface="Comic Sans MS" pitchFamily="66" charset="0"/>
            </a:endParaRPr>
          </a:p>
          <a:p>
            <a:pPr algn="just">
              <a:buNone/>
            </a:pPr>
            <a:r>
              <a:rPr lang="it-IT" dirty="0" smtClean="0"/>
              <a:t> </a:t>
            </a:r>
          </a:p>
          <a:p>
            <a:pPr algn="just"/>
            <a:r>
              <a:rPr lang="it-IT" dirty="0" smtClean="0">
                <a:latin typeface="Comic Sans MS" pitchFamily="66" charset="0"/>
              </a:rPr>
              <a:t>Le cellule esprimenti insulina generate dalle cellule staminali embrionali (</a:t>
            </a:r>
            <a:r>
              <a:rPr lang="it-IT" dirty="0" err="1" smtClean="0">
                <a:latin typeface="Comic Sans MS" pitchFamily="66" charset="0"/>
              </a:rPr>
              <a:t>hES</a:t>
            </a:r>
            <a:r>
              <a:rPr lang="it-IT" dirty="0" smtClean="0">
                <a:latin typeface="Comic Sans MS" pitchFamily="66" charset="0"/>
              </a:rPr>
              <a:t>) presentano molte proprietà specifiche delle cellule beta funzionali, inclusa l’espressione di fattori critici di trascrizione propri della cellula beta, un appropriato </a:t>
            </a:r>
            <a:r>
              <a:rPr lang="it-IT" dirty="0" err="1" smtClean="0">
                <a:latin typeface="Comic Sans MS" pitchFamily="66" charset="0"/>
              </a:rPr>
              <a:t>processamento</a:t>
            </a:r>
            <a:r>
              <a:rPr lang="it-IT" dirty="0" smtClean="0">
                <a:latin typeface="Comic Sans MS" pitchFamily="66" charset="0"/>
              </a:rPr>
              <a:t> della proinsulina e la presenza di granuli secretori maturi, aspetti questi ultimi che dimostrano l’avvenuta differenziazione delle cellule embrionarie. </a:t>
            </a:r>
          </a:p>
          <a:p>
            <a:pPr algn="just">
              <a:buNone/>
            </a:pPr>
            <a:endParaRPr lang="it-IT" dirty="0" smtClean="0">
              <a:latin typeface="Comic Sans MS" pitchFamily="66" charset="0"/>
            </a:endParaRPr>
          </a:p>
          <a:p>
            <a:pPr algn="just"/>
            <a:r>
              <a:rPr lang="it-IT" dirty="0" smtClean="0">
                <a:latin typeface="Comic Sans MS" pitchFamily="66" charset="0"/>
              </a:rPr>
              <a:t>Purtroppo problematiche etiche e legislative limitano l’uso delle cellule staminali embrionarie</a:t>
            </a:r>
          </a:p>
          <a:p>
            <a:endParaRPr lang="it-IT" dirty="0"/>
          </a:p>
        </p:txBody>
      </p:sp>
      <p:sp>
        <p:nvSpPr>
          <p:cNvPr id="23" name="Text Box 6"/>
          <p:cNvSpPr txBox="1">
            <a:spLocks noChangeArrowheads="1"/>
          </p:cNvSpPr>
          <p:nvPr/>
        </p:nvSpPr>
        <p:spPr bwMode="auto">
          <a:xfrm>
            <a:off x="8458200" y="6324600"/>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grpSp>
        <p:nvGrpSpPr>
          <p:cNvPr id="24" name="Group 26"/>
          <p:cNvGrpSpPr>
            <a:grpSpLocks noChangeAspect="1"/>
          </p:cNvGrpSpPr>
          <p:nvPr/>
        </p:nvGrpSpPr>
        <p:grpSpPr bwMode="auto">
          <a:xfrm>
            <a:off x="8505144" y="27298"/>
            <a:ext cx="611560" cy="836710"/>
            <a:chOff x="3504" y="1416"/>
            <a:chExt cx="816" cy="1152"/>
          </a:xfrm>
        </p:grpSpPr>
        <p:sp>
          <p:nvSpPr>
            <p:cNvPr id="25"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26"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27"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28"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29"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30"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31"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32"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33"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34"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35"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36"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37"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38"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39"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0"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1"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2"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91" name="Rectangle 7"/>
          <p:cNvSpPr>
            <a:spLocks noGrp="1" noChangeArrowheads="1"/>
          </p:cNvSpPr>
          <p:nvPr>
            <p:ph type="title" idx="4294967295"/>
          </p:nvPr>
        </p:nvSpPr>
        <p:spPr>
          <a:xfrm>
            <a:off x="302840" y="260648"/>
            <a:ext cx="8229600" cy="411162"/>
          </a:xfrm>
        </p:spPr>
        <p:txBody>
          <a:bodyPr rtlCol="0">
            <a:normAutofit fontScale="90000"/>
          </a:bodyPr>
          <a:lstStyle/>
          <a:p>
            <a:pPr eaLnBrk="1" fontAlgn="auto" hangingPunct="1">
              <a:spcAft>
                <a:spcPts val="0"/>
              </a:spcAft>
              <a:defRPr/>
            </a:pPr>
            <a:r>
              <a:rPr lang="it-IT" sz="2800" b="1" dirty="0">
                <a:effectLst>
                  <a:outerShdw blurRad="38100" dist="38100" dir="2700000" algn="tl">
                    <a:srgbClr val="000000"/>
                  </a:outerShdw>
                </a:effectLst>
                <a:latin typeface="Comic Sans MS" pitchFamily="66" charset="0"/>
              </a:rPr>
              <a:t>La SCOPERTA delle ISOLE di LANGERHANS</a:t>
            </a:r>
            <a:endParaRPr lang="en-US" sz="2800" b="1" dirty="0">
              <a:effectLst>
                <a:outerShdw blurRad="38100" dist="38100" dir="2700000" algn="tl">
                  <a:srgbClr val="000000"/>
                </a:outerShdw>
              </a:effectLst>
              <a:latin typeface="Comic Sans MS" pitchFamily="66" charset="0"/>
            </a:endParaRPr>
          </a:p>
        </p:txBody>
      </p:sp>
      <p:pic>
        <p:nvPicPr>
          <p:cNvPr id="26627" name="Picture 10" descr="PAUL LANGERHANS"/>
          <p:cNvPicPr>
            <a:picLocks noGrp="1" noChangeAspect="1" noChangeArrowheads="1"/>
          </p:cNvPicPr>
          <p:nvPr>
            <p:ph idx="4294967295"/>
          </p:nvPr>
        </p:nvPicPr>
        <p:blipFill>
          <a:blip r:embed="rId2" cstate="print"/>
          <a:srcRect/>
          <a:stretch>
            <a:fillRect/>
          </a:stretch>
        </p:blipFill>
        <p:spPr>
          <a:xfrm>
            <a:off x="457200" y="908720"/>
            <a:ext cx="8229600" cy="3725863"/>
          </a:xfrm>
        </p:spPr>
      </p:pic>
      <p:sp>
        <p:nvSpPr>
          <p:cNvPr id="26628" name="Rectangle 5"/>
          <p:cNvSpPr>
            <a:spLocks noChangeArrowheads="1"/>
          </p:cNvSpPr>
          <p:nvPr/>
        </p:nvSpPr>
        <p:spPr bwMode="auto">
          <a:xfrm>
            <a:off x="533400" y="4716463"/>
            <a:ext cx="8458200" cy="2014537"/>
          </a:xfrm>
          <a:prstGeom prst="rect">
            <a:avLst/>
          </a:prstGeom>
          <a:noFill/>
          <a:ln w="9525">
            <a:noFill/>
            <a:miter lim="800000"/>
            <a:headEnd/>
            <a:tailEnd/>
          </a:ln>
        </p:spPr>
        <p:txBody>
          <a:bodyPr anchor="ctr">
            <a:spAutoFit/>
          </a:bodyPr>
          <a:lstStyle/>
          <a:p>
            <a:pPr algn="ctr"/>
            <a:r>
              <a:rPr lang="it-IT" b="1"/>
              <a:t>Paul Langerhans - 1847-1888</a:t>
            </a:r>
            <a:r>
              <a:rPr lang="it-IT"/>
              <a:t> </a:t>
            </a:r>
            <a:endParaRPr lang="en-US"/>
          </a:p>
          <a:p>
            <a:pPr algn="ctr"/>
            <a:r>
              <a:rPr lang="it-IT" b="1"/>
              <a:t>Paul Langerhans</a:t>
            </a:r>
            <a:r>
              <a:rPr lang="it-IT"/>
              <a:t>, qui con i fratelli medici e il padre, nella sua tesi di laurea, a </a:t>
            </a:r>
            <a:r>
              <a:rPr lang="it-IT" b="1"/>
              <a:t>22 anni</a:t>
            </a:r>
            <a:r>
              <a:rPr lang="it-IT"/>
              <a:t>, parlò per la prima volta delle isole che poi porteranno il suo nome, e che egli vide nel pancreas, distinte e totalmente diverse dal tessuto circostante. Egli le chiamò "</a:t>
            </a:r>
            <a:r>
              <a:rPr lang="it-IT" b="1"/>
              <a:t>Haufchen</a:t>
            </a:r>
            <a:r>
              <a:rPr lang="it-IT"/>
              <a:t>", mucchietti.</a:t>
            </a:r>
            <a:br>
              <a:rPr lang="it-IT"/>
            </a:br>
            <a:r>
              <a:rPr lang="it-IT"/>
              <a:t>Egli peraltro non seppe dare spiegazioni sulla funzione di queste strutture fino ad allora sconosciute.</a:t>
            </a:r>
          </a:p>
        </p:txBody>
      </p:sp>
      <p:sp>
        <p:nvSpPr>
          <p:cNvPr id="28678" name="Text Box 6"/>
          <p:cNvSpPr txBox="1">
            <a:spLocks noChangeArrowheads="1"/>
          </p:cNvSpPr>
          <p:nvPr/>
        </p:nvSpPr>
        <p:spPr bwMode="auto">
          <a:xfrm>
            <a:off x="8564563" y="6491288"/>
            <a:ext cx="115887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grpSp>
        <p:nvGrpSpPr>
          <p:cNvPr id="25" name="Group 26"/>
          <p:cNvGrpSpPr>
            <a:grpSpLocks noChangeAspect="1"/>
          </p:cNvGrpSpPr>
          <p:nvPr/>
        </p:nvGrpSpPr>
        <p:grpSpPr bwMode="auto">
          <a:xfrm>
            <a:off x="8505144" y="27298"/>
            <a:ext cx="611560" cy="836710"/>
            <a:chOff x="3504" y="1416"/>
            <a:chExt cx="816" cy="1152"/>
          </a:xfrm>
        </p:grpSpPr>
        <p:sp>
          <p:nvSpPr>
            <p:cNvPr id="26"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27"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28"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29"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30"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31"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32"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33"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34"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35"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36"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37"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38"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39"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0"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1"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2"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3"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lstStyle/>
          <a:p>
            <a:r>
              <a:rPr lang="it-IT" dirty="0" smtClean="0">
                <a:latin typeface="Comic Sans MS" pitchFamily="66" charset="0"/>
              </a:rPr>
              <a:t>Cellule Staminali Adulte</a:t>
            </a:r>
            <a:endParaRPr lang="it-IT" dirty="0">
              <a:latin typeface="Comic Sans MS" pitchFamily="66" charset="0"/>
            </a:endParaRPr>
          </a:p>
        </p:txBody>
      </p:sp>
      <p:sp>
        <p:nvSpPr>
          <p:cNvPr id="3" name="Segnaposto contenuto 2"/>
          <p:cNvSpPr>
            <a:spLocks noGrp="1"/>
          </p:cNvSpPr>
          <p:nvPr>
            <p:ph idx="1"/>
          </p:nvPr>
        </p:nvSpPr>
        <p:spPr>
          <a:xfrm>
            <a:off x="457200" y="1600200"/>
            <a:ext cx="8229600" cy="4853136"/>
          </a:xfrm>
        </p:spPr>
        <p:txBody>
          <a:bodyPr>
            <a:normAutofit fontScale="70000" lnSpcReduction="20000"/>
          </a:bodyPr>
          <a:lstStyle/>
          <a:p>
            <a:pPr algn="just"/>
            <a:r>
              <a:rPr lang="it-IT" dirty="0" smtClean="0">
                <a:latin typeface="Comic Sans MS" pitchFamily="66" charset="0"/>
              </a:rPr>
              <a:t>Altre sorgenti alternative di cellule </a:t>
            </a:r>
            <a:r>
              <a:rPr lang="it-IT" dirty="0" err="1" smtClean="0">
                <a:latin typeface="Comic Sans MS" pitchFamily="66" charset="0"/>
              </a:rPr>
              <a:t>insulino-secernenti</a:t>
            </a:r>
            <a:r>
              <a:rPr lang="it-IT" dirty="0" smtClean="0">
                <a:latin typeface="Comic Sans MS" pitchFamily="66" charset="0"/>
              </a:rPr>
              <a:t> comprendono le cellule staminali adulte </a:t>
            </a:r>
            <a:r>
              <a:rPr lang="it-IT" dirty="0" err="1" smtClean="0">
                <a:latin typeface="Comic Sans MS" pitchFamily="66" charset="0"/>
              </a:rPr>
              <a:t>multipotenti</a:t>
            </a:r>
            <a:r>
              <a:rPr lang="it-IT" dirty="0" smtClean="0">
                <a:latin typeface="Comic Sans MS" pitchFamily="66" charset="0"/>
              </a:rPr>
              <a:t> ricavabili da differenti tipi tissutali (pancreas, intestino, fegato, midollo osseo, cervello, ecc.). </a:t>
            </a:r>
          </a:p>
          <a:p>
            <a:pPr algn="just">
              <a:buNone/>
            </a:pPr>
            <a:endParaRPr lang="it-IT" dirty="0" smtClean="0">
              <a:latin typeface="Comic Sans MS" pitchFamily="66" charset="0"/>
            </a:endParaRPr>
          </a:p>
          <a:p>
            <a:pPr algn="just"/>
            <a:r>
              <a:rPr lang="it-IT" dirty="0" smtClean="0">
                <a:latin typeface="Comic Sans MS" pitchFamily="66" charset="0"/>
              </a:rPr>
              <a:t>Queste ultime, nonostante abbiano una minore capacità di differenziazione, se stimolate in maniera appropriata, possono sviluppare un fenotipo simile alla cellula beta. </a:t>
            </a:r>
          </a:p>
          <a:p>
            <a:pPr algn="just">
              <a:buNone/>
            </a:pPr>
            <a:endParaRPr lang="it-IT" dirty="0" smtClean="0">
              <a:latin typeface="Comic Sans MS" pitchFamily="66" charset="0"/>
            </a:endParaRPr>
          </a:p>
          <a:p>
            <a:pPr algn="just"/>
            <a:r>
              <a:rPr lang="it-IT" dirty="0" smtClean="0">
                <a:latin typeface="Comic Sans MS" pitchFamily="66" charset="0"/>
              </a:rPr>
              <a:t>Il loro impiego potrebbe permettere di superare gli innumerevoli ostacoli relativi al rigetto dell’allotrapianto perché potrebbero essere prelevabili dallo stesso paziente diabetico ed essere successivamente manipolate in laboratorio fino ad indurre una differenziazione in cellule secernenti insulina ed infine trapiantate (trapianto </a:t>
            </a:r>
            <a:r>
              <a:rPr lang="it-IT" dirty="0" err="1" smtClean="0">
                <a:latin typeface="Comic Sans MS" pitchFamily="66" charset="0"/>
              </a:rPr>
              <a:t>autologo</a:t>
            </a:r>
            <a:r>
              <a:rPr lang="it-IT" dirty="0" smtClean="0">
                <a:latin typeface="Comic Sans MS" pitchFamily="66" charset="0"/>
              </a:rPr>
              <a:t>). </a:t>
            </a:r>
            <a:endParaRPr lang="it-IT" dirty="0">
              <a:latin typeface="Comic Sans MS" pitchFamily="66" charset="0"/>
            </a:endParaRPr>
          </a:p>
        </p:txBody>
      </p:sp>
      <p:sp>
        <p:nvSpPr>
          <p:cNvPr id="23" name="Text Box 6"/>
          <p:cNvSpPr txBox="1">
            <a:spLocks noChangeArrowheads="1"/>
          </p:cNvSpPr>
          <p:nvPr/>
        </p:nvSpPr>
        <p:spPr bwMode="auto">
          <a:xfrm>
            <a:off x="8458200" y="6324600"/>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grpSp>
        <p:nvGrpSpPr>
          <p:cNvPr id="24" name="Group 26"/>
          <p:cNvGrpSpPr>
            <a:grpSpLocks noChangeAspect="1"/>
          </p:cNvGrpSpPr>
          <p:nvPr/>
        </p:nvGrpSpPr>
        <p:grpSpPr bwMode="auto">
          <a:xfrm>
            <a:off x="8505144" y="27298"/>
            <a:ext cx="611560" cy="836710"/>
            <a:chOff x="3504" y="1416"/>
            <a:chExt cx="816" cy="1152"/>
          </a:xfrm>
        </p:grpSpPr>
        <p:sp>
          <p:nvSpPr>
            <p:cNvPr id="25"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26"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27"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28"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29"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30"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31"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32"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33"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34"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35"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36"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37"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38"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39"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0"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1"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2"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4624"/>
            <a:ext cx="8229600" cy="648072"/>
          </a:xfrm>
        </p:spPr>
        <p:txBody>
          <a:bodyPr>
            <a:noAutofit/>
          </a:bodyPr>
          <a:lstStyle/>
          <a:p>
            <a:r>
              <a:rPr lang="it-IT" dirty="0" smtClean="0">
                <a:latin typeface="Comic Sans MS" pitchFamily="66" charset="0"/>
              </a:rPr>
              <a:t>Cellule </a:t>
            </a:r>
            <a:r>
              <a:rPr lang="it-IT" dirty="0" err="1" smtClean="0">
                <a:latin typeface="Comic Sans MS" pitchFamily="66" charset="0"/>
              </a:rPr>
              <a:t>iPS</a:t>
            </a:r>
            <a:endParaRPr lang="it-IT" dirty="0"/>
          </a:p>
        </p:txBody>
      </p:sp>
      <p:sp>
        <p:nvSpPr>
          <p:cNvPr id="3" name="Segnaposto contenuto 2"/>
          <p:cNvSpPr>
            <a:spLocks noGrp="1"/>
          </p:cNvSpPr>
          <p:nvPr>
            <p:ph idx="1"/>
          </p:nvPr>
        </p:nvSpPr>
        <p:spPr>
          <a:xfrm>
            <a:off x="467544" y="836712"/>
            <a:ext cx="8229600" cy="5832648"/>
          </a:xfrm>
        </p:spPr>
        <p:txBody>
          <a:bodyPr>
            <a:normAutofit fontScale="55000" lnSpcReduction="20000"/>
          </a:bodyPr>
          <a:lstStyle/>
          <a:p>
            <a:pPr algn="just"/>
            <a:r>
              <a:rPr lang="it-IT" dirty="0" smtClean="0">
                <a:latin typeface="Comic Sans MS" pitchFamily="66" charset="0"/>
              </a:rPr>
              <a:t>Nel 2006, il laboratorio di Shinya </a:t>
            </a:r>
            <a:r>
              <a:rPr lang="it-IT" dirty="0" err="1" smtClean="0">
                <a:latin typeface="Comic Sans MS" pitchFamily="66" charset="0"/>
              </a:rPr>
              <a:t>Yamanaka</a:t>
            </a:r>
            <a:r>
              <a:rPr lang="it-IT" dirty="0" smtClean="0">
                <a:latin typeface="Comic Sans MS" pitchFamily="66" charset="0"/>
              </a:rPr>
              <a:t> iniziò a testare l'idea che i fattori che mantengono la </a:t>
            </a:r>
            <a:r>
              <a:rPr lang="it-IT" dirty="0" err="1" smtClean="0">
                <a:latin typeface="Comic Sans MS" pitchFamily="66" charset="0"/>
              </a:rPr>
              <a:t>multipotenza</a:t>
            </a:r>
            <a:r>
              <a:rPr lang="it-IT" dirty="0" smtClean="0">
                <a:latin typeface="Comic Sans MS" pitchFamily="66" charset="0"/>
              </a:rPr>
              <a:t> nelle ESC, potessero indurre </a:t>
            </a:r>
            <a:r>
              <a:rPr lang="it-IT" dirty="0" err="1" smtClean="0">
                <a:latin typeface="Comic Sans MS" pitchFamily="66" charset="0"/>
              </a:rPr>
              <a:t>multipotenza</a:t>
            </a:r>
            <a:r>
              <a:rPr lang="it-IT" dirty="0" smtClean="0">
                <a:latin typeface="Comic Sans MS" pitchFamily="66" charset="0"/>
              </a:rPr>
              <a:t> se espressi in cellule  somatiche, nell’ipotesi di generare cellule con potenzialità </a:t>
            </a:r>
            <a:r>
              <a:rPr lang="it-IT" dirty="0" err="1" smtClean="0">
                <a:latin typeface="Comic Sans MS" pitchFamily="66" charset="0"/>
              </a:rPr>
              <a:t>differenziative</a:t>
            </a:r>
            <a:r>
              <a:rPr lang="it-IT" dirty="0" smtClean="0">
                <a:latin typeface="Comic Sans MS" pitchFamily="66" charset="0"/>
              </a:rPr>
              <a:t> paragonabili a quelle delle ESC </a:t>
            </a:r>
            <a:br>
              <a:rPr lang="it-IT" dirty="0" smtClean="0">
                <a:latin typeface="Comic Sans MS" pitchFamily="66" charset="0"/>
              </a:rPr>
            </a:br>
            <a:r>
              <a:rPr lang="it-IT" dirty="0" smtClean="0">
                <a:latin typeface="Comic Sans MS" pitchFamily="66" charset="0"/>
              </a:rPr>
              <a:t>a partire da cellule di facile isolamento da qualsiasi paziente. </a:t>
            </a:r>
          </a:p>
          <a:p>
            <a:pPr algn="just"/>
            <a:r>
              <a:rPr lang="it-IT" dirty="0" smtClean="0">
                <a:latin typeface="Comic Sans MS" pitchFamily="66" charset="0"/>
              </a:rPr>
              <a:t>Utilizzando vettori </a:t>
            </a:r>
            <a:r>
              <a:rPr lang="it-IT" dirty="0" err="1" smtClean="0">
                <a:latin typeface="Comic Sans MS" pitchFamily="66" charset="0"/>
              </a:rPr>
              <a:t>retrovirali</a:t>
            </a:r>
            <a:r>
              <a:rPr lang="it-IT" dirty="0" smtClean="0">
                <a:latin typeface="Comic Sans MS" pitchFamily="66" charset="0"/>
              </a:rPr>
              <a:t>  le cellule furono ingenierizzate partendo da cellule umane adulte come fibroblasti o </a:t>
            </a:r>
            <a:r>
              <a:rPr lang="it-IT" dirty="0" err="1" smtClean="0">
                <a:latin typeface="Comic Sans MS" pitchFamily="66" charset="0"/>
              </a:rPr>
              <a:t>cheratinociti</a:t>
            </a:r>
            <a:r>
              <a:rPr lang="it-IT" dirty="0" smtClean="0">
                <a:latin typeface="Comic Sans MS" pitchFamily="66" charset="0"/>
              </a:rPr>
              <a:t>, ottenendo cellule staminali riprogrammate (</a:t>
            </a:r>
            <a:r>
              <a:rPr lang="it-IT" dirty="0" err="1" smtClean="0">
                <a:latin typeface="Comic Sans MS" pitchFamily="66" charset="0"/>
              </a:rPr>
              <a:t>iPSC</a:t>
            </a:r>
            <a:r>
              <a:rPr lang="it-IT" dirty="0" smtClean="0">
                <a:latin typeface="Comic Sans MS" pitchFamily="66" charset="0"/>
              </a:rPr>
              <a:t>) dalla stessa capacità </a:t>
            </a:r>
            <a:r>
              <a:rPr lang="it-IT" dirty="0" err="1" smtClean="0">
                <a:latin typeface="Comic Sans MS" pitchFamily="66" charset="0"/>
              </a:rPr>
              <a:t>differenziativa</a:t>
            </a:r>
            <a:r>
              <a:rPr lang="it-IT" dirty="0" smtClean="0">
                <a:latin typeface="Comic Sans MS" pitchFamily="66" charset="0"/>
              </a:rPr>
              <a:t> delle ESC. </a:t>
            </a:r>
          </a:p>
          <a:p>
            <a:pPr algn="just"/>
            <a:r>
              <a:rPr lang="it-IT" dirty="0" smtClean="0">
                <a:latin typeface="Comic Sans MS" pitchFamily="66" charset="0"/>
              </a:rPr>
              <a:t>La riprogrammazione di cellule somatiche, facilmente ottenibili da qualsiasi individuo, è subito apparso come un metodo prezioso che, pur evitando l'uso di ESC, potesse generare cellule staminali dotate della più ampia capacità </a:t>
            </a:r>
            <a:r>
              <a:rPr lang="it-IT" dirty="0" err="1" smtClean="0">
                <a:latin typeface="Comic Sans MS" pitchFamily="66" charset="0"/>
              </a:rPr>
              <a:t>differenziativa</a:t>
            </a:r>
            <a:r>
              <a:rPr lang="it-IT" dirty="0" smtClean="0">
                <a:latin typeface="Comic Sans MS" pitchFamily="66" charset="0"/>
              </a:rPr>
              <a:t>. </a:t>
            </a:r>
          </a:p>
          <a:p>
            <a:pPr algn="just"/>
            <a:r>
              <a:rPr lang="it-IT" dirty="0" smtClean="0">
                <a:latin typeface="Comic Sans MS" pitchFamily="66" charset="0"/>
              </a:rPr>
              <a:t>Tuttavia per un utilizzo terapeutico delle </a:t>
            </a:r>
            <a:r>
              <a:rPr lang="it-IT" dirty="0" err="1" smtClean="0">
                <a:latin typeface="Comic Sans MS" pitchFamily="66" charset="0"/>
              </a:rPr>
              <a:t>iPSC</a:t>
            </a:r>
            <a:r>
              <a:rPr lang="it-IT" dirty="0" smtClean="0">
                <a:latin typeface="Comic Sans MS" pitchFamily="66" charset="0"/>
              </a:rPr>
              <a:t> è essenziale ottenere tali cellule evitando modifiche del loro materiale genetico che potrebbero tradursi nell’insorgenza di fenomeni neoplastici. </a:t>
            </a:r>
          </a:p>
          <a:p>
            <a:pPr algn="just"/>
            <a:r>
              <a:rPr lang="it-IT" dirty="0" smtClean="0">
                <a:latin typeface="Comic Sans MS" pitchFamily="66" charset="0"/>
              </a:rPr>
              <a:t>Nell’attesa di una riprogrammazione con una metodica clinicamente più sicura (nella figura sono riportati i diversi agenti che al momento si stanno utilizzando) le </a:t>
            </a:r>
            <a:r>
              <a:rPr lang="it-IT" dirty="0" err="1" smtClean="0">
                <a:latin typeface="Comic Sans MS" pitchFamily="66" charset="0"/>
              </a:rPr>
              <a:t>iPSC</a:t>
            </a:r>
            <a:r>
              <a:rPr lang="it-IT" dirty="0" smtClean="0">
                <a:latin typeface="Comic Sans MS" pitchFamily="66" charset="0"/>
              </a:rPr>
              <a:t> vengono oggi utilizzate per lo sviluppo di farmaci più sicuri e più efficaci o per lo studio della patogenesi delle malattie, ad esempio quelle neurodegenerative, per le quali non esiste un valido modello animale da studiare.</a:t>
            </a:r>
          </a:p>
          <a:p>
            <a:endParaRPr lang="it-IT" dirty="0"/>
          </a:p>
        </p:txBody>
      </p:sp>
      <p:grpSp>
        <p:nvGrpSpPr>
          <p:cNvPr id="4" name="Group 26"/>
          <p:cNvGrpSpPr>
            <a:grpSpLocks noChangeAspect="1"/>
          </p:cNvGrpSpPr>
          <p:nvPr/>
        </p:nvGrpSpPr>
        <p:grpSpPr bwMode="auto">
          <a:xfrm>
            <a:off x="8474080" y="13648"/>
            <a:ext cx="648072" cy="895072"/>
            <a:chOff x="3504" y="1416"/>
            <a:chExt cx="816" cy="1152"/>
          </a:xfrm>
        </p:grpSpPr>
        <p:sp>
          <p:nvSpPr>
            <p:cNvPr id="5"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6"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7"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8"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9"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10"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11"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12"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13"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14"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15"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16"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17"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18"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19"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20"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21"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22"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
        <p:nvSpPr>
          <p:cNvPr id="23" name="Text Box 6"/>
          <p:cNvSpPr txBox="1">
            <a:spLocks noChangeArrowheads="1"/>
          </p:cNvSpPr>
          <p:nvPr/>
        </p:nvSpPr>
        <p:spPr bwMode="auto">
          <a:xfrm>
            <a:off x="8458200" y="6324600"/>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8614"/>
            <a:ext cx="8229600" cy="562074"/>
          </a:xfrm>
        </p:spPr>
        <p:txBody>
          <a:bodyPr>
            <a:noAutofit/>
          </a:bodyPr>
          <a:lstStyle/>
          <a:p>
            <a:r>
              <a:rPr lang="it-IT" dirty="0" smtClean="0">
                <a:latin typeface="Comic Sans MS" pitchFamily="66" charset="0"/>
              </a:rPr>
              <a:t>Cellule </a:t>
            </a:r>
            <a:r>
              <a:rPr lang="it-IT" dirty="0" err="1" smtClean="0">
                <a:latin typeface="Comic Sans MS" pitchFamily="66" charset="0"/>
              </a:rPr>
              <a:t>iPS</a:t>
            </a:r>
            <a:r>
              <a:rPr lang="it-IT" dirty="0" smtClean="0">
                <a:latin typeface="Comic Sans MS" pitchFamily="66" charset="0"/>
              </a:rPr>
              <a:t> e Diabete</a:t>
            </a:r>
            <a:endParaRPr lang="it-IT" dirty="0">
              <a:latin typeface="Comic Sans MS" pitchFamily="66" charset="0"/>
            </a:endParaRPr>
          </a:p>
        </p:txBody>
      </p:sp>
      <p:grpSp>
        <p:nvGrpSpPr>
          <p:cNvPr id="4" name="Group 26"/>
          <p:cNvGrpSpPr>
            <a:grpSpLocks noChangeAspect="1"/>
          </p:cNvGrpSpPr>
          <p:nvPr/>
        </p:nvGrpSpPr>
        <p:grpSpPr bwMode="auto">
          <a:xfrm>
            <a:off x="8460432" y="44625"/>
            <a:ext cx="648072" cy="864095"/>
            <a:chOff x="3504" y="1416"/>
            <a:chExt cx="816" cy="1152"/>
          </a:xfrm>
        </p:grpSpPr>
        <p:sp>
          <p:nvSpPr>
            <p:cNvPr id="5"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6"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7"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8"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9"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10"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11"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12"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13"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14"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15"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16"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17"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18"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19"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20"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21"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22"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pic>
        <p:nvPicPr>
          <p:cNvPr id="23" name="Segnaposto contenuto 22" descr="http://www.biostatistics.it/dsbb/images/stories/staminali.jpg">
            <a:hlinkClick r:id="rId2"/>
          </p:cNvPr>
          <p:cNvPicPr>
            <a:picLocks noGrp="1"/>
          </p:cNvPicPr>
          <p:nvPr>
            <p:ph idx="1"/>
          </p:nvPr>
        </p:nvPicPr>
        <p:blipFill>
          <a:blip r:embed="rId3" cstate="print"/>
          <a:srcRect/>
          <a:stretch>
            <a:fillRect/>
          </a:stretch>
        </p:blipFill>
        <p:spPr bwMode="auto">
          <a:xfrm>
            <a:off x="2317750" y="3015828"/>
            <a:ext cx="4508500" cy="3365500"/>
          </a:xfrm>
          <a:prstGeom prst="rect">
            <a:avLst/>
          </a:prstGeom>
          <a:noFill/>
          <a:ln w="9525">
            <a:noFill/>
            <a:miter lim="800000"/>
            <a:headEnd/>
            <a:tailEnd/>
          </a:ln>
        </p:spPr>
      </p:pic>
      <p:sp>
        <p:nvSpPr>
          <p:cNvPr id="24" name="Rettangolo 23"/>
          <p:cNvSpPr/>
          <p:nvPr/>
        </p:nvSpPr>
        <p:spPr>
          <a:xfrm>
            <a:off x="3347864" y="6567155"/>
            <a:ext cx="2472152" cy="246221"/>
          </a:xfrm>
          <a:prstGeom prst="rect">
            <a:avLst/>
          </a:prstGeom>
        </p:spPr>
        <p:txBody>
          <a:bodyPr wrap="none">
            <a:spAutoFit/>
          </a:bodyPr>
          <a:lstStyle/>
          <a:p>
            <a:r>
              <a:rPr lang="it-IT" sz="1000" dirty="0" smtClean="0">
                <a:latin typeface="Comic Sans MS" pitchFamily="66" charset="0"/>
              </a:rPr>
              <a:t>Lai </a:t>
            </a:r>
            <a:r>
              <a:rPr lang="it-IT" sz="1000" dirty="0" err="1" smtClean="0">
                <a:latin typeface="Comic Sans MS" pitchFamily="66" charset="0"/>
              </a:rPr>
              <a:t>et</a:t>
            </a:r>
            <a:r>
              <a:rPr lang="it-IT" sz="1000" dirty="0" smtClean="0">
                <a:latin typeface="Comic Sans MS" pitchFamily="66" charset="0"/>
              </a:rPr>
              <a:t> al.,</a:t>
            </a:r>
            <a:r>
              <a:rPr lang="en-US" sz="1000" dirty="0" smtClean="0">
                <a:latin typeface="Comic Sans MS" pitchFamily="66" charset="0"/>
              </a:rPr>
              <a:t> J Assist </a:t>
            </a:r>
            <a:r>
              <a:rPr lang="en-US" sz="1000" dirty="0" err="1" smtClean="0">
                <a:latin typeface="Comic Sans MS" pitchFamily="66" charset="0"/>
              </a:rPr>
              <a:t>Reprod</a:t>
            </a:r>
            <a:r>
              <a:rPr lang="en-US" sz="1000" dirty="0" smtClean="0">
                <a:latin typeface="Comic Sans MS" pitchFamily="66" charset="0"/>
              </a:rPr>
              <a:t> Genet. 2011</a:t>
            </a:r>
            <a:endParaRPr lang="it-IT" sz="1000" dirty="0">
              <a:latin typeface="Comic Sans MS" pitchFamily="66" charset="0"/>
            </a:endParaRPr>
          </a:p>
        </p:txBody>
      </p:sp>
      <p:sp>
        <p:nvSpPr>
          <p:cNvPr id="26" name="Rettangolo 25"/>
          <p:cNvSpPr/>
          <p:nvPr/>
        </p:nvSpPr>
        <p:spPr>
          <a:xfrm>
            <a:off x="107504" y="1015568"/>
            <a:ext cx="8928992" cy="1477328"/>
          </a:xfrm>
          <a:prstGeom prst="rect">
            <a:avLst/>
          </a:prstGeom>
        </p:spPr>
        <p:txBody>
          <a:bodyPr wrap="square">
            <a:spAutoFit/>
          </a:bodyPr>
          <a:lstStyle/>
          <a:p>
            <a:pPr algn="just"/>
            <a:r>
              <a:rPr lang="it-IT" dirty="0" smtClean="0">
                <a:latin typeface="Comic Sans MS" pitchFamily="66" charset="0"/>
              </a:rPr>
              <a:t>Nell’attesa di una riprogrammazione con una metodica clinicamente sicura (nella figura sono riportati i diversi agenti che al momento si stanno utilizzando) le </a:t>
            </a:r>
            <a:r>
              <a:rPr lang="it-IT" dirty="0" err="1" smtClean="0">
                <a:latin typeface="Comic Sans MS" pitchFamily="66" charset="0"/>
              </a:rPr>
              <a:t>iPSC</a:t>
            </a:r>
            <a:r>
              <a:rPr lang="it-IT" dirty="0" smtClean="0">
                <a:latin typeface="Comic Sans MS" pitchFamily="66" charset="0"/>
              </a:rPr>
              <a:t> vengono oggi utilizzate per lo sviluppo di farmaci più sicuri e più efficaci o per lo studio della patogenesi delle malattie, ad esempio quelle neurodegenerative, per le quali non esiste un valido modello animale da studiare.</a:t>
            </a:r>
          </a:p>
        </p:txBody>
      </p:sp>
      <p:sp>
        <p:nvSpPr>
          <p:cNvPr id="46" name="Text Box 6"/>
          <p:cNvSpPr txBox="1">
            <a:spLocks noChangeArrowheads="1"/>
          </p:cNvSpPr>
          <p:nvPr/>
        </p:nvSpPr>
        <p:spPr bwMode="auto">
          <a:xfrm>
            <a:off x="8458200" y="6324600"/>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Text Box 10"/>
          <p:cNvSpPr txBox="1">
            <a:spLocks noChangeArrowheads="1"/>
          </p:cNvSpPr>
          <p:nvPr/>
        </p:nvSpPr>
        <p:spPr bwMode="auto">
          <a:xfrm>
            <a:off x="1056221" y="1558642"/>
            <a:ext cx="3304110" cy="1015663"/>
          </a:xfrm>
          <a:prstGeom prst="rect">
            <a:avLst/>
          </a:prstGeom>
          <a:solidFill>
            <a:srgbClr val="FFFF00"/>
          </a:solidFill>
          <a:ln w="9525">
            <a:noFill/>
            <a:miter lim="800000"/>
            <a:headEnd/>
            <a:tailEnd/>
          </a:ln>
          <a:effectLst/>
        </p:spPr>
        <p:txBody>
          <a:bodyPr wrap="none">
            <a:spAutoFit/>
          </a:bodyPr>
          <a:lstStyle/>
          <a:p>
            <a:pPr algn="ctr"/>
            <a:r>
              <a:rPr lang="it-IT" sz="2000" b="1" dirty="0">
                <a:solidFill>
                  <a:srgbClr val="4904D2"/>
                </a:solidFill>
                <a:latin typeface="Comic Sans MS" pitchFamily="66" charset="0"/>
              </a:rPr>
              <a:t>I successi ottenuti con</a:t>
            </a:r>
          </a:p>
          <a:p>
            <a:pPr algn="ctr"/>
            <a:r>
              <a:rPr lang="it-IT" sz="2000" b="1" dirty="0">
                <a:solidFill>
                  <a:srgbClr val="4904D2"/>
                </a:solidFill>
                <a:latin typeface="Comic Sans MS" pitchFamily="66" charset="0"/>
              </a:rPr>
              <a:t> il trapianto di isole nel</a:t>
            </a:r>
          </a:p>
          <a:p>
            <a:pPr algn="ctr"/>
            <a:r>
              <a:rPr lang="it-IT" sz="2000" b="1" dirty="0">
                <a:solidFill>
                  <a:srgbClr val="4904D2"/>
                </a:solidFill>
                <a:latin typeface="Comic Sans MS" pitchFamily="66" charset="0"/>
              </a:rPr>
              <a:t> trattamento del diabete</a:t>
            </a:r>
          </a:p>
        </p:txBody>
      </p:sp>
      <p:sp>
        <p:nvSpPr>
          <p:cNvPr id="4110" name="Text Box 14"/>
          <p:cNvSpPr txBox="1">
            <a:spLocks noChangeArrowheads="1"/>
          </p:cNvSpPr>
          <p:nvPr/>
        </p:nvSpPr>
        <p:spPr bwMode="auto">
          <a:xfrm>
            <a:off x="5011115" y="1711042"/>
            <a:ext cx="2722220" cy="707886"/>
          </a:xfrm>
          <a:prstGeom prst="rect">
            <a:avLst/>
          </a:prstGeom>
          <a:solidFill>
            <a:srgbClr val="FFFF00"/>
          </a:solidFill>
          <a:ln w="9525">
            <a:noFill/>
            <a:miter lim="800000"/>
            <a:headEnd/>
            <a:tailEnd/>
          </a:ln>
          <a:effectLst/>
        </p:spPr>
        <p:txBody>
          <a:bodyPr wrap="none">
            <a:spAutoFit/>
          </a:bodyPr>
          <a:lstStyle/>
          <a:p>
            <a:pPr algn="ctr"/>
            <a:r>
              <a:rPr lang="it-IT" sz="2000" b="1" dirty="0">
                <a:solidFill>
                  <a:srgbClr val="4904D2"/>
                </a:solidFill>
                <a:latin typeface="Comic Sans MS" pitchFamily="66" charset="0"/>
              </a:rPr>
              <a:t>Relativa carenza di </a:t>
            </a:r>
          </a:p>
          <a:p>
            <a:pPr algn="ctr"/>
            <a:r>
              <a:rPr lang="it-IT" sz="2000" b="1" dirty="0">
                <a:solidFill>
                  <a:srgbClr val="4904D2"/>
                </a:solidFill>
                <a:latin typeface="Comic Sans MS" pitchFamily="66" charset="0"/>
              </a:rPr>
              <a:t>donatori di pancreas</a:t>
            </a:r>
          </a:p>
        </p:txBody>
      </p:sp>
      <p:sp>
        <p:nvSpPr>
          <p:cNvPr id="4111" name="AutoShape 15"/>
          <p:cNvSpPr>
            <a:spLocks noChangeArrowheads="1"/>
          </p:cNvSpPr>
          <p:nvPr/>
        </p:nvSpPr>
        <p:spPr bwMode="auto">
          <a:xfrm rot="3398505">
            <a:off x="3352800" y="2776255"/>
            <a:ext cx="990600" cy="457200"/>
          </a:xfrm>
          <a:prstGeom prst="rightArrow">
            <a:avLst>
              <a:gd name="adj1" fmla="val 50000"/>
              <a:gd name="adj2" fmla="val 54167"/>
            </a:avLst>
          </a:prstGeom>
          <a:solidFill>
            <a:srgbClr val="C51111"/>
          </a:solidFill>
          <a:ln w="9525">
            <a:solidFill>
              <a:schemeClr val="tx1"/>
            </a:solidFill>
            <a:miter lim="800000"/>
            <a:headEnd/>
            <a:tailEnd/>
          </a:ln>
          <a:effectLst/>
        </p:spPr>
        <p:txBody>
          <a:bodyPr wrap="none" anchor="ctr"/>
          <a:lstStyle/>
          <a:p>
            <a:endParaRPr lang="it-IT"/>
          </a:p>
        </p:txBody>
      </p:sp>
      <p:sp>
        <p:nvSpPr>
          <p:cNvPr id="4112" name="AutoShape 16"/>
          <p:cNvSpPr>
            <a:spLocks noChangeArrowheads="1"/>
          </p:cNvSpPr>
          <p:nvPr/>
        </p:nvSpPr>
        <p:spPr bwMode="auto">
          <a:xfrm rot="7654633">
            <a:off x="4737100" y="2815942"/>
            <a:ext cx="990600" cy="457200"/>
          </a:xfrm>
          <a:prstGeom prst="rightArrow">
            <a:avLst>
              <a:gd name="adj1" fmla="val 50000"/>
              <a:gd name="adj2" fmla="val 54167"/>
            </a:avLst>
          </a:prstGeom>
          <a:solidFill>
            <a:srgbClr val="C51111"/>
          </a:solidFill>
          <a:ln w="9525">
            <a:solidFill>
              <a:schemeClr val="tx1"/>
            </a:solidFill>
            <a:miter lim="800000"/>
            <a:headEnd/>
            <a:tailEnd/>
          </a:ln>
          <a:effectLst/>
        </p:spPr>
        <p:txBody>
          <a:bodyPr wrap="none" anchor="ctr"/>
          <a:lstStyle/>
          <a:p>
            <a:endParaRPr lang="it-IT"/>
          </a:p>
        </p:txBody>
      </p:sp>
      <p:sp>
        <p:nvSpPr>
          <p:cNvPr id="4113" name="Text Box 17"/>
          <p:cNvSpPr txBox="1">
            <a:spLocks noChangeArrowheads="1"/>
          </p:cNvSpPr>
          <p:nvPr/>
        </p:nvSpPr>
        <p:spPr bwMode="auto">
          <a:xfrm>
            <a:off x="1257604" y="3692242"/>
            <a:ext cx="6470041" cy="707886"/>
          </a:xfrm>
          <a:prstGeom prst="rect">
            <a:avLst/>
          </a:prstGeom>
          <a:solidFill>
            <a:srgbClr val="FFFF00"/>
          </a:solidFill>
          <a:ln w="9525">
            <a:noFill/>
            <a:miter lim="800000"/>
            <a:headEnd/>
            <a:tailEnd/>
          </a:ln>
          <a:effectLst/>
        </p:spPr>
        <p:txBody>
          <a:bodyPr wrap="none">
            <a:spAutoFit/>
          </a:bodyPr>
          <a:lstStyle/>
          <a:p>
            <a:pPr algn="ctr"/>
            <a:r>
              <a:rPr lang="it-IT" sz="2000" b="1" dirty="0">
                <a:solidFill>
                  <a:srgbClr val="4904D2"/>
                </a:solidFill>
                <a:latin typeface="Comic Sans MS" pitchFamily="66" charset="0"/>
              </a:rPr>
              <a:t>Forte impulso alla ricerca volta a ottenere cellule </a:t>
            </a:r>
          </a:p>
          <a:p>
            <a:pPr algn="ctr"/>
            <a:r>
              <a:rPr lang="it-IT" sz="2000" b="1" dirty="0">
                <a:solidFill>
                  <a:srgbClr val="4904D2"/>
                </a:solidFill>
                <a:latin typeface="Comic Sans MS" pitchFamily="66" charset="0"/>
              </a:rPr>
              <a:t>in grado di produrre e secernere insulina</a:t>
            </a:r>
          </a:p>
        </p:txBody>
      </p:sp>
      <p:sp>
        <p:nvSpPr>
          <p:cNvPr id="4116" name="AutoShape 20"/>
          <p:cNvSpPr>
            <a:spLocks noChangeArrowheads="1"/>
          </p:cNvSpPr>
          <p:nvPr/>
        </p:nvSpPr>
        <p:spPr bwMode="auto">
          <a:xfrm rot="5400000" flipV="1">
            <a:off x="647700" y="4111342"/>
            <a:ext cx="914400" cy="838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C51111"/>
          </a:solidFill>
          <a:ln w="9525">
            <a:solidFill>
              <a:schemeClr val="tx1"/>
            </a:solidFill>
            <a:miter lim="800000"/>
            <a:headEnd/>
            <a:tailEnd/>
          </a:ln>
          <a:effectLst/>
        </p:spPr>
        <p:txBody>
          <a:bodyPr wrap="none" anchor="ctr"/>
          <a:lstStyle/>
          <a:p>
            <a:endParaRPr lang="it-IT"/>
          </a:p>
        </p:txBody>
      </p:sp>
      <p:sp>
        <p:nvSpPr>
          <p:cNvPr id="4117" name="AutoShape 21"/>
          <p:cNvSpPr>
            <a:spLocks noChangeArrowheads="1"/>
          </p:cNvSpPr>
          <p:nvPr/>
        </p:nvSpPr>
        <p:spPr bwMode="auto">
          <a:xfrm rot="16200000" flipH="1" flipV="1">
            <a:off x="7429500" y="4111342"/>
            <a:ext cx="914400" cy="838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C51111"/>
          </a:solidFill>
          <a:ln w="9525">
            <a:solidFill>
              <a:schemeClr val="tx1"/>
            </a:solidFill>
            <a:miter lim="800000"/>
            <a:headEnd/>
            <a:tailEnd/>
          </a:ln>
          <a:effectLst/>
        </p:spPr>
        <p:txBody>
          <a:bodyPr wrap="none" anchor="ctr"/>
          <a:lstStyle/>
          <a:p>
            <a:endParaRPr lang="it-IT"/>
          </a:p>
        </p:txBody>
      </p:sp>
      <p:sp>
        <p:nvSpPr>
          <p:cNvPr id="4119" name="Text Box 23"/>
          <p:cNvSpPr txBox="1">
            <a:spLocks noChangeArrowheads="1"/>
          </p:cNvSpPr>
          <p:nvPr/>
        </p:nvSpPr>
        <p:spPr bwMode="auto">
          <a:xfrm>
            <a:off x="697169" y="5032092"/>
            <a:ext cx="1063113" cy="400110"/>
          </a:xfrm>
          <a:prstGeom prst="rect">
            <a:avLst/>
          </a:prstGeom>
          <a:solidFill>
            <a:srgbClr val="FFFF00"/>
          </a:solidFill>
          <a:ln w="9525">
            <a:noFill/>
            <a:miter lim="800000"/>
            <a:headEnd/>
            <a:tailEnd/>
          </a:ln>
          <a:effectLst/>
        </p:spPr>
        <p:txBody>
          <a:bodyPr wrap="none">
            <a:spAutoFit/>
          </a:bodyPr>
          <a:lstStyle/>
          <a:p>
            <a:pPr algn="ctr"/>
            <a:r>
              <a:rPr lang="it-IT" sz="2000" b="1" dirty="0">
                <a:solidFill>
                  <a:srgbClr val="4904D2"/>
                </a:solidFill>
                <a:latin typeface="Comic Sans MS" pitchFamily="66" charset="0"/>
              </a:rPr>
              <a:t>Ex vivo</a:t>
            </a:r>
          </a:p>
        </p:txBody>
      </p:sp>
      <p:sp>
        <p:nvSpPr>
          <p:cNvPr id="4120" name="Text Box 24"/>
          <p:cNvSpPr txBox="1">
            <a:spLocks noChangeArrowheads="1"/>
          </p:cNvSpPr>
          <p:nvPr/>
        </p:nvSpPr>
        <p:spPr bwMode="auto">
          <a:xfrm>
            <a:off x="7262454" y="5063842"/>
            <a:ext cx="1026243" cy="400110"/>
          </a:xfrm>
          <a:prstGeom prst="rect">
            <a:avLst/>
          </a:prstGeom>
          <a:solidFill>
            <a:srgbClr val="FFFF00"/>
          </a:solidFill>
          <a:ln w="9525">
            <a:noFill/>
            <a:miter lim="800000"/>
            <a:headEnd/>
            <a:tailEnd/>
          </a:ln>
          <a:effectLst/>
        </p:spPr>
        <p:txBody>
          <a:bodyPr wrap="none">
            <a:spAutoFit/>
          </a:bodyPr>
          <a:lstStyle/>
          <a:p>
            <a:pPr algn="ctr"/>
            <a:r>
              <a:rPr lang="it-IT" sz="2000" b="1" dirty="0">
                <a:solidFill>
                  <a:srgbClr val="4904D2"/>
                </a:solidFill>
                <a:latin typeface="Comic Sans MS" pitchFamily="66" charset="0"/>
              </a:rPr>
              <a:t>In vivo</a:t>
            </a:r>
          </a:p>
        </p:txBody>
      </p:sp>
      <p:sp>
        <p:nvSpPr>
          <p:cNvPr id="4121" name="Text Box 25"/>
          <p:cNvSpPr txBox="1">
            <a:spLocks noChangeArrowheads="1"/>
          </p:cNvSpPr>
          <p:nvPr/>
        </p:nvSpPr>
        <p:spPr bwMode="auto">
          <a:xfrm>
            <a:off x="2705911" y="5673442"/>
            <a:ext cx="3575018" cy="707886"/>
          </a:xfrm>
          <a:prstGeom prst="rect">
            <a:avLst/>
          </a:prstGeom>
          <a:solidFill>
            <a:srgbClr val="FFFF00"/>
          </a:solidFill>
          <a:ln w="9525">
            <a:noFill/>
            <a:miter lim="800000"/>
            <a:headEnd/>
            <a:tailEnd/>
          </a:ln>
          <a:effectLst/>
        </p:spPr>
        <p:txBody>
          <a:bodyPr wrap="none">
            <a:spAutoFit/>
          </a:bodyPr>
          <a:lstStyle/>
          <a:p>
            <a:pPr algn="ctr"/>
            <a:r>
              <a:rPr lang="it-IT" sz="2000" b="1" dirty="0">
                <a:solidFill>
                  <a:srgbClr val="4904D2"/>
                </a:solidFill>
                <a:latin typeface="Comic Sans MS" pitchFamily="66" charset="0"/>
              </a:rPr>
              <a:t>Correggere il deficit </a:t>
            </a:r>
          </a:p>
          <a:p>
            <a:pPr algn="ctr"/>
            <a:r>
              <a:rPr lang="it-IT" sz="2000" b="1" dirty="0">
                <a:solidFill>
                  <a:srgbClr val="4904D2"/>
                </a:solidFill>
                <a:latin typeface="Comic Sans MS" pitchFamily="66" charset="0"/>
              </a:rPr>
              <a:t>di </a:t>
            </a:r>
            <a:r>
              <a:rPr lang="it-IT" sz="2000" b="1" dirty="0" smtClean="0">
                <a:solidFill>
                  <a:srgbClr val="4904D2"/>
                </a:solidFill>
                <a:latin typeface="Comic Sans MS" pitchFamily="66" charset="0"/>
              </a:rPr>
              <a:t>cellule beta </a:t>
            </a:r>
            <a:r>
              <a:rPr lang="it-IT" sz="2000" b="1" dirty="0">
                <a:solidFill>
                  <a:srgbClr val="4904D2"/>
                </a:solidFill>
                <a:latin typeface="Comic Sans MS" pitchFamily="66" charset="0"/>
              </a:rPr>
              <a:t>nei diabetici</a:t>
            </a:r>
          </a:p>
        </p:txBody>
      </p:sp>
      <p:sp>
        <p:nvSpPr>
          <p:cNvPr id="4122" name="AutoShape 26"/>
          <p:cNvSpPr>
            <a:spLocks noChangeArrowheads="1"/>
          </p:cNvSpPr>
          <p:nvPr/>
        </p:nvSpPr>
        <p:spPr bwMode="auto">
          <a:xfrm rot="1199372">
            <a:off x="1974850" y="5444842"/>
            <a:ext cx="990600" cy="457200"/>
          </a:xfrm>
          <a:prstGeom prst="rightArrow">
            <a:avLst>
              <a:gd name="adj1" fmla="val 50000"/>
              <a:gd name="adj2" fmla="val 54167"/>
            </a:avLst>
          </a:prstGeom>
          <a:solidFill>
            <a:srgbClr val="C51111"/>
          </a:solidFill>
          <a:ln w="9525">
            <a:solidFill>
              <a:schemeClr val="tx1"/>
            </a:solidFill>
            <a:miter lim="800000"/>
            <a:headEnd/>
            <a:tailEnd/>
          </a:ln>
          <a:effectLst/>
        </p:spPr>
        <p:txBody>
          <a:bodyPr wrap="none" anchor="ctr"/>
          <a:lstStyle/>
          <a:p>
            <a:endParaRPr lang="it-IT"/>
          </a:p>
        </p:txBody>
      </p:sp>
      <p:sp>
        <p:nvSpPr>
          <p:cNvPr id="4124" name="AutoShape 28"/>
          <p:cNvSpPr>
            <a:spLocks noChangeArrowheads="1"/>
          </p:cNvSpPr>
          <p:nvPr/>
        </p:nvSpPr>
        <p:spPr bwMode="auto">
          <a:xfrm rot="20400628" flipH="1">
            <a:off x="6140450" y="5444842"/>
            <a:ext cx="990600" cy="457200"/>
          </a:xfrm>
          <a:prstGeom prst="rightArrow">
            <a:avLst>
              <a:gd name="adj1" fmla="val 50000"/>
              <a:gd name="adj2" fmla="val 54167"/>
            </a:avLst>
          </a:prstGeom>
          <a:solidFill>
            <a:srgbClr val="C51111"/>
          </a:solidFill>
          <a:ln w="9525">
            <a:solidFill>
              <a:schemeClr val="tx1"/>
            </a:solidFill>
            <a:miter lim="800000"/>
            <a:headEnd/>
            <a:tailEnd/>
          </a:ln>
          <a:effectLst/>
        </p:spPr>
        <p:txBody>
          <a:bodyPr wrap="none" anchor="ctr"/>
          <a:lstStyle/>
          <a:p>
            <a:endParaRPr lang="it-IT"/>
          </a:p>
        </p:txBody>
      </p:sp>
      <p:sp>
        <p:nvSpPr>
          <p:cNvPr id="34" name="Text Box 6"/>
          <p:cNvSpPr txBox="1">
            <a:spLocks noChangeArrowheads="1"/>
          </p:cNvSpPr>
          <p:nvPr/>
        </p:nvSpPr>
        <p:spPr bwMode="auto">
          <a:xfrm>
            <a:off x="8458200" y="6324600"/>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sp>
        <p:nvSpPr>
          <p:cNvPr id="54" name="Titolo 1"/>
          <p:cNvSpPr txBox="1">
            <a:spLocks/>
          </p:cNvSpPr>
          <p:nvPr/>
        </p:nvSpPr>
        <p:spPr>
          <a:xfrm>
            <a:off x="467544" y="202630"/>
            <a:ext cx="8229600" cy="77809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In</a:t>
            </a:r>
            <a:r>
              <a:rPr kumimoji="0" lang="it-IT" sz="4400" b="0" i="0" u="none" strike="noStrike" kern="1200" cap="none" spc="0" normalizeH="0" noProof="0" dirty="0" smtClean="0">
                <a:ln>
                  <a:noFill/>
                </a:ln>
                <a:solidFill>
                  <a:schemeClr val="tx1"/>
                </a:solidFill>
                <a:effectLst/>
                <a:uLnTx/>
                <a:uFillTx/>
                <a:latin typeface="Comic Sans MS" pitchFamily="66" charset="0"/>
                <a:ea typeface="+mj-ea"/>
                <a:cs typeface="+mj-cs"/>
              </a:rPr>
              <a:t> </a:t>
            </a:r>
            <a:r>
              <a:rPr kumimoji="0" lang="it-IT" sz="4400" b="0" i="0" u="none" strike="noStrike" kern="1200" cap="none" spc="0" normalizeH="0" noProof="0" dirty="0" err="1" smtClean="0">
                <a:ln>
                  <a:noFill/>
                </a:ln>
                <a:solidFill>
                  <a:schemeClr val="tx1"/>
                </a:solidFill>
                <a:effectLst/>
                <a:uLnTx/>
                <a:uFillTx/>
                <a:latin typeface="Comic Sans MS" pitchFamily="66" charset="0"/>
                <a:ea typeface="+mj-ea"/>
                <a:cs typeface="+mj-cs"/>
              </a:rPr>
              <a:t>conclusione</a:t>
            </a:r>
            <a:r>
              <a:rPr kumimoji="0" lang="it-IT" sz="4400" b="0" i="0" u="none" strike="noStrike" kern="1200" cap="none" spc="0" normalizeH="0" baseline="0" noProof="0" dirty="0" err="1" smtClean="0">
                <a:ln>
                  <a:noFill/>
                </a:ln>
                <a:solidFill>
                  <a:schemeClr val="tx1"/>
                </a:solidFill>
                <a:effectLst/>
                <a:uLnTx/>
                <a:uFillTx/>
                <a:latin typeface="Comic Sans MS" pitchFamily="66" charset="0"/>
                <a:ea typeface="+mj-ea"/>
                <a:cs typeface="+mj-cs"/>
              </a:rPr>
              <a:t>……</a:t>
            </a:r>
            <a:endParaRPr kumimoji="0" lang="it-IT" sz="44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grpSp>
        <p:nvGrpSpPr>
          <p:cNvPr id="55" name="Group 26"/>
          <p:cNvGrpSpPr>
            <a:grpSpLocks noChangeAspect="1"/>
          </p:cNvGrpSpPr>
          <p:nvPr/>
        </p:nvGrpSpPr>
        <p:grpSpPr bwMode="auto">
          <a:xfrm>
            <a:off x="8460432" y="44625"/>
            <a:ext cx="648072" cy="864095"/>
            <a:chOff x="3504" y="1416"/>
            <a:chExt cx="816" cy="1152"/>
          </a:xfrm>
        </p:grpSpPr>
        <p:sp>
          <p:nvSpPr>
            <p:cNvPr id="56"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57"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58"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59"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60"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61"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62"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63"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64"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65"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66"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67"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68"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69"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70"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71"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72"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73"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1" name="Rectangle 5"/>
          <p:cNvSpPr>
            <a:spLocks noGrp="1" noChangeArrowheads="1"/>
          </p:cNvSpPr>
          <p:nvPr>
            <p:ph type="title" idx="4294967295"/>
          </p:nvPr>
        </p:nvSpPr>
        <p:spPr>
          <a:xfrm>
            <a:off x="381000" y="0"/>
            <a:ext cx="8229600" cy="533400"/>
          </a:xfrm>
        </p:spPr>
        <p:txBody>
          <a:bodyPr rtlCol="0">
            <a:normAutofit/>
          </a:bodyPr>
          <a:lstStyle/>
          <a:p>
            <a:pPr eaLnBrk="1" fontAlgn="auto" hangingPunct="1">
              <a:spcAft>
                <a:spcPts val="0"/>
              </a:spcAft>
              <a:defRPr/>
            </a:pPr>
            <a:r>
              <a:rPr lang="it-IT" sz="2000" b="1" dirty="0">
                <a:effectLst>
                  <a:outerShdw blurRad="38100" dist="38100" dir="2700000" algn="tl">
                    <a:srgbClr val="000000"/>
                  </a:outerShdw>
                </a:effectLst>
                <a:latin typeface="Comic Sans MS" pitchFamily="66" charset="0"/>
              </a:rPr>
              <a:t>PRIMI TRATTAMENTI CON ESTRATTO PANCREATICO</a:t>
            </a:r>
            <a:endParaRPr lang="en-US" sz="2000" b="1" dirty="0">
              <a:effectLst>
                <a:outerShdw blurRad="38100" dist="38100" dir="2700000" algn="tl">
                  <a:srgbClr val="000000"/>
                </a:outerShdw>
              </a:effectLst>
              <a:latin typeface="Comic Sans MS" pitchFamily="66" charset="0"/>
            </a:endParaRPr>
          </a:p>
        </p:txBody>
      </p:sp>
      <p:pic>
        <p:nvPicPr>
          <p:cNvPr id="27651" name="Picture 4" descr="Diabete%20-%20Battistini"/>
          <p:cNvPicPr>
            <a:picLocks noGrp="1" noChangeAspect="1" noChangeArrowheads="1"/>
          </p:cNvPicPr>
          <p:nvPr>
            <p:ph idx="4294967295"/>
          </p:nvPr>
        </p:nvPicPr>
        <p:blipFill>
          <a:blip r:embed="rId2" cstate="print"/>
          <a:srcRect/>
          <a:stretch>
            <a:fillRect/>
          </a:stretch>
        </p:blipFill>
        <p:spPr>
          <a:xfrm>
            <a:off x="1058122" y="609600"/>
            <a:ext cx="6873875" cy="4533900"/>
          </a:xfrm>
          <a:noFill/>
        </p:spPr>
      </p:pic>
      <p:sp>
        <p:nvSpPr>
          <p:cNvPr id="27652" name="Rectangle 7"/>
          <p:cNvSpPr>
            <a:spLocks noChangeArrowheads="1"/>
          </p:cNvSpPr>
          <p:nvPr/>
        </p:nvSpPr>
        <p:spPr bwMode="auto">
          <a:xfrm>
            <a:off x="1143000" y="5254625"/>
            <a:ext cx="6934200" cy="1465263"/>
          </a:xfrm>
          <a:prstGeom prst="rect">
            <a:avLst/>
          </a:prstGeom>
          <a:noFill/>
          <a:ln w="9525">
            <a:noFill/>
            <a:miter lim="800000"/>
            <a:headEnd/>
            <a:tailEnd/>
          </a:ln>
        </p:spPr>
        <p:txBody>
          <a:bodyPr anchor="ctr">
            <a:spAutoFit/>
          </a:bodyPr>
          <a:lstStyle/>
          <a:p>
            <a:pPr algn="ctr"/>
            <a:r>
              <a:rPr lang="it-IT" b="1"/>
              <a:t>Ferdinando Battistini - 1867-1920</a:t>
            </a:r>
            <a:r>
              <a:rPr lang="it-IT"/>
              <a:t> </a:t>
            </a:r>
            <a:endParaRPr lang="en-US"/>
          </a:p>
          <a:p>
            <a:pPr algn="ctr"/>
            <a:r>
              <a:rPr lang="it-IT" b="1"/>
              <a:t>Ferdinando Battistini</a:t>
            </a:r>
            <a:r>
              <a:rPr lang="it-IT"/>
              <a:t>, Medico, ebbe l'intuizione e il coraggio di trattare giovani diabetici con </a:t>
            </a:r>
            <a:r>
              <a:rPr lang="it-IT" b="1"/>
              <a:t>estratto pancreatico</a:t>
            </a:r>
            <a:r>
              <a:rPr lang="it-IT"/>
              <a:t> artigianale.</a:t>
            </a:r>
            <a:br>
              <a:rPr lang="it-IT"/>
            </a:br>
            <a:r>
              <a:rPr lang="it-IT"/>
              <a:t>Questo molti anni prima che Banting e Best scoprissero l'insulina, nel 1921. </a:t>
            </a:r>
            <a:endParaRPr lang="en-US"/>
          </a:p>
        </p:txBody>
      </p:sp>
      <p:sp>
        <p:nvSpPr>
          <p:cNvPr id="29702" name="Text Box 6"/>
          <p:cNvSpPr txBox="1">
            <a:spLocks noChangeArrowheads="1"/>
          </p:cNvSpPr>
          <p:nvPr/>
        </p:nvSpPr>
        <p:spPr bwMode="auto">
          <a:xfrm>
            <a:off x="8061325" y="6365875"/>
            <a:ext cx="9302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a:latin typeface="Script MT Bold" pitchFamily="66" charset="0"/>
              </a:rPr>
              <a:t>G.D.</a:t>
            </a:r>
          </a:p>
        </p:txBody>
      </p:sp>
      <p:grpSp>
        <p:nvGrpSpPr>
          <p:cNvPr id="25" name="Group 26"/>
          <p:cNvGrpSpPr>
            <a:grpSpLocks noChangeAspect="1"/>
          </p:cNvGrpSpPr>
          <p:nvPr/>
        </p:nvGrpSpPr>
        <p:grpSpPr bwMode="auto">
          <a:xfrm>
            <a:off x="8505144" y="27298"/>
            <a:ext cx="611560" cy="836710"/>
            <a:chOff x="3504" y="1416"/>
            <a:chExt cx="816" cy="1152"/>
          </a:xfrm>
        </p:grpSpPr>
        <p:sp>
          <p:nvSpPr>
            <p:cNvPr id="26"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27"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28"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29"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30"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31"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32"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33"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34"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35"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36"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37"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38"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39"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0"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1"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2"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3"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idx="4294967295"/>
          </p:nvPr>
        </p:nvSpPr>
        <p:spPr>
          <a:xfrm>
            <a:off x="2051720" y="134144"/>
            <a:ext cx="6477000" cy="990600"/>
          </a:xfrm>
        </p:spPr>
        <p:txBody>
          <a:bodyPr/>
          <a:lstStyle/>
          <a:p>
            <a:pPr eaLnBrk="1" hangingPunct="1"/>
            <a:r>
              <a:rPr lang="it-IT" sz="2800" b="1" dirty="0" smtClean="0">
                <a:solidFill>
                  <a:srgbClr val="000000"/>
                </a:solidFill>
                <a:latin typeface="Comic Sans MS" pitchFamily="66" charset="0"/>
              </a:rPr>
              <a:t>LA SCOPERTA DELL'INSULINA: L'ESPERIMENTO </a:t>
            </a:r>
            <a:r>
              <a:rPr lang="it-IT" sz="2800" b="1" dirty="0" err="1" smtClean="0">
                <a:solidFill>
                  <a:srgbClr val="000000"/>
                </a:solidFill>
                <a:latin typeface="Comic Sans MS" pitchFamily="66" charset="0"/>
              </a:rPr>
              <a:t>DI</a:t>
            </a:r>
            <a:r>
              <a:rPr lang="it-IT" sz="2800" b="1" dirty="0" smtClean="0">
                <a:solidFill>
                  <a:srgbClr val="000000"/>
                </a:solidFill>
                <a:latin typeface="Comic Sans MS" pitchFamily="66" charset="0"/>
              </a:rPr>
              <a:t> BANTING</a:t>
            </a:r>
            <a:endParaRPr lang="en-US" sz="2800" b="1" dirty="0" smtClean="0">
              <a:solidFill>
                <a:srgbClr val="000000"/>
              </a:solidFill>
              <a:latin typeface="Comic Sans MS" pitchFamily="66" charset="0"/>
            </a:endParaRPr>
          </a:p>
        </p:txBody>
      </p:sp>
      <p:pic>
        <p:nvPicPr>
          <p:cNvPr id="28675" name="Picture 5" descr="dogbest"/>
          <p:cNvPicPr>
            <a:picLocks noChangeAspect="1" noChangeArrowheads="1"/>
          </p:cNvPicPr>
          <p:nvPr/>
        </p:nvPicPr>
        <p:blipFill>
          <a:blip r:embed="rId2" cstate="print"/>
          <a:srcRect/>
          <a:stretch>
            <a:fillRect/>
          </a:stretch>
        </p:blipFill>
        <p:spPr bwMode="auto">
          <a:xfrm>
            <a:off x="76200" y="152400"/>
            <a:ext cx="1960563" cy="2971800"/>
          </a:xfrm>
          <a:prstGeom prst="rect">
            <a:avLst/>
          </a:prstGeom>
          <a:noFill/>
          <a:ln w="9525">
            <a:noFill/>
            <a:miter lim="800000"/>
            <a:headEnd/>
            <a:tailEnd/>
          </a:ln>
        </p:spPr>
      </p:pic>
      <p:sp>
        <p:nvSpPr>
          <p:cNvPr id="28676" name="Rectangle 7"/>
          <p:cNvSpPr>
            <a:spLocks noChangeArrowheads="1"/>
          </p:cNvSpPr>
          <p:nvPr/>
        </p:nvSpPr>
        <p:spPr bwMode="auto">
          <a:xfrm>
            <a:off x="2209800" y="1292225"/>
            <a:ext cx="6858000" cy="4838700"/>
          </a:xfrm>
          <a:prstGeom prst="rect">
            <a:avLst/>
          </a:prstGeom>
          <a:noFill/>
          <a:ln w="9525">
            <a:noFill/>
            <a:miter lim="800000"/>
            <a:headEnd/>
            <a:tailEnd/>
          </a:ln>
        </p:spPr>
        <p:txBody>
          <a:bodyPr anchor="ctr">
            <a:spAutoFit/>
          </a:bodyPr>
          <a:lstStyle/>
          <a:p>
            <a:pPr eaLnBrk="1" hangingPunct="1"/>
            <a:r>
              <a:rPr lang="it-IT" sz="1200" b="1">
                <a:solidFill>
                  <a:srgbClr val="000000"/>
                </a:solidFill>
                <a:latin typeface="Comic Sans MS" pitchFamily="66" charset="0"/>
                <a:cs typeface="Times New Roman" pitchFamily="18" charset="0"/>
              </a:rPr>
              <a:t>  Dopo la fine della Prima Guerra Mondiale il Dottor </a:t>
            </a:r>
            <a:r>
              <a:rPr lang="it-IT" sz="1200" b="1">
                <a:solidFill>
                  <a:srgbClr val="0000EE"/>
                </a:solidFill>
                <a:latin typeface="Comic Sans MS" pitchFamily="66" charset="0"/>
                <a:cs typeface="Times New Roman" pitchFamily="18" charset="0"/>
                <a:hlinkClick r:id="rId3"/>
              </a:rPr>
              <a:t>Frederick Grant Banting</a:t>
            </a:r>
            <a:r>
              <a:rPr lang="it-IT" sz="1200" b="1">
                <a:solidFill>
                  <a:srgbClr val="000000"/>
                </a:solidFill>
                <a:latin typeface="Comic Sans MS" pitchFamily="66" charset="0"/>
                <a:cs typeface="Times New Roman" pitchFamily="18" charset="0"/>
              </a:rPr>
              <a:t> incominciò l'attività di medico in Ontario. Mentre stava facendo delle ricerche sulla relazione tra il pancreas ed il diabete si accorse di alcuni studi che ritenne particolarmente interessanti. In particolare colpì la sua attenzione un articolo di  Moses Barron; l'articolo era incentrato sull'analogia tra i cambiamenti degenerativi che seguivano la legatura dei dotti pancreatici e la loro ostruzione a seguito dei calcoli. Dopo la lettura di questo articolo Banting capì che c'era una correlazione tra le </a:t>
            </a:r>
            <a:r>
              <a:rPr lang="it-IT" sz="1200" b="1">
                <a:solidFill>
                  <a:srgbClr val="0000EE"/>
                </a:solidFill>
                <a:latin typeface="Comic Sans MS" pitchFamily="66" charset="0"/>
                <a:cs typeface="Times New Roman" pitchFamily="18" charset="0"/>
                <a:hlinkClick r:id="rId4"/>
              </a:rPr>
              <a:t>isole di Langerhans</a:t>
            </a:r>
            <a:r>
              <a:rPr lang="it-IT" sz="1200" b="1">
                <a:solidFill>
                  <a:srgbClr val="000000"/>
                </a:solidFill>
                <a:latin typeface="Comic Sans MS" pitchFamily="66" charset="0"/>
                <a:cs typeface="Times New Roman" pitchFamily="18" charset="0"/>
              </a:rPr>
              <a:t> del pancreas ed il diabete clinico. Pensò quindi di realizzare il seguente esperimento: legare i dotti pancreatici di un cane, aspettare sei, otto settimane fino ad ottenere una degenerazione delle cellule e rimuovere il residuo. Presentò questa sua idea al Professor Miller, esperto del metabolismo dei carboidrati. L'ipotesi del Dottor Banting era che ci fosse una secrezione interna al pancreas che era critica per il metabolismo del glucosio. Le sue idee erano basate sul fatto che quando il pancreas viene rimosso il diabete si sviluppa rapidamente. Per eseguire il suo esperimento Banting chiese l'uso di 10 cani, un assistente per otto settimane e attrezzature per effettuare analisi del sangue e delle urine per verificare la concentrazione degli zuccheri.</a:t>
            </a:r>
            <a:endParaRPr lang="en-US" sz="1200">
              <a:latin typeface="Comic Sans MS" pitchFamily="66" charset="0"/>
            </a:endParaRPr>
          </a:p>
          <a:p>
            <a:r>
              <a:rPr lang="it-IT" sz="1200" b="1">
                <a:solidFill>
                  <a:srgbClr val="000000"/>
                </a:solidFill>
                <a:latin typeface="Comic Sans MS" pitchFamily="66" charset="0"/>
                <a:ea typeface="Batang" pitchFamily="18" charset="-127"/>
                <a:cs typeface="Times New Roman" pitchFamily="18" charset="0"/>
              </a:rPr>
              <a:t>Il lavoro cominciò il 16 Maggio 1921. </a:t>
            </a:r>
          </a:p>
          <a:p>
            <a:r>
              <a:rPr lang="it-IT" sz="1200" b="1">
                <a:solidFill>
                  <a:srgbClr val="000000"/>
                </a:solidFill>
                <a:latin typeface="Comic Sans MS" pitchFamily="66" charset="0"/>
                <a:ea typeface="Batang" pitchFamily="18" charset="-127"/>
                <a:cs typeface="Times New Roman" pitchFamily="18" charset="0"/>
              </a:rPr>
              <a:t>Il suo assistente fu </a:t>
            </a:r>
            <a:r>
              <a:rPr lang="it-IT" sz="1200" b="1">
                <a:solidFill>
                  <a:srgbClr val="0000EE"/>
                </a:solidFill>
                <a:latin typeface="Comic Sans MS" pitchFamily="66" charset="0"/>
                <a:ea typeface="Batang" pitchFamily="18" charset="-127"/>
                <a:cs typeface="Times New Roman" pitchFamily="18" charset="0"/>
                <a:hlinkClick r:id="rId5"/>
              </a:rPr>
              <a:t>Charles Herbert Best</a:t>
            </a:r>
            <a:r>
              <a:rPr lang="it-IT" sz="1200" b="1">
                <a:solidFill>
                  <a:srgbClr val="000000"/>
                </a:solidFill>
                <a:latin typeface="Comic Sans MS" pitchFamily="66" charset="0"/>
                <a:ea typeface="Batang" pitchFamily="18" charset="-127"/>
                <a:cs typeface="Times New Roman" pitchFamily="18" charset="0"/>
              </a:rPr>
              <a:t>.</a:t>
            </a:r>
            <a:r>
              <a:rPr lang="it-IT" sz="1200">
                <a:solidFill>
                  <a:srgbClr val="000000"/>
                </a:solidFill>
                <a:latin typeface="Comic Sans MS" pitchFamily="66" charset="0"/>
                <a:ea typeface="Batang" pitchFamily="18" charset="-127"/>
                <a:cs typeface="Times New Roman" pitchFamily="18" charset="0"/>
              </a:rPr>
              <a:t> </a:t>
            </a:r>
            <a:r>
              <a:rPr lang="it-IT" sz="1200" b="1">
                <a:solidFill>
                  <a:srgbClr val="000000"/>
                </a:solidFill>
                <a:latin typeface="Comic Sans MS" pitchFamily="66" charset="0"/>
                <a:cs typeface="Times New Roman" pitchFamily="18" charset="0"/>
              </a:rPr>
              <a:t>Il primo passo dell'esperimento fu di legare i dotti pancreatici dei cani, aspettare sei settimane durante le quali il pancreas si sarebbe dovuto atrofizzare lasciando le isole del Langerhans intatte. Alcune settimane dopo il pancreas fu rimosso da un cane e il tessuto venne posto in una soluzione salina a bassa temperatura, questo tessuto venne poi omogenizzato e iniettato in un cane diabetico. La concentrazione di glucosio nel sangue passò da 0,2 a 0,11 in due ore. Questo significava che l'estratto che avevano iniettato induceva l'organismo a metabolizzare il glucosio. Le condizioni cliniche di questo cane migliorarono notevolmente, era stata scoperta l'insulina. L'estratto fu poi purificato e testato nell'uomo l'11 gennaio 1922.</a:t>
            </a:r>
            <a:endParaRPr lang="en-US" sz="1200">
              <a:latin typeface="Comic Sans MS" pitchFamily="66" charset="0"/>
            </a:endParaRPr>
          </a:p>
        </p:txBody>
      </p:sp>
      <p:sp>
        <p:nvSpPr>
          <p:cNvPr id="30726" name="Text Box 6"/>
          <p:cNvSpPr txBox="1">
            <a:spLocks noChangeArrowheads="1"/>
          </p:cNvSpPr>
          <p:nvPr/>
        </p:nvSpPr>
        <p:spPr bwMode="auto">
          <a:xfrm>
            <a:off x="7848600" y="6365875"/>
            <a:ext cx="10668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a:latin typeface="Script MT Bold" pitchFamily="66" charset="0"/>
              </a:rPr>
              <a:t>G.D.</a:t>
            </a:r>
          </a:p>
        </p:txBody>
      </p:sp>
      <p:grpSp>
        <p:nvGrpSpPr>
          <p:cNvPr id="25" name="Group 26"/>
          <p:cNvGrpSpPr>
            <a:grpSpLocks noChangeAspect="1"/>
          </p:cNvGrpSpPr>
          <p:nvPr/>
        </p:nvGrpSpPr>
        <p:grpSpPr bwMode="auto">
          <a:xfrm>
            <a:off x="8505144" y="27298"/>
            <a:ext cx="611560" cy="836710"/>
            <a:chOff x="3504" y="1416"/>
            <a:chExt cx="816" cy="1152"/>
          </a:xfrm>
        </p:grpSpPr>
        <p:sp>
          <p:nvSpPr>
            <p:cNvPr id="26"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27"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28"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29"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30"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31"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32"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33"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34"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35"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36"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37"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38"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39"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0"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1"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2"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3"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10" name="Rectangle 6"/>
          <p:cNvSpPr>
            <a:spLocks noGrp="1" noChangeArrowheads="1"/>
          </p:cNvSpPr>
          <p:nvPr>
            <p:ph type="title" idx="4294967295"/>
          </p:nvPr>
        </p:nvSpPr>
        <p:spPr>
          <a:xfrm>
            <a:off x="230832" y="371128"/>
            <a:ext cx="8229600" cy="609600"/>
          </a:xfrm>
        </p:spPr>
        <p:txBody>
          <a:bodyPr rtlCol="0">
            <a:normAutofit/>
          </a:bodyPr>
          <a:lstStyle/>
          <a:p>
            <a:pPr eaLnBrk="1" fontAlgn="auto" hangingPunct="1">
              <a:spcAft>
                <a:spcPts val="0"/>
              </a:spcAft>
              <a:defRPr/>
            </a:pPr>
            <a:r>
              <a:rPr lang="it-IT" sz="2400" b="1" dirty="0">
                <a:effectLst>
                  <a:outerShdw blurRad="38100" dist="38100" dir="2700000" algn="tl">
                    <a:srgbClr val="000000"/>
                  </a:outerShdw>
                </a:effectLst>
                <a:latin typeface="Comic Sans MS" pitchFamily="66" charset="0"/>
              </a:rPr>
              <a:t>STRUTTURA TRIDIMENSIONALE DELL’INSULINA</a:t>
            </a:r>
            <a:endParaRPr lang="en-US" sz="2400" b="1" dirty="0">
              <a:effectLst>
                <a:outerShdw blurRad="38100" dist="38100" dir="2700000" algn="tl">
                  <a:srgbClr val="000000"/>
                </a:outerShdw>
              </a:effectLst>
              <a:latin typeface="Comic Sans MS" pitchFamily="66" charset="0"/>
            </a:endParaRPr>
          </a:p>
        </p:txBody>
      </p:sp>
      <p:pic>
        <p:nvPicPr>
          <p:cNvPr id="29699" name="Picture 5" descr="The structure of insulin.  The left hand side is a space-filling model of the insulin monomer, believed to be biologically active.  carbon is green, hydrogen white, oxygen red, and nitrogen blue.  On the right hand side is a cartoon of the hexamer, believed to be the stored form.  A monomer unit is highlighted with the A chain in blue and the B chain in cyan.  Yellow denotes disulfide bonds, and magenta spheres are zinc ions.">
            <a:hlinkClick r:id="rId2" tooltip="&quot;The structure of insulin.  The left hand side is a space-filling model of the insulin monomer, believed to be biologically active.  carbon is green, hydrogen white, oxygen red, and nitrogen blue.  On the right hand side is a cartoon of the hexamer, believed to be the stored form.  A monomer unit is highlighted with the A chain in blue and the B chain in cyan.  Yellow denotes disulfide bonds, and magenta spheres are zinc ions.&quot;"/>
          </p:cNvPr>
          <p:cNvPicPr>
            <a:picLocks noGrp="1" noChangeAspect="1" noChangeArrowheads="1"/>
          </p:cNvPicPr>
          <p:nvPr>
            <p:ph idx="4294967295"/>
          </p:nvPr>
        </p:nvPicPr>
        <p:blipFill>
          <a:blip r:embed="rId3" cstate="print"/>
          <a:srcRect/>
          <a:stretch>
            <a:fillRect/>
          </a:stretch>
        </p:blipFill>
        <p:spPr>
          <a:xfrm>
            <a:off x="1907704" y="955526"/>
            <a:ext cx="5410200" cy="4057650"/>
          </a:xfrm>
        </p:spPr>
      </p:pic>
      <p:sp>
        <p:nvSpPr>
          <p:cNvPr id="32772" name="Rectangle 8"/>
          <p:cNvSpPr>
            <a:spLocks noChangeArrowheads="1"/>
          </p:cNvSpPr>
          <p:nvPr/>
        </p:nvSpPr>
        <p:spPr bwMode="auto">
          <a:xfrm>
            <a:off x="755576" y="5229200"/>
            <a:ext cx="8280920" cy="1477328"/>
          </a:xfrm>
          <a:prstGeom prst="rect">
            <a:avLst/>
          </a:prstGeom>
          <a:noFill/>
          <a:ln w="9525">
            <a:solidFill>
              <a:schemeClr val="tx1"/>
            </a:solidFill>
            <a:miter lim="800000"/>
            <a:headEnd/>
            <a:tailEnd/>
          </a:ln>
        </p:spPr>
        <p:txBody>
          <a:bodyPr wrap="square" anchor="ctr">
            <a:spAutoFit/>
          </a:bodyPr>
          <a:lstStyle/>
          <a:p>
            <a:pPr algn="just" eaLnBrk="1" hangingPunct="1">
              <a:defRPr/>
            </a:pPr>
            <a:r>
              <a:rPr lang="it-IT" b="1" dirty="0">
                <a:solidFill>
                  <a:srgbClr val="000000"/>
                </a:solidFill>
                <a:latin typeface="Comic Sans MS" pitchFamily="66" charset="0"/>
              </a:rPr>
              <a:t>Struttura dell’ insulina.</a:t>
            </a:r>
            <a:r>
              <a:rPr lang="it-IT" dirty="0">
                <a:solidFill>
                  <a:srgbClr val="000000"/>
                </a:solidFill>
                <a:latin typeface="Comic Sans MS" pitchFamily="66" charset="0"/>
              </a:rPr>
              <a:t> A sinistra :modellino tridimensionale del </a:t>
            </a:r>
            <a:r>
              <a:rPr lang="it-IT" dirty="0" err="1">
                <a:solidFill>
                  <a:srgbClr val="000000"/>
                </a:solidFill>
                <a:latin typeface="Comic Sans MS" pitchFamily="66" charset="0"/>
              </a:rPr>
              <a:t>monomero</a:t>
            </a:r>
            <a:r>
              <a:rPr lang="it-IT" dirty="0">
                <a:solidFill>
                  <a:srgbClr val="000000"/>
                </a:solidFill>
                <a:latin typeface="Comic Sans MS" pitchFamily="66" charset="0"/>
              </a:rPr>
              <a:t> di insulina, nella forma biologicamente  attiva. </a:t>
            </a:r>
            <a:r>
              <a:rPr lang="it-IT" dirty="0">
                <a:solidFill>
                  <a:srgbClr val="00B050"/>
                </a:solidFill>
                <a:latin typeface="Comic Sans MS" pitchFamily="66" charset="0"/>
              </a:rPr>
              <a:t>Carbonio in</a:t>
            </a:r>
            <a:r>
              <a:rPr lang="it-IT" dirty="0">
                <a:solidFill>
                  <a:srgbClr val="92D050"/>
                </a:solidFill>
                <a:latin typeface="Comic Sans MS" pitchFamily="66" charset="0"/>
              </a:rPr>
              <a:t> </a:t>
            </a:r>
            <a:r>
              <a:rPr lang="it-IT" dirty="0">
                <a:solidFill>
                  <a:srgbClr val="00B050"/>
                </a:solidFill>
                <a:latin typeface="Comic Sans MS" pitchFamily="66" charset="0"/>
              </a:rPr>
              <a:t>verde</a:t>
            </a:r>
            <a:r>
              <a:rPr lang="it-IT" dirty="0">
                <a:solidFill>
                  <a:srgbClr val="000000"/>
                </a:solidFill>
                <a:latin typeface="Comic Sans MS" pitchFamily="66" charset="0"/>
              </a:rPr>
              <a:t>, </a:t>
            </a:r>
            <a:r>
              <a:rPr lang="it-IT" dirty="0" err="1">
                <a:solidFill>
                  <a:srgbClr val="FFFF00"/>
                </a:solidFill>
                <a:latin typeface="Comic Sans MS" pitchFamily="66" charset="0"/>
              </a:rPr>
              <a:t>i</a:t>
            </a:r>
            <a:r>
              <a:rPr lang="it-IT" dirty="0" err="1">
                <a:solidFill>
                  <a:srgbClr val="FFFF00"/>
                </a:solidFill>
                <a:latin typeface="Comic Sans MS" pitchFamily="66" charset="0"/>
                <a:hlinkClick r:id="rId4" tooltip="Hydrogen"/>
              </a:rPr>
              <a:t>d</a:t>
            </a:r>
            <a:r>
              <a:rPr lang="it-IT" dirty="0" err="1">
                <a:solidFill>
                  <a:schemeClr val="accent1">
                    <a:lumMod val="50000"/>
                  </a:schemeClr>
                </a:solidFill>
                <a:latin typeface="Comic Sans MS" pitchFamily="66" charset="0"/>
                <a:hlinkClick r:id="rId4" tooltip="Hydrogen"/>
              </a:rPr>
              <a:t>rogen</a:t>
            </a:r>
            <a:r>
              <a:rPr lang="it-IT" dirty="0">
                <a:solidFill>
                  <a:schemeClr val="accent1">
                    <a:lumMod val="50000"/>
                  </a:schemeClr>
                </a:solidFill>
                <a:latin typeface="Comic Sans MS" pitchFamily="66" charset="0"/>
              </a:rPr>
              <a:t> in bianco</a:t>
            </a:r>
            <a:r>
              <a:rPr lang="it-IT" dirty="0">
                <a:solidFill>
                  <a:srgbClr val="000000"/>
                </a:solidFill>
                <a:latin typeface="Comic Sans MS" pitchFamily="66" charset="0"/>
              </a:rPr>
              <a:t>, </a:t>
            </a:r>
            <a:r>
              <a:rPr lang="it-IT" dirty="0">
                <a:solidFill>
                  <a:srgbClr val="C00000"/>
                </a:solidFill>
                <a:latin typeface="Comic Sans MS" pitchFamily="66" charset="0"/>
              </a:rPr>
              <a:t>ossigeno</a:t>
            </a:r>
            <a:r>
              <a:rPr lang="it-IT" dirty="0">
                <a:solidFill>
                  <a:srgbClr val="000000"/>
                </a:solidFill>
                <a:latin typeface="Comic Sans MS" pitchFamily="66" charset="0"/>
              </a:rPr>
              <a:t> in </a:t>
            </a:r>
            <a:r>
              <a:rPr lang="it-IT" dirty="0">
                <a:solidFill>
                  <a:srgbClr val="FF0000"/>
                </a:solidFill>
                <a:latin typeface="Comic Sans MS" pitchFamily="66" charset="0"/>
              </a:rPr>
              <a:t>rosso</a:t>
            </a:r>
            <a:r>
              <a:rPr lang="it-IT" dirty="0">
                <a:solidFill>
                  <a:srgbClr val="000000"/>
                </a:solidFill>
                <a:latin typeface="Comic Sans MS" pitchFamily="66" charset="0"/>
              </a:rPr>
              <a:t>, </a:t>
            </a:r>
            <a:r>
              <a:rPr lang="it-IT" dirty="0">
                <a:solidFill>
                  <a:srgbClr val="0000CC"/>
                </a:solidFill>
                <a:latin typeface="Comic Sans MS" pitchFamily="66" charset="0"/>
              </a:rPr>
              <a:t>azoto in </a:t>
            </a:r>
            <a:r>
              <a:rPr lang="it-IT" dirty="0" err="1">
                <a:solidFill>
                  <a:srgbClr val="0000CC"/>
                </a:solidFill>
                <a:latin typeface="Comic Sans MS" pitchFamily="66" charset="0"/>
              </a:rPr>
              <a:t>blue</a:t>
            </a:r>
            <a:r>
              <a:rPr lang="it-IT" dirty="0">
                <a:latin typeface="Comic Sans MS" pitchFamily="66" charset="0"/>
              </a:rPr>
              <a:t>. A destra: modello a nastro dell’ </a:t>
            </a:r>
            <a:r>
              <a:rPr lang="it-IT" dirty="0" err="1">
                <a:latin typeface="Comic Sans MS" pitchFamily="66" charset="0"/>
              </a:rPr>
              <a:t>esamero</a:t>
            </a:r>
            <a:r>
              <a:rPr lang="it-IT" dirty="0">
                <a:solidFill>
                  <a:srgbClr val="0000CC"/>
                </a:solidFill>
                <a:latin typeface="Comic Sans MS" pitchFamily="66" charset="0"/>
              </a:rPr>
              <a:t>,.</a:t>
            </a:r>
            <a:r>
              <a:rPr lang="it-IT" dirty="0">
                <a:solidFill>
                  <a:srgbClr val="000000"/>
                </a:solidFill>
                <a:latin typeface="Comic Sans MS" pitchFamily="66" charset="0"/>
              </a:rPr>
              <a:t> Unità </a:t>
            </a:r>
            <a:r>
              <a:rPr lang="it-IT" dirty="0" err="1">
                <a:solidFill>
                  <a:srgbClr val="000000"/>
                </a:solidFill>
                <a:latin typeface="Comic Sans MS" pitchFamily="66" charset="0"/>
              </a:rPr>
              <a:t>monomerica</a:t>
            </a:r>
            <a:r>
              <a:rPr lang="it-IT" dirty="0">
                <a:solidFill>
                  <a:srgbClr val="000000"/>
                </a:solidFill>
                <a:latin typeface="Comic Sans MS" pitchFamily="66" charset="0"/>
              </a:rPr>
              <a:t> con la catena A in blu e la catena B in azzurro. In  Giallo i ponti disolfuro  e in </a:t>
            </a:r>
            <a:r>
              <a:rPr lang="it-IT" dirty="0">
                <a:solidFill>
                  <a:srgbClr val="990033"/>
                </a:solidFill>
                <a:latin typeface="Comic Sans MS" pitchFamily="66" charset="0"/>
              </a:rPr>
              <a:t>magenta gli ioni zinco.</a:t>
            </a:r>
          </a:p>
        </p:txBody>
      </p:sp>
      <p:sp>
        <p:nvSpPr>
          <p:cNvPr id="31750" name="Text Box 6"/>
          <p:cNvSpPr txBox="1">
            <a:spLocks noChangeArrowheads="1"/>
          </p:cNvSpPr>
          <p:nvPr/>
        </p:nvSpPr>
        <p:spPr bwMode="auto">
          <a:xfrm>
            <a:off x="8458200" y="6324600"/>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grpSp>
        <p:nvGrpSpPr>
          <p:cNvPr id="25" name="Group 26"/>
          <p:cNvGrpSpPr>
            <a:grpSpLocks noChangeAspect="1"/>
          </p:cNvGrpSpPr>
          <p:nvPr/>
        </p:nvGrpSpPr>
        <p:grpSpPr bwMode="auto">
          <a:xfrm>
            <a:off x="8505144" y="27298"/>
            <a:ext cx="611560" cy="836710"/>
            <a:chOff x="3504" y="1416"/>
            <a:chExt cx="816" cy="1152"/>
          </a:xfrm>
        </p:grpSpPr>
        <p:sp>
          <p:nvSpPr>
            <p:cNvPr id="26"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27"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28"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29"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30"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31"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32"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33"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34"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35"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36"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37"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38"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39"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0"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1"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2"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3"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itchFamily="66" charset="0"/>
              </a:rPr>
              <a:t>Il Diabete Mellito e </a:t>
            </a:r>
            <a:br>
              <a:rPr lang="it-IT" dirty="0" smtClean="0">
                <a:latin typeface="Comic Sans MS" pitchFamily="66" charset="0"/>
              </a:rPr>
            </a:br>
            <a:r>
              <a:rPr lang="it-IT" dirty="0" smtClean="0">
                <a:latin typeface="Comic Sans MS" pitchFamily="66" charset="0"/>
              </a:rPr>
              <a:t>la Cellula beta</a:t>
            </a:r>
            <a:endParaRPr lang="it-IT" dirty="0">
              <a:latin typeface="Comic Sans MS" pitchFamily="66" charset="0"/>
            </a:endParaRPr>
          </a:p>
        </p:txBody>
      </p:sp>
      <p:sp>
        <p:nvSpPr>
          <p:cNvPr id="3" name="Segnaposto contenuto 2"/>
          <p:cNvSpPr>
            <a:spLocks noGrp="1"/>
          </p:cNvSpPr>
          <p:nvPr>
            <p:ph idx="1"/>
          </p:nvPr>
        </p:nvSpPr>
        <p:spPr>
          <a:xfrm>
            <a:off x="457200" y="1783357"/>
            <a:ext cx="8229600" cy="4525963"/>
          </a:xfrm>
        </p:spPr>
        <p:txBody>
          <a:bodyPr>
            <a:normAutofit fontScale="70000" lnSpcReduction="20000"/>
          </a:bodyPr>
          <a:lstStyle/>
          <a:p>
            <a:pPr algn="just"/>
            <a:r>
              <a:rPr lang="it-IT" dirty="0" smtClean="0">
                <a:latin typeface="Comic Sans MS" pitchFamily="66" charset="0"/>
              </a:rPr>
              <a:t>Il Diabete Mellito di tipo 1 e di tipo 2 è una patologia caratterizzata dalla carenza assoluta o relativa di insulina causata da un ridotto numero delle cellule preposte alla produzione d’insulina (cellule beta). </a:t>
            </a:r>
          </a:p>
          <a:p>
            <a:pPr algn="just"/>
            <a:endParaRPr lang="it-IT" dirty="0" smtClean="0">
              <a:latin typeface="Comic Sans MS" pitchFamily="66" charset="0"/>
            </a:endParaRPr>
          </a:p>
          <a:p>
            <a:pPr algn="just"/>
            <a:r>
              <a:rPr lang="it-IT" dirty="0" smtClean="0">
                <a:latin typeface="Comic Sans MS" pitchFamily="66" charset="0"/>
              </a:rPr>
              <a:t>La perdita di tali cellule, a cui contribuiscono fattori sia genetici che acquisiti, non è compensata da processi rigenerativi. </a:t>
            </a:r>
          </a:p>
          <a:p>
            <a:pPr algn="just">
              <a:buNone/>
            </a:pPr>
            <a:endParaRPr lang="it-IT" dirty="0" smtClean="0">
              <a:latin typeface="Comic Sans MS" pitchFamily="66" charset="0"/>
            </a:endParaRPr>
          </a:p>
          <a:p>
            <a:pPr algn="just"/>
            <a:r>
              <a:rPr lang="it-IT" dirty="0" smtClean="0">
                <a:latin typeface="Comic Sans MS" pitchFamily="66" charset="0"/>
              </a:rPr>
              <a:t>La massa beta-cellulare è entità dinamica e plastica capace di adattarsi a varie condizioni. I principali meccanismi che la regolano sono l’</a:t>
            </a:r>
            <a:r>
              <a:rPr lang="it-IT" dirty="0" err="1" smtClean="0">
                <a:latin typeface="Comic Sans MS" pitchFamily="66" charset="0"/>
              </a:rPr>
              <a:t>apoptosi</a:t>
            </a:r>
            <a:r>
              <a:rPr lang="it-IT" dirty="0" smtClean="0">
                <a:latin typeface="Comic Sans MS" pitchFamily="66" charset="0"/>
              </a:rPr>
              <a:t>, la replicazione e la neogenesi (formazione di nuove beta cellule da precursori).</a:t>
            </a:r>
          </a:p>
        </p:txBody>
      </p:sp>
      <p:sp>
        <p:nvSpPr>
          <p:cNvPr id="23" name="Text Box 6"/>
          <p:cNvSpPr txBox="1">
            <a:spLocks noChangeArrowheads="1"/>
          </p:cNvSpPr>
          <p:nvPr/>
        </p:nvSpPr>
        <p:spPr bwMode="auto">
          <a:xfrm>
            <a:off x="8458200" y="6324600"/>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grpSp>
        <p:nvGrpSpPr>
          <p:cNvPr id="24" name="Group 26"/>
          <p:cNvGrpSpPr>
            <a:grpSpLocks noChangeAspect="1"/>
          </p:cNvGrpSpPr>
          <p:nvPr/>
        </p:nvGrpSpPr>
        <p:grpSpPr bwMode="auto">
          <a:xfrm>
            <a:off x="8505144" y="27298"/>
            <a:ext cx="611560" cy="836710"/>
            <a:chOff x="3504" y="1416"/>
            <a:chExt cx="816" cy="1152"/>
          </a:xfrm>
        </p:grpSpPr>
        <p:sp>
          <p:nvSpPr>
            <p:cNvPr id="25"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26"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27"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28"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29"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30"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31"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32"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33"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34"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35"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36"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37"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38"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39"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0"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1"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2"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Comic Sans MS" pitchFamily="66" charset="0"/>
              </a:rPr>
              <a:t>Terapia insulinica</a:t>
            </a:r>
            <a:endParaRPr lang="it-IT" dirty="0">
              <a:latin typeface="Comic Sans MS" pitchFamily="66" charset="0"/>
            </a:endParaRPr>
          </a:p>
        </p:txBody>
      </p:sp>
      <p:sp>
        <p:nvSpPr>
          <p:cNvPr id="3" name="Segnaposto contenuto 2"/>
          <p:cNvSpPr>
            <a:spLocks noGrp="1"/>
          </p:cNvSpPr>
          <p:nvPr>
            <p:ph idx="1"/>
          </p:nvPr>
        </p:nvSpPr>
        <p:spPr/>
        <p:txBody>
          <a:bodyPr>
            <a:normAutofit fontScale="85000" lnSpcReduction="20000"/>
          </a:bodyPr>
          <a:lstStyle/>
          <a:p>
            <a:pPr algn="just"/>
            <a:r>
              <a:rPr lang="it-IT" dirty="0" smtClean="0">
                <a:latin typeface="Comic Sans MS" pitchFamily="66" charset="0"/>
              </a:rPr>
              <a:t>L'attuale standard di trattamento per il diabete (terapia insulinica) aiuta i pazienti a mantenere i livelli glicemici, non è perfetto, e molti pazienti rimangono a rischio elevato di sviluppare una serie di complicazioni mediche.</a:t>
            </a:r>
          </a:p>
          <a:p>
            <a:pPr algn="just">
              <a:buNone/>
            </a:pPr>
            <a:endParaRPr lang="it-IT" dirty="0" smtClean="0">
              <a:latin typeface="Comic Sans MS" pitchFamily="66" charset="0"/>
            </a:endParaRPr>
          </a:p>
          <a:p>
            <a:pPr algn="just"/>
            <a:r>
              <a:rPr lang="it-IT" dirty="0" smtClean="0">
                <a:latin typeface="Comic Sans MS" pitchFamily="66" charset="0"/>
              </a:rPr>
              <a:t>Reintegrare le cellule beta perse potrebbe essere una soluzione più permanente, sia per coloro che hanno perso tali cellule a causa di un attacco immunitario (diabete di tipo 1) che coloro che hanno acquisito il diabete più avanti nella vita a causa di </a:t>
            </a:r>
            <a:r>
              <a:rPr lang="it-IT" dirty="0" err="1" smtClean="0">
                <a:latin typeface="Comic Sans MS" pitchFamily="66" charset="0"/>
              </a:rPr>
              <a:t>insulino-resistenza</a:t>
            </a:r>
            <a:r>
              <a:rPr lang="it-IT" dirty="0" smtClean="0">
                <a:latin typeface="Comic Sans MS" pitchFamily="66" charset="0"/>
              </a:rPr>
              <a:t> (tipo 2). </a:t>
            </a:r>
            <a:endParaRPr lang="it-IT" dirty="0">
              <a:latin typeface="Comic Sans MS" pitchFamily="66" charset="0"/>
            </a:endParaRPr>
          </a:p>
        </p:txBody>
      </p:sp>
      <p:sp>
        <p:nvSpPr>
          <p:cNvPr id="23" name="Text Box 6"/>
          <p:cNvSpPr txBox="1">
            <a:spLocks noChangeArrowheads="1"/>
          </p:cNvSpPr>
          <p:nvPr/>
        </p:nvSpPr>
        <p:spPr bwMode="auto">
          <a:xfrm>
            <a:off x="8458200" y="6324600"/>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grpSp>
        <p:nvGrpSpPr>
          <p:cNvPr id="24" name="Group 26"/>
          <p:cNvGrpSpPr>
            <a:grpSpLocks noChangeAspect="1"/>
          </p:cNvGrpSpPr>
          <p:nvPr/>
        </p:nvGrpSpPr>
        <p:grpSpPr bwMode="auto">
          <a:xfrm>
            <a:off x="8505144" y="27298"/>
            <a:ext cx="611560" cy="836710"/>
            <a:chOff x="3504" y="1416"/>
            <a:chExt cx="816" cy="1152"/>
          </a:xfrm>
        </p:grpSpPr>
        <p:sp>
          <p:nvSpPr>
            <p:cNvPr id="25"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26"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27"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28"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29"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30"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31"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32"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33"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34"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35"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36"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37"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38"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39"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0"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1"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2"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dirty="0" smtClean="0">
                <a:latin typeface="Comic Sans MS" pitchFamily="66" charset="0"/>
              </a:rPr>
              <a:t>Trapianto</a:t>
            </a:r>
            <a:endParaRPr lang="it-IT" dirty="0">
              <a:latin typeface="Comic Sans MS" pitchFamily="66" charset="0"/>
            </a:endParaRPr>
          </a:p>
        </p:txBody>
      </p:sp>
      <p:sp>
        <p:nvSpPr>
          <p:cNvPr id="3" name="Segnaposto contenuto 2"/>
          <p:cNvSpPr>
            <a:spLocks noGrp="1"/>
          </p:cNvSpPr>
          <p:nvPr>
            <p:ph idx="1"/>
          </p:nvPr>
        </p:nvSpPr>
        <p:spPr>
          <a:xfrm>
            <a:off x="467544" y="1124744"/>
            <a:ext cx="8229600" cy="5400600"/>
          </a:xfrm>
        </p:spPr>
        <p:txBody>
          <a:bodyPr>
            <a:noAutofit/>
          </a:bodyPr>
          <a:lstStyle/>
          <a:p>
            <a:pPr algn="just"/>
            <a:r>
              <a:rPr lang="it-IT" sz="1600" dirty="0" smtClean="0">
                <a:latin typeface="Comic Sans MS" pitchFamily="66" charset="0"/>
              </a:rPr>
              <a:t>Al fine di rimpiazzare la funzione beta-cellulare in passato si è ricorso o al trapianto di pancreas intero o all’infusione </a:t>
            </a:r>
            <a:r>
              <a:rPr lang="it-IT" sz="1600" dirty="0" err="1" smtClean="0">
                <a:latin typeface="Comic Sans MS" pitchFamily="66" charset="0"/>
              </a:rPr>
              <a:t>intraportale</a:t>
            </a:r>
            <a:r>
              <a:rPr lang="it-IT" sz="1600" dirty="0" smtClean="0">
                <a:latin typeface="Comic Sans MS" pitchFamily="66" charset="0"/>
              </a:rPr>
              <a:t> di isole estratte da pancreas di donatore cadavere (trapianto di </a:t>
            </a:r>
            <a:r>
              <a:rPr lang="it-IT" sz="1600" dirty="0" err="1" smtClean="0">
                <a:latin typeface="Comic Sans MS" pitchFamily="66" charset="0"/>
              </a:rPr>
              <a:t>insule</a:t>
            </a:r>
            <a:r>
              <a:rPr lang="it-IT" sz="1600" dirty="0" smtClean="0">
                <a:latin typeface="Comic Sans MS" pitchFamily="66" charset="0"/>
              </a:rPr>
              <a:t>). </a:t>
            </a:r>
          </a:p>
          <a:p>
            <a:pPr algn="just">
              <a:buNone/>
            </a:pPr>
            <a:endParaRPr lang="it-IT" sz="1600" dirty="0" smtClean="0">
              <a:latin typeface="Comic Sans MS" pitchFamily="66" charset="0"/>
            </a:endParaRPr>
          </a:p>
          <a:p>
            <a:pPr algn="just"/>
            <a:r>
              <a:rPr lang="it-IT" sz="1600" dirty="0" smtClean="0">
                <a:latin typeface="Comic Sans MS" pitchFamily="66" charset="0"/>
              </a:rPr>
              <a:t>Il trapianto di </a:t>
            </a:r>
            <a:r>
              <a:rPr lang="it-IT" sz="1600" dirty="0" err="1" smtClean="0">
                <a:latin typeface="Comic Sans MS" pitchFamily="66" charset="0"/>
              </a:rPr>
              <a:t>insule</a:t>
            </a:r>
            <a:r>
              <a:rPr lang="it-IT" sz="1600" dirty="0" smtClean="0">
                <a:latin typeface="Comic Sans MS" pitchFamily="66" charset="0"/>
              </a:rPr>
              <a:t> pancreatiche è diventata una valida opzione terapeutica per il trattamento del diabete </a:t>
            </a:r>
            <a:r>
              <a:rPr lang="it-IT" sz="1600" dirty="0" err="1" smtClean="0">
                <a:latin typeface="Comic Sans MS" pitchFamily="66" charset="0"/>
              </a:rPr>
              <a:t>insulino-dipendente</a:t>
            </a:r>
            <a:r>
              <a:rPr lang="it-IT" sz="1600" dirty="0" smtClean="0">
                <a:latin typeface="Comic Sans MS" pitchFamily="66" charset="0"/>
              </a:rPr>
              <a:t>. </a:t>
            </a:r>
          </a:p>
          <a:p>
            <a:pPr algn="just">
              <a:buNone/>
            </a:pPr>
            <a:endParaRPr lang="it-IT" sz="1600" dirty="0" smtClean="0">
              <a:latin typeface="Comic Sans MS" pitchFamily="66" charset="0"/>
            </a:endParaRPr>
          </a:p>
          <a:p>
            <a:pPr algn="just"/>
            <a:r>
              <a:rPr lang="it-IT" sz="1600" dirty="0" smtClean="0">
                <a:latin typeface="Comic Sans MS" pitchFamily="66" charset="0"/>
              </a:rPr>
              <a:t>Tuttavia, alcune problematiche legate all'isolamento delle </a:t>
            </a:r>
            <a:r>
              <a:rPr lang="it-IT" sz="1600" dirty="0" err="1" smtClean="0">
                <a:latin typeface="Comic Sans MS" pitchFamily="66" charset="0"/>
              </a:rPr>
              <a:t>insule</a:t>
            </a:r>
            <a:r>
              <a:rPr lang="it-IT" sz="1600" dirty="0" smtClean="0">
                <a:latin typeface="Comic Sans MS" pitchFamily="66" charset="0"/>
              </a:rPr>
              <a:t> e alla sopravvivenza del “</a:t>
            </a:r>
            <a:r>
              <a:rPr lang="it-IT" sz="1600" dirty="0" err="1" smtClean="0">
                <a:latin typeface="Comic Sans MS" pitchFamily="66" charset="0"/>
              </a:rPr>
              <a:t>graft</a:t>
            </a:r>
            <a:r>
              <a:rPr lang="it-IT" sz="1600" dirty="0" smtClean="0">
                <a:latin typeface="Comic Sans MS" pitchFamily="66" charset="0"/>
              </a:rPr>
              <a:t>” dopo l'infusione </a:t>
            </a:r>
            <a:r>
              <a:rPr lang="it-IT" sz="1600" dirty="0" err="1" smtClean="0">
                <a:latin typeface="Comic Sans MS" pitchFamily="66" charset="0"/>
              </a:rPr>
              <a:t>intra-portale</a:t>
            </a:r>
            <a:r>
              <a:rPr lang="it-IT" sz="1600" dirty="0" smtClean="0">
                <a:latin typeface="Comic Sans MS" pitchFamily="66" charset="0"/>
              </a:rPr>
              <a:t>, con successivo attecchimento nei sinusoidi epatici, condizionano l'esito del trapianto stesso. </a:t>
            </a:r>
          </a:p>
          <a:p>
            <a:pPr algn="just">
              <a:buNone/>
            </a:pPr>
            <a:endParaRPr lang="it-IT" sz="1600" dirty="0" smtClean="0">
              <a:latin typeface="Comic Sans MS" pitchFamily="66" charset="0"/>
            </a:endParaRPr>
          </a:p>
          <a:p>
            <a:pPr algn="just"/>
            <a:r>
              <a:rPr lang="it-IT" sz="1600" dirty="0" smtClean="0">
                <a:latin typeface="Comic Sans MS" pitchFamily="66" charset="0"/>
              </a:rPr>
              <a:t>Queste procedure, sebbene promettenti, non sono risultate applicabili all’intera popolazione diabetica, prima di tutto a causa dell’insufficiente numero di organi da donazione per garantire l'</a:t>
            </a:r>
            <a:r>
              <a:rPr lang="it-IT" sz="1600" dirty="0" err="1" smtClean="0">
                <a:latin typeface="Comic Sans MS" pitchFamily="66" charset="0"/>
              </a:rPr>
              <a:t>insulino</a:t>
            </a:r>
            <a:r>
              <a:rPr lang="it-IT" sz="1600" dirty="0" smtClean="0">
                <a:latin typeface="Comic Sans MS" pitchFamily="66" charset="0"/>
              </a:rPr>
              <a:t> indipendenza al paziente e, soprattutto, per la necessità di una cronica terapia immunosoppressiva, non scevra da problematiche a breve e a lungo termine.</a:t>
            </a:r>
          </a:p>
          <a:p>
            <a:pPr algn="just">
              <a:buNone/>
            </a:pPr>
            <a:endParaRPr lang="it-IT" sz="1600" dirty="0" smtClean="0">
              <a:latin typeface="Comic Sans MS" pitchFamily="66" charset="0"/>
            </a:endParaRPr>
          </a:p>
          <a:p>
            <a:pPr algn="just"/>
            <a:r>
              <a:rPr lang="it-IT" sz="1600" dirty="0" smtClean="0">
                <a:latin typeface="Comic Sans MS" pitchFamily="66" charset="0"/>
              </a:rPr>
              <a:t>Quindi, l'identificazione di nuove “sorgenti” di cellule secernenti insulina rappresenta una dei principali obbiettivi della ricerca </a:t>
            </a:r>
            <a:r>
              <a:rPr lang="it-IT" sz="1600" dirty="0" err="1" smtClean="0">
                <a:latin typeface="Comic Sans MS" pitchFamily="66" charset="0"/>
              </a:rPr>
              <a:t>diabetologica</a:t>
            </a:r>
            <a:r>
              <a:rPr lang="it-IT" sz="1600" dirty="0" smtClean="0">
                <a:latin typeface="Comic Sans MS" pitchFamily="66" charset="0"/>
              </a:rPr>
              <a:t>.</a:t>
            </a:r>
            <a:endParaRPr lang="it-IT" sz="1600" dirty="0">
              <a:latin typeface="Comic Sans MS" pitchFamily="66" charset="0"/>
            </a:endParaRPr>
          </a:p>
        </p:txBody>
      </p:sp>
      <p:sp>
        <p:nvSpPr>
          <p:cNvPr id="23" name="Text Box 6"/>
          <p:cNvSpPr txBox="1">
            <a:spLocks noChangeArrowheads="1"/>
          </p:cNvSpPr>
          <p:nvPr/>
        </p:nvSpPr>
        <p:spPr bwMode="auto">
          <a:xfrm>
            <a:off x="8458200" y="6324600"/>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grpSp>
        <p:nvGrpSpPr>
          <p:cNvPr id="24" name="Group 26"/>
          <p:cNvGrpSpPr>
            <a:grpSpLocks noChangeAspect="1"/>
          </p:cNvGrpSpPr>
          <p:nvPr/>
        </p:nvGrpSpPr>
        <p:grpSpPr bwMode="auto">
          <a:xfrm>
            <a:off x="8505144" y="27298"/>
            <a:ext cx="611560" cy="836710"/>
            <a:chOff x="3504" y="1416"/>
            <a:chExt cx="816" cy="1152"/>
          </a:xfrm>
        </p:grpSpPr>
        <p:sp>
          <p:nvSpPr>
            <p:cNvPr id="25"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26"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27"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28"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29"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30"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31"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32"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33"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34"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35"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36"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37"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38"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39"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0"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1"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2"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Comic Sans MS" pitchFamily="66" charset="0"/>
              </a:rPr>
              <a:t>Medicina Rigenerativa</a:t>
            </a:r>
            <a:endParaRPr lang="it-IT" dirty="0">
              <a:latin typeface="Comic Sans MS" pitchFamily="66" charset="0"/>
            </a:endParaRPr>
          </a:p>
        </p:txBody>
      </p:sp>
      <p:sp>
        <p:nvSpPr>
          <p:cNvPr id="3" name="Segnaposto contenuto 2"/>
          <p:cNvSpPr>
            <a:spLocks noGrp="1"/>
          </p:cNvSpPr>
          <p:nvPr>
            <p:ph idx="1"/>
          </p:nvPr>
        </p:nvSpPr>
        <p:spPr>
          <a:xfrm>
            <a:off x="395536" y="1628800"/>
            <a:ext cx="8229600" cy="4824536"/>
          </a:xfrm>
        </p:spPr>
        <p:txBody>
          <a:bodyPr>
            <a:noAutofit/>
          </a:bodyPr>
          <a:lstStyle/>
          <a:p>
            <a:pPr algn="just"/>
            <a:r>
              <a:rPr lang="it-IT" sz="2000" dirty="0" smtClean="0">
                <a:latin typeface="Comic Sans MS" pitchFamily="66" charset="0"/>
              </a:rPr>
              <a:t>Oggi la ricerca è focalizzata sulla comprensione dei meccanismi molecolari coinvolti nella regolazione e nella rigenerazione della massa beta-cellulare per sviluppare nuove strategie terapeutiche.</a:t>
            </a:r>
          </a:p>
          <a:p>
            <a:pPr algn="just">
              <a:buNone/>
            </a:pPr>
            <a:endParaRPr lang="it-IT" sz="2000" dirty="0" smtClean="0">
              <a:latin typeface="Comic Sans MS" pitchFamily="66" charset="0"/>
            </a:endParaRPr>
          </a:p>
          <a:p>
            <a:pPr algn="just"/>
            <a:r>
              <a:rPr lang="it-IT" sz="2000" dirty="0" smtClean="0">
                <a:latin typeface="Comic Sans MS" pitchFamily="66" charset="0"/>
              </a:rPr>
              <a:t>Gli studi condotti per identificare i suddetti meccanismi sono finalizzati anche a reperire nuove fonti “rinnovabili” di cellule beta da utilizzare in alternativa ai trapianti. </a:t>
            </a:r>
          </a:p>
          <a:p>
            <a:pPr algn="just"/>
            <a:endParaRPr lang="it-IT" sz="2000" dirty="0" smtClean="0">
              <a:latin typeface="Comic Sans MS" pitchFamily="66" charset="0"/>
            </a:endParaRPr>
          </a:p>
          <a:p>
            <a:pPr algn="just"/>
            <a:r>
              <a:rPr lang="it-IT" sz="2000" dirty="0" smtClean="0">
                <a:latin typeface="Comic Sans MS" pitchFamily="66" charset="0"/>
              </a:rPr>
              <a:t>Queste nuove fonti cellulari devono avere delle caratteristiche essenziali: 1. capacità di sintetizzare insulina, 2. “sentire” l’innalzamento della glicemia ematica, 3. secernere l’insulina in quantità fisiologica in risposta al glucosio. </a:t>
            </a:r>
          </a:p>
          <a:p>
            <a:pPr algn="just">
              <a:buNone/>
            </a:pPr>
            <a:endParaRPr lang="it-IT" sz="2000" dirty="0" smtClean="0">
              <a:latin typeface="Comic Sans MS" pitchFamily="66" charset="0"/>
            </a:endParaRPr>
          </a:p>
        </p:txBody>
      </p:sp>
      <p:sp>
        <p:nvSpPr>
          <p:cNvPr id="24" name="Text Box 6"/>
          <p:cNvSpPr txBox="1">
            <a:spLocks noChangeArrowheads="1"/>
          </p:cNvSpPr>
          <p:nvPr/>
        </p:nvSpPr>
        <p:spPr bwMode="auto">
          <a:xfrm>
            <a:off x="8458200" y="6324600"/>
            <a:ext cx="854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it-IT" b="1" dirty="0">
                <a:latin typeface="Script MT Bold" pitchFamily="66" charset="0"/>
              </a:rPr>
              <a:t>G.D.</a:t>
            </a:r>
          </a:p>
        </p:txBody>
      </p:sp>
      <p:grpSp>
        <p:nvGrpSpPr>
          <p:cNvPr id="25" name="Group 26"/>
          <p:cNvGrpSpPr>
            <a:grpSpLocks noChangeAspect="1"/>
          </p:cNvGrpSpPr>
          <p:nvPr/>
        </p:nvGrpSpPr>
        <p:grpSpPr bwMode="auto">
          <a:xfrm>
            <a:off x="8505144" y="27298"/>
            <a:ext cx="611560" cy="836710"/>
            <a:chOff x="3504" y="1416"/>
            <a:chExt cx="816" cy="1152"/>
          </a:xfrm>
        </p:grpSpPr>
        <p:sp>
          <p:nvSpPr>
            <p:cNvPr id="26" name="WordArt 27"/>
            <p:cNvSpPr>
              <a:spLocks noChangeAspect="1" noChangeArrowheads="1" noChangeShapeType="1" noTextEdit="1"/>
            </p:cNvSpPr>
            <p:nvPr/>
          </p:nvSpPr>
          <p:spPr bwMode="auto">
            <a:xfrm>
              <a:off x="3504" y="1416"/>
              <a:ext cx="816" cy="1152"/>
            </a:xfrm>
            <a:prstGeom prst="rect">
              <a:avLst/>
            </a:prstGeom>
          </p:spPr>
          <p:txBody>
            <a:bodyPr wrap="none" fromWordArt="1">
              <a:prstTxWarp prst="textPlain">
                <a:avLst>
                  <a:gd name="adj" fmla="val 50000"/>
                </a:avLst>
              </a:prstTxWarp>
            </a:bodyPr>
            <a:lstStyle/>
            <a:p>
              <a:pPr algn="ctr"/>
              <a:r>
                <a:rPr lang="it-IT" sz="3600" kern="10" dirty="0">
                  <a:ln w="9525">
                    <a:solidFill>
                      <a:srgbClr val="6699FF"/>
                    </a:solidFill>
                    <a:round/>
                    <a:headEnd/>
                    <a:tailEnd/>
                  </a:ln>
                  <a:solidFill>
                    <a:srgbClr val="00B050"/>
                  </a:solidFill>
                  <a:latin typeface="Abadi MT Condensed Light"/>
                </a:rPr>
                <a:t>U</a:t>
              </a:r>
            </a:p>
          </p:txBody>
        </p:sp>
        <p:sp>
          <p:nvSpPr>
            <p:cNvPr id="27" name="Line 28"/>
            <p:cNvSpPr>
              <a:spLocks noChangeAspect="1" noChangeShapeType="1"/>
            </p:cNvSpPr>
            <p:nvPr/>
          </p:nvSpPr>
          <p:spPr bwMode="auto">
            <a:xfrm>
              <a:off x="3718" y="1567"/>
              <a:ext cx="387" cy="0"/>
            </a:xfrm>
            <a:prstGeom prst="line">
              <a:avLst/>
            </a:prstGeom>
            <a:noFill/>
            <a:ln w="9525">
              <a:solidFill>
                <a:srgbClr val="6699FF"/>
              </a:solidFill>
              <a:round/>
              <a:headEnd/>
              <a:tailEnd/>
            </a:ln>
            <a:effectLst/>
          </p:spPr>
          <p:txBody>
            <a:bodyPr/>
            <a:lstStyle/>
            <a:p>
              <a:endParaRPr lang="it-IT"/>
            </a:p>
          </p:txBody>
        </p:sp>
        <p:sp>
          <p:nvSpPr>
            <p:cNvPr id="28" name="Line 29"/>
            <p:cNvSpPr>
              <a:spLocks noChangeAspect="1" noChangeShapeType="1"/>
            </p:cNvSpPr>
            <p:nvPr/>
          </p:nvSpPr>
          <p:spPr bwMode="auto">
            <a:xfrm>
              <a:off x="3718" y="1643"/>
              <a:ext cx="387" cy="0"/>
            </a:xfrm>
            <a:prstGeom prst="line">
              <a:avLst/>
            </a:prstGeom>
            <a:noFill/>
            <a:ln w="9525">
              <a:solidFill>
                <a:srgbClr val="6699FF"/>
              </a:solidFill>
              <a:round/>
              <a:headEnd/>
              <a:tailEnd/>
            </a:ln>
            <a:effectLst/>
          </p:spPr>
          <p:txBody>
            <a:bodyPr/>
            <a:lstStyle/>
            <a:p>
              <a:endParaRPr lang="it-IT"/>
            </a:p>
          </p:txBody>
        </p:sp>
        <p:sp>
          <p:nvSpPr>
            <p:cNvPr id="29" name="Line 30"/>
            <p:cNvSpPr>
              <a:spLocks noChangeAspect="1" noChangeShapeType="1"/>
            </p:cNvSpPr>
            <p:nvPr/>
          </p:nvSpPr>
          <p:spPr bwMode="auto">
            <a:xfrm>
              <a:off x="3718" y="1719"/>
              <a:ext cx="387" cy="0"/>
            </a:xfrm>
            <a:prstGeom prst="line">
              <a:avLst/>
            </a:prstGeom>
            <a:noFill/>
            <a:ln w="9525">
              <a:solidFill>
                <a:srgbClr val="6699FF"/>
              </a:solidFill>
              <a:round/>
              <a:headEnd/>
              <a:tailEnd/>
            </a:ln>
            <a:effectLst/>
          </p:spPr>
          <p:txBody>
            <a:bodyPr/>
            <a:lstStyle/>
            <a:p>
              <a:endParaRPr lang="it-IT"/>
            </a:p>
          </p:txBody>
        </p:sp>
        <p:sp>
          <p:nvSpPr>
            <p:cNvPr id="30" name="Line 31"/>
            <p:cNvSpPr>
              <a:spLocks noChangeAspect="1" noChangeShapeType="1"/>
            </p:cNvSpPr>
            <p:nvPr/>
          </p:nvSpPr>
          <p:spPr bwMode="auto">
            <a:xfrm>
              <a:off x="3718" y="1795"/>
              <a:ext cx="387" cy="0"/>
            </a:xfrm>
            <a:prstGeom prst="line">
              <a:avLst/>
            </a:prstGeom>
            <a:noFill/>
            <a:ln w="9525">
              <a:solidFill>
                <a:srgbClr val="6699FF"/>
              </a:solidFill>
              <a:round/>
              <a:headEnd/>
              <a:tailEnd/>
            </a:ln>
            <a:effectLst/>
          </p:spPr>
          <p:txBody>
            <a:bodyPr/>
            <a:lstStyle/>
            <a:p>
              <a:endParaRPr lang="it-IT"/>
            </a:p>
          </p:txBody>
        </p:sp>
        <p:sp>
          <p:nvSpPr>
            <p:cNvPr id="31" name="Line 32"/>
            <p:cNvSpPr>
              <a:spLocks noChangeAspect="1" noChangeShapeType="1"/>
            </p:cNvSpPr>
            <p:nvPr/>
          </p:nvSpPr>
          <p:spPr bwMode="auto">
            <a:xfrm>
              <a:off x="3718" y="1871"/>
              <a:ext cx="387" cy="0"/>
            </a:xfrm>
            <a:prstGeom prst="line">
              <a:avLst/>
            </a:prstGeom>
            <a:noFill/>
            <a:ln w="9525">
              <a:solidFill>
                <a:srgbClr val="6699FF"/>
              </a:solidFill>
              <a:round/>
              <a:headEnd/>
              <a:tailEnd/>
            </a:ln>
            <a:effectLst/>
          </p:spPr>
          <p:txBody>
            <a:bodyPr/>
            <a:lstStyle/>
            <a:p>
              <a:endParaRPr lang="it-IT"/>
            </a:p>
          </p:txBody>
        </p:sp>
        <p:sp>
          <p:nvSpPr>
            <p:cNvPr id="32" name="Line 33"/>
            <p:cNvSpPr>
              <a:spLocks noChangeAspect="1" noChangeShapeType="1"/>
            </p:cNvSpPr>
            <p:nvPr/>
          </p:nvSpPr>
          <p:spPr bwMode="auto">
            <a:xfrm>
              <a:off x="3718" y="1948"/>
              <a:ext cx="387" cy="0"/>
            </a:xfrm>
            <a:prstGeom prst="line">
              <a:avLst/>
            </a:prstGeom>
            <a:noFill/>
            <a:ln w="9525">
              <a:solidFill>
                <a:srgbClr val="6699FF"/>
              </a:solidFill>
              <a:round/>
              <a:headEnd/>
              <a:tailEnd/>
            </a:ln>
            <a:effectLst/>
          </p:spPr>
          <p:txBody>
            <a:bodyPr/>
            <a:lstStyle/>
            <a:p>
              <a:endParaRPr lang="it-IT"/>
            </a:p>
          </p:txBody>
        </p:sp>
        <p:sp>
          <p:nvSpPr>
            <p:cNvPr id="33" name="Line 34"/>
            <p:cNvSpPr>
              <a:spLocks noChangeAspect="1" noChangeShapeType="1"/>
            </p:cNvSpPr>
            <p:nvPr/>
          </p:nvSpPr>
          <p:spPr bwMode="auto">
            <a:xfrm>
              <a:off x="3718" y="2024"/>
              <a:ext cx="387" cy="0"/>
            </a:xfrm>
            <a:prstGeom prst="line">
              <a:avLst/>
            </a:prstGeom>
            <a:noFill/>
            <a:ln w="9525">
              <a:solidFill>
                <a:srgbClr val="6699FF"/>
              </a:solidFill>
              <a:round/>
              <a:headEnd/>
              <a:tailEnd/>
            </a:ln>
            <a:effectLst/>
          </p:spPr>
          <p:txBody>
            <a:bodyPr/>
            <a:lstStyle/>
            <a:p>
              <a:endParaRPr lang="it-IT"/>
            </a:p>
          </p:txBody>
        </p:sp>
        <p:sp>
          <p:nvSpPr>
            <p:cNvPr id="34" name="Line 35"/>
            <p:cNvSpPr>
              <a:spLocks noChangeAspect="1" noChangeShapeType="1"/>
            </p:cNvSpPr>
            <p:nvPr/>
          </p:nvSpPr>
          <p:spPr bwMode="auto">
            <a:xfrm>
              <a:off x="3718" y="2100"/>
              <a:ext cx="387" cy="0"/>
            </a:xfrm>
            <a:prstGeom prst="line">
              <a:avLst/>
            </a:prstGeom>
            <a:noFill/>
            <a:ln w="9525">
              <a:solidFill>
                <a:srgbClr val="6699FF"/>
              </a:solidFill>
              <a:round/>
              <a:headEnd/>
              <a:tailEnd/>
            </a:ln>
            <a:effectLst/>
          </p:spPr>
          <p:txBody>
            <a:bodyPr/>
            <a:lstStyle/>
            <a:p>
              <a:endParaRPr lang="it-IT"/>
            </a:p>
          </p:txBody>
        </p:sp>
        <p:sp>
          <p:nvSpPr>
            <p:cNvPr id="35" name="Line 36"/>
            <p:cNvSpPr>
              <a:spLocks noChangeAspect="1" noChangeShapeType="1"/>
            </p:cNvSpPr>
            <p:nvPr/>
          </p:nvSpPr>
          <p:spPr bwMode="auto">
            <a:xfrm>
              <a:off x="3718" y="2176"/>
              <a:ext cx="387" cy="0"/>
            </a:xfrm>
            <a:prstGeom prst="line">
              <a:avLst/>
            </a:prstGeom>
            <a:noFill/>
            <a:ln w="9525">
              <a:solidFill>
                <a:srgbClr val="6699FF"/>
              </a:solidFill>
              <a:round/>
              <a:headEnd/>
              <a:tailEnd/>
            </a:ln>
            <a:effectLst/>
          </p:spPr>
          <p:txBody>
            <a:bodyPr/>
            <a:lstStyle/>
            <a:p>
              <a:endParaRPr lang="it-IT"/>
            </a:p>
          </p:txBody>
        </p:sp>
        <p:sp>
          <p:nvSpPr>
            <p:cNvPr id="36" name="Line 37"/>
            <p:cNvSpPr>
              <a:spLocks noChangeAspect="1" noChangeShapeType="1"/>
            </p:cNvSpPr>
            <p:nvPr/>
          </p:nvSpPr>
          <p:spPr bwMode="auto">
            <a:xfrm>
              <a:off x="3718" y="2252"/>
              <a:ext cx="387" cy="0"/>
            </a:xfrm>
            <a:prstGeom prst="line">
              <a:avLst/>
            </a:prstGeom>
            <a:noFill/>
            <a:ln w="9525">
              <a:solidFill>
                <a:srgbClr val="6699FF"/>
              </a:solidFill>
              <a:round/>
              <a:headEnd/>
              <a:tailEnd/>
            </a:ln>
            <a:effectLst/>
          </p:spPr>
          <p:txBody>
            <a:bodyPr/>
            <a:lstStyle/>
            <a:p>
              <a:endParaRPr lang="it-IT"/>
            </a:p>
          </p:txBody>
        </p:sp>
        <p:sp>
          <p:nvSpPr>
            <p:cNvPr id="37" name="Line 38"/>
            <p:cNvSpPr>
              <a:spLocks noChangeAspect="1" noChangeShapeType="1"/>
            </p:cNvSpPr>
            <p:nvPr/>
          </p:nvSpPr>
          <p:spPr bwMode="auto">
            <a:xfrm>
              <a:off x="3718" y="2328"/>
              <a:ext cx="387" cy="0"/>
            </a:xfrm>
            <a:prstGeom prst="line">
              <a:avLst/>
            </a:prstGeom>
            <a:noFill/>
            <a:ln w="9525">
              <a:solidFill>
                <a:srgbClr val="6699FF"/>
              </a:solidFill>
              <a:round/>
              <a:headEnd/>
              <a:tailEnd/>
            </a:ln>
            <a:effectLst/>
          </p:spPr>
          <p:txBody>
            <a:bodyPr/>
            <a:lstStyle/>
            <a:p>
              <a:endParaRPr lang="it-IT"/>
            </a:p>
          </p:txBody>
        </p:sp>
        <p:sp>
          <p:nvSpPr>
            <p:cNvPr id="38" name="Line 39"/>
            <p:cNvSpPr>
              <a:spLocks noChangeAspect="1" noChangeShapeType="1"/>
            </p:cNvSpPr>
            <p:nvPr/>
          </p:nvSpPr>
          <p:spPr bwMode="auto">
            <a:xfrm flipV="1">
              <a:off x="3718" y="1503"/>
              <a:ext cx="387" cy="0"/>
            </a:xfrm>
            <a:prstGeom prst="line">
              <a:avLst/>
            </a:prstGeom>
            <a:noFill/>
            <a:ln w="9525">
              <a:solidFill>
                <a:srgbClr val="6699FF"/>
              </a:solidFill>
              <a:round/>
              <a:headEnd/>
              <a:tailEnd/>
            </a:ln>
            <a:effectLst/>
          </p:spPr>
          <p:txBody>
            <a:bodyPr/>
            <a:lstStyle/>
            <a:p>
              <a:endParaRPr lang="it-IT"/>
            </a:p>
          </p:txBody>
        </p:sp>
        <p:sp>
          <p:nvSpPr>
            <p:cNvPr id="39" name="AutoShape 40"/>
            <p:cNvSpPr>
              <a:spLocks noChangeAspect="1" noChangeArrowheads="1"/>
            </p:cNvSpPr>
            <p:nvPr/>
          </p:nvSpPr>
          <p:spPr bwMode="auto">
            <a:xfrm>
              <a:off x="3718"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0" name="AutoShape 41"/>
            <p:cNvSpPr>
              <a:spLocks noChangeAspect="1" noChangeArrowheads="1"/>
            </p:cNvSpPr>
            <p:nvPr/>
          </p:nvSpPr>
          <p:spPr bwMode="auto">
            <a:xfrm flipH="1">
              <a:off x="4037" y="1440"/>
              <a:ext cx="68" cy="63"/>
            </a:xfrm>
            <a:prstGeom prst="rtTriangle">
              <a:avLst/>
            </a:prstGeom>
            <a:solidFill>
              <a:srgbClr val="00FF99"/>
            </a:solidFill>
            <a:ln w="9525">
              <a:solidFill>
                <a:srgbClr val="6699FF"/>
              </a:solidFill>
              <a:miter lim="800000"/>
              <a:headEnd/>
              <a:tailEnd/>
            </a:ln>
            <a:effectLst/>
          </p:spPr>
          <p:txBody>
            <a:bodyPr wrap="none" anchor="ctr"/>
            <a:lstStyle/>
            <a:p>
              <a:endParaRPr lang="it-IT"/>
            </a:p>
          </p:txBody>
        </p:sp>
        <p:sp>
          <p:nvSpPr>
            <p:cNvPr id="41" name="AutoShape 42"/>
            <p:cNvSpPr>
              <a:spLocks noChangeAspect="1" noChangeArrowheads="1"/>
            </p:cNvSpPr>
            <p:nvPr/>
          </p:nvSpPr>
          <p:spPr bwMode="auto">
            <a:xfrm>
              <a:off x="3809"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2" name="AutoShape 43"/>
            <p:cNvSpPr>
              <a:spLocks noChangeAspect="1" noChangeArrowheads="1"/>
            </p:cNvSpPr>
            <p:nvPr/>
          </p:nvSpPr>
          <p:spPr bwMode="auto">
            <a:xfrm>
              <a:off x="3877" y="1440"/>
              <a:ext cx="46"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sp>
          <p:nvSpPr>
            <p:cNvPr id="43" name="AutoShape 44"/>
            <p:cNvSpPr>
              <a:spLocks noChangeAspect="1" noChangeArrowheads="1"/>
            </p:cNvSpPr>
            <p:nvPr/>
          </p:nvSpPr>
          <p:spPr bwMode="auto">
            <a:xfrm>
              <a:off x="3946" y="1440"/>
              <a:ext cx="45" cy="63"/>
            </a:xfrm>
            <a:prstGeom prst="triangle">
              <a:avLst>
                <a:gd name="adj" fmla="val 50000"/>
              </a:avLst>
            </a:prstGeom>
            <a:solidFill>
              <a:srgbClr val="00FF99"/>
            </a:solidFill>
            <a:ln w="9525">
              <a:solidFill>
                <a:srgbClr val="6699FF"/>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TotalTime>
  <Words>1831</Words>
  <Application>Microsoft Office PowerPoint</Application>
  <PresentationFormat>Presentazione su schermo (4:3)</PresentationFormat>
  <Paragraphs>215</Paragraphs>
  <Slides>23</Slides>
  <Notes>7</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ISOLA DI LANGERHANS</vt:lpstr>
      <vt:lpstr>La SCOPERTA delle ISOLE di LANGERHANS</vt:lpstr>
      <vt:lpstr>PRIMI TRATTAMENTI CON ESTRATTO PANCREATICO</vt:lpstr>
      <vt:lpstr>LA SCOPERTA DELL'INSULINA: L'ESPERIMENTO DI BANTING</vt:lpstr>
      <vt:lpstr>STRUTTURA TRIDIMENSIONALE DELL’INSULINA</vt:lpstr>
      <vt:lpstr>Il Diabete Mellito e  la Cellula beta</vt:lpstr>
      <vt:lpstr>Terapia insulinica</vt:lpstr>
      <vt:lpstr>Trapianto</vt:lpstr>
      <vt:lpstr>Medicina Rigenerativa</vt:lpstr>
      <vt:lpstr>Diapositiva 10</vt:lpstr>
      <vt:lpstr>Nuove Fonti di Cellule beta</vt:lpstr>
      <vt:lpstr>Diapositiva 12</vt:lpstr>
      <vt:lpstr>Diapositiva 13</vt:lpstr>
      <vt:lpstr>Diapositiva 14</vt:lpstr>
      <vt:lpstr>Origine delle cellule beta </vt:lpstr>
      <vt:lpstr>Rigenerazione insulare</vt:lpstr>
      <vt:lpstr>Nuove Fonti di Approvvigionamento di Cellule beta</vt:lpstr>
      <vt:lpstr>Precursori della cellula beta</vt:lpstr>
      <vt:lpstr>Cellule Staminali Embrionali </vt:lpstr>
      <vt:lpstr>Cellule Staminali Adulte</vt:lpstr>
      <vt:lpstr>Cellule iPS</vt:lpstr>
      <vt:lpstr>Cellule iPS e Diabete</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Giulia</dc:creator>
  <cp:lastModifiedBy>Giulia</cp:lastModifiedBy>
  <cp:revision>67</cp:revision>
  <dcterms:created xsi:type="dcterms:W3CDTF">2011-06-11T13:53:44Z</dcterms:created>
  <dcterms:modified xsi:type="dcterms:W3CDTF">2011-10-28T10:09:53Z</dcterms:modified>
</cp:coreProperties>
</file>