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embeddings/oleObject2.bin" ContentType="application/vnd.openxmlformats-officedocument.oleObject"/>
  <Override PartName="/ppt/embeddings/oleObject4.bin" ContentType="application/vnd.openxmlformats-officedocument.oleObject"/>
  <Default Extension="bin" ContentType="application/vnd.openxmlformats-officedocument.presentationml.printerSettings"/>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slides/slide39.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Default Extension="vml" ContentType="application/vnd.openxmlformats-officedocument.vmlDrawing"/>
  <Override PartName="/ppt/presentation.xml" ContentType="application/vnd.openxmlformats-officedocument.presentationml.presentation.main+xml"/>
  <Default Extension="png" ContentType="image/png"/>
  <Default Extension="pict" ContentType="image/pict"/>
  <Default Extension="gif" ContentType="image/gif"/>
  <Default Extension="pdf" ContentType="application/pdf"/>
  <Override PartName="/docProps/core.xml" ContentType="application/vnd.openxmlformats-package.core-properties+xml"/>
  <Default Extension="emf" ContentType="image/x-emf"/>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embeddings/oleObject1.bin" ContentType="application/vnd.openxmlformats-officedocument.oleObject"/>
  <Override PartName="/ppt/slideLayouts/slideLayout11.xml" ContentType="application/vnd.openxmlformats-officedocument.presentationml.slideLayout+xml"/>
  <Override PartName="/ppt/embeddings/oleObject3.bin" ContentType="application/vnd.openxmlformats-officedocument.oleObject"/>
  <Override PartName="/ppt/embeddings/oleObject5.bin" ContentType="application/vnd.openxmlformats-officedocument.oleObject"/>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s/slide34.xml" ContentType="application/vnd.openxmlformats-officedocument.presentationml.slide+xml"/>
  <Default Extension="xml" ContentType="application/xml"/>
  <Override PartName="/ppt/slides/slide25.xml" ContentType="application/vnd.openxmlformats-officedocument.presentationml.slide+xml"/>
  <Default Extension="jpeg" ContentType="image/jpeg"/>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93" r:id="rId8"/>
    <p:sldId id="290" r:id="rId9"/>
    <p:sldId id="291" r:id="rId10"/>
    <p:sldId id="294" r:id="rId11"/>
    <p:sldId id="292" r:id="rId12"/>
    <p:sldId id="295" r:id="rId13"/>
    <p:sldId id="262" r:id="rId14"/>
    <p:sldId id="263" r:id="rId15"/>
    <p:sldId id="264" r:id="rId16"/>
    <p:sldId id="267" r:id="rId17"/>
    <p:sldId id="268" r:id="rId18"/>
    <p:sldId id="269" r:id="rId19"/>
    <p:sldId id="270" r:id="rId20"/>
    <p:sldId id="271" r:id="rId21"/>
    <p:sldId id="272" r:id="rId22"/>
    <p:sldId id="273" r:id="rId23"/>
    <p:sldId id="274" r:id="rId24"/>
    <p:sldId id="276" r:id="rId25"/>
    <p:sldId id="277" r:id="rId26"/>
    <p:sldId id="265" r:id="rId27"/>
    <p:sldId id="266" r:id="rId28"/>
    <p:sldId id="278" r:id="rId29"/>
    <p:sldId id="279" r:id="rId30"/>
    <p:sldId id="280" r:id="rId31"/>
    <p:sldId id="281" r:id="rId32"/>
    <p:sldId id="282" r:id="rId33"/>
    <p:sldId id="283" r:id="rId34"/>
    <p:sldId id="284" r:id="rId35"/>
    <p:sldId id="285" r:id="rId36"/>
    <p:sldId id="296" r:id="rId37"/>
    <p:sldId id="286" r:id="rId38"/>
    <p:sldId id="287" r:id="rId39"/>
    <p:sldId id="288"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863" autoAdjust="0"/>
    <p:restoredTop sz="94660"/>
  </p:normalViewPr>
  <p:slideViewPr>
    <p:cSldViewPr snapToObjects="1">
      <p:cViewPr>
        <p:scale>
          <a:sx n="100" d="100"/>
          <a:sy n="100" d="100"/>
        </p:scale>
        <p:origin x="-912"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 Id="rId2" Type="http://schemas.openxmlformats.org/officeDocument/2006/relationships/image" Target="../media/image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0EC2982D-87F9-D44D-B0E8-C61001D0DB22}" type="datetimeFigureOut">
              <a:rPr lang="it-IT" smtClean="0"/>
              <a:pPr/>
              <a:t>10/10/12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0EC2982D-87F9-D44D-B0E8-C61001D0DB22}" type="datetimeFigureOut">
              <a:rPr lang="it-IT" smtClean="0"/>
              <a:pPr/>
              <a:t>10/10/12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0EC2982D-87F9-D44D-B0E8-C61001D0DB22}" type="datetimeFigureOut">
              <a:rPr lang="it-IT" smtClean="0"/>
              <a:pPr/>
              <a:t>10/10/12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0EC2982D-87F9-D44D-B0E8-C61001D0DB22}" type="datetimeFigureOut">
              <a:rPr lang="it-IT" smtClean="0"/>
              <a:pPr/>
              <a:t>10/10/12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0EC2982D-87F9-D44D-B0E8-C61001D0DB22}" type="datetimeFigureOut">
              <a:rPr lang="it-IT" smtClean="0"/>
              <a:pPr/>
              <a:t>10/10/12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0EC2982D-87F9-D44D-B0E8-C61001D0DB22}" type="datetimeFigureOut">
              <a:rPr lang="it-IT" smtClean="0"/>
              <a:pPr/>
              <a:t>10/10/12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0EC2982D-87F9-D44D-B0E8-C61001D0DB22}" type="datetimeFigureOut">
              <a:rPr lang="it-IT" smtClean="0"/>
              <a:pPr/>
              <a:t>10/10/12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0EC2982D-87F9-D44D-B0E8-C61001D0DB22}" type="datetimeFigureOut">
              <a:rPr lang="it-IT" smtClean="0"/>
              <a:pPr/>
              <a:t>10/10/12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2982D-87F9-D44D-B0E8-C61001D0DB22}" type="datetimeFigureOut">
              <a:rPr lang="it-IT" smtClean="0"/>
              <a:pPr/>
              <a:t>10/10/12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EC2982D-87F9-D44D-B0E8-C61001D0DB22}" type="datetimeFigureOut">
              <a:rPr lang="it-IT" smtClean="0"/>
              <a:pPr/>
              <a:t>10/10/12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EC2982D-87F9-D44D-B0E8-C61001D0DB22}" type="datetimeFigureOut">
              <a:rPr lang="it-IT" smtClean="0"/>
              <a:pPr/>
              <a:t>10/10/12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960C548-4378-7042-B50B-0E46FA467459}"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2982D-87F9-D44D-B0E8-C61001D0DB22}" type="datetimeFigureOut">
              <a:rPr lang="it-IT" smtClean="0"/>
              <a:pPr/>
              <a:t>10/10/12</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C548-4378-7042-B50B-0E46FA467459}"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5.bin"/><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Gramicidin.pdb" TargetMode="External"/><Relationship Id="rId4" Type="http://schemas.openxmlformats.org/officeDocument/2006/relationships/hyperlink" Target="1f88-Rhodopsin.pdb"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 Id="rId4" Type="http://schemas.openxmlformats.org/officeDocument/2006/relationships/image" Target="../media/image32.pdf"/><Relationship Id="rId5"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df"/><Relationship Id="rId3" Type="http://schemas.openxmlformats.org/officeDocument/2006/relationships/image" Target="../media/image37.png"/><Relationship Id="rId4" Type="http://schemas.openxmlformats.org/officeDocument/2006/relationships/image" Target="../media/image38.pdf"/><Relationship Id="rId5" Type="http://schemas.openxmlformats.org/officeDocument/2006/relationships/image" Target="../media/image39.png"/><Relationship Id="rId6" Type="http://schemas.openxmlformats.org/officeDocument/2006/relationships/image" Target="../media/image40.pdf"/><Relationship Id="rId7"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df"/><Relationship Id="rId3" Type="http://schemas.openxmlformats.org/officeDocument/2006/relationships/image" Target="../media/image43.png"/><Relationship Id="rId4" Type="http://schemas.openxmlformats.org/officeDocument/2006/relationships/image" Target="../media/image44.pdf"/><Relationship Id="rId5" Type="http://schemas.openxmlformats.org/officeDocument/2006/relationships/image" Target="../media/image45.png"/><Relationship Id="rId6" Type="http://schemas.openxmlformats.org/officeDocument/2006/relationships/image" Target="../media/image46.pdf"/><Relationship Id="rId7" Type="http://schemas.openxmlformats.org/officeDocument/2006/relationships/image" Target="../media/image47.png"/><Relationship Id="rId8" Type="http://schemas.openxmlformats.org/officeDocument/2006/relationships/image" Target="../media/image48.pdf"/><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df"/><Relationship Id="rId3" Type="http://schemas.openxmlformats.org/officeDocument/2006/relationships/image" Target="../media/image51.png"/><Relationship Id="rId4" Type="http://schemas.openxmlformats.org/officeDocument/2006/relationships/image" Target="../media/image52.pdf"/><Relationship Id="rId5"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df"/><Relationship Id="rId3"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df"/><Relationship Id="rId3"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javascript:granu6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gif"/><Relationship Id="rId3" Type="http://schemas.openxmlformats.org/officeDocument/2006/relationships/image" Target="../media/image59.gif"/><Relationship Id="rId4" Type="http://schemas.openxmlformats.org/officeDocument/2006/relationships/image" Target="../media/image60.gif"/><Relationship Id="rId5" Type="http://schemas.openxmlformats.org/officeDocument/2006/relationships/hyperlink" Target="javascript:linfob61()" TargetMode="External"/><Relationship Id="rId6" Type="http://schemas.openxmlformats.org/officeDocument/2006/relationships/image" Target="../media/image6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hyperlink" Target="http://en.wikipedia.org/wiki/STAT1" TargetMode="External"/><Relationship Id="rId4" Type="http://schemas.openxmlformats.org/officeDocument/2006/relationships/hyperlink" Target="http://en.wikipedia.org/wiki/STAT2" TargetMode="External"/><Relationship Id="rId5" Type="http://schemas.openxmlformats.org/officeDocument/2006/relationships/hyperlink" Target="http://en.wikipedia.org/wiki/STAT3" TargetMode="External"/><Relationship Id="rId6" Type="http://schemas.openxmlformats.org/officeDocument/2006/relationships/hyperlink" Target="http://en.wikipedia.org/wiki/STAT4" TargetMode="External"/><Relationship Id="rId7" Type="http://schemas.openxmlformats.org/officeDocument/2006/relationships/hyperlink" Target="http://en.wikipedia.org/wiki/STAT5" TargetMode="External"/><Relationship Id="rId8" Type="http://schemas.openxmlformats.org/officeDocument/2006/relationships/hyperlink" Target="http://en.wikipedia.org/wiki/STAT5A" TargetMode="External"/><Relationship Id="rId9" Type="http://schemas.openxmlformats.org/officeDocument/2006/relationships/hyperlink" Target="http://en.wikipedia.org/wiki/STAT5B" TargetMode="External"/><Relationship Id="rId10" Type="http://schemas.openxmlformats.org/officeDocument/2006/relationships/hyperlink" Target="http://en.wikipedia.org/wiki/STAT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8.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image" Target="../media/image11.gif"/><Relationship Id="rId4" Type="http://schemas.openxmlformats.org/officeDocument/2006/relationships/image" Target="../media/image12.emf"/><Relationship Id="rId5"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533400"/>
            <a:ext cx="8077200" cy="4801315"/>
          </a:xfrm>
          <a:prstGeom prst="rect">
            <a:avLst/>
          </a:prstGeom>
          <a:noFill/>
        </p:spPr>
        <p:txBody>
          <a:bodyPr wrap="square" rtlCol="0">
            <a:spAutoFit/>
          </a:bodyPr>
          <a:lstStyle/>
          <a:p>
            <a:pPr algn="just"/>
            <a:r>
              <a:rPr lang="en-US" dirty="0" smtClean="0">
                <a:latin typeface="Times New Roman"/>
                <a:cs typeface="Times New Roman"/>
              </a:rPr>
              <a:t>In </a:t>
            </a:r>
            <a:r>
              <a:rPr lang="en-US" dirty="0" err="1">
                <a:latin typeface="Times New Roman"/>
                <a:cs typeface="Times New Roman"/>
              </a:rPr>
              <a:t>generale</a:t>
            </a:r>
            <a:r>
              <a:rPr lang="en-US" dirty="0">
                <a:latin typeface="Times New Roman"/>
                <a:cs typeface="Times New Roman"/>
              </a:rPr>
              <a:t> </a:t>
            </a:r>
            <a:r>
              <a:rPr lang="en-US" dirty="0" err="1">
                <a:latin typeface="Times New Roman"/>
                <a:cs typeface="Times New Roman"/>
              </a:rPr>
              <a:t>ogni</a:t>
            </a:r>
            <a:r>
              <a:rPr lang="en-US" dirty="0">
                <a:latin typeface="Times New Roman"/>
                <a:cs typeface="Times New Roman"/>
              </a:rPr>
              <a:t> </a:t>
            </a:r>
            <a:r>
              <a:rPr lang="en-US" dirty="0" err="1">
                <a:latin typeface="Times New Roman"/>
                <a:cs typeface="Times New Roman"/>
              </a:rPr>
              <a:t>organismo</a:t>
            </a:r>
            <a:r>
              <a:rPr lang="en-US" dirty="0">
                <a:latin typeface="Times New Roman"/>
                <a:cs typeface="Times New Roman"/>
              </a:rPr>
              <a:t> </a:t>
            </a:r>
            <a:r>
              <a:rPr lang="en-US" dirty="0" err="1">
                <a:latin typeface="Times New Roman"/>
                <a:cs typeface="Times New Roman"/>
              </a:rPr>
              <a:t>pluricellulare</a:t>
            </a:r>
            <a:r>
              <a:rPr lang="en-US" dirty="0">
                <a:latin typeface="Times New Roman"/>
                <a:cs typeface="Times New Roman"/>
              </a:rPr>
              <a:t> </a:t>
            </a:r>
            <a:r>
              <a:rPr lang="en-US" dirty="0" err="1">
                <a:latin typeface="Times New Roman"/>
                <a:cs typeface="Times New Roman"/>
              </a:rPr>
              <a:t>dotato</a:t>
            </a:r>
            <a:r>
              <a:rPr lang="en-US" dirty="0">
                <a:latin typeface="Times New Roman"/>
                <a:cs typeface="Times New Roman"/>
              </a:rPr>
              <a:t> di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certa</a:t>
            </a:r>
            <a:r>
              <a:rPr lang="en-US" dirty="0">
                <a:latin typeface="Times New Roman"/>
                <a:cs typeface="Times New Roman"/>
              </a:rPr>
              <a:t> </a:t>
            </a:r>
            <a:r>
              <a:rPr lang="en-US" dirty="0" err="1" smtClean="0">
                <a:latin typeface="Times New Roman"/>
                <a:cs typeface="Times New Roman"/>
              </a:rPr>
              <a:t>complessità</a:t>
            </a:r>
            <a:r>
              <a:rPr lang="en-US" dirty="0" smtClean="0">
                <a:latin typeface="Times New Roman"/>
                <a:cs typeface="Times New Roman"/>
              </a:rPr>
              <a:t> </a:t>
            </a:r>
            <a:r>
              <a:rPr lang="en-US" dirty="0">
                <a:latin typeface="Times New Roman"/>
                <a:cs typeface="Times New Roman"/>
              </a:rPr>
              <a:t>per </a:t>
            </a:r>
            <a:r>
              <a:rPr lang="en-US" dirty="0" err="1">
                <a:latin typeface="Times New Roman"/>
                <a:cs typeface="Times New Roman"/>
              </a:rPr>
              <a:t>poter</a:t>
            </a:r>
            <a:r>
              <a:rPr lang="en-US" dirty="0">
                <a:latin typeface="Times New Roman"/>
                <a:cs typeface="Times New Roman"/>
              </a:rPr>
              <a:t> </a:t>
            </a:r>
            <a:r>
              <a:rPr lang="en-US" dirty="0" err="1">
                <a:latin typeface="Times New Roman"/>
                <a:cs typeface="Times New Roman"/>
              </a:rPr>
              <a:t>funzionare</a:t>
            </a:r>
            <a:r>
              <a:rPr lang="en-US" dirty="0">
                <a:latin typeface="Times New Roman"/>
                <a:cs typeface="Times New Roman"/>
              </a:rPr>
              <a:t> </a:t>
            </a:r>
            <a:r>
              <a:rPr lang="en-US" dirty="0" err="1">
                <a:latin typeface="Times New Roman"/>
                <a:cs typeface="Times New Roman"/>
              </a:rPr>
              <a:t>deve</a:t>
            </a:r>
            <a:r>
              <a:rPr lang="en-US" dirty="0">
                <a:latin typeface="Times New Roman"/>
                <a:cs typeface="Times New Roman"/>
              </a:rPr>
              <a:t> </a:t>
            </a:r>
            <a:r>
              <a:rPr lang="en-US" dirty="0" err="1">
                <a:latin typeface="Times New Roman"/>
                <a:cs typeface="Times New Roman"/>
              </a:rPr>
              <a:t>riuscire</a:t>
            </a:r>
            <a:r>
              <a:rPr lang="en-US" dirty="0">
                <a:latin typeface="Times New Roman"/>
                <a:cs typeface="Times New Roman"/>
              </a:rPr>
              <a:t> a </a:t>
            </a:r>
            <a:r>
              <a:rPr lang="en-US" dirty="0" err="1">
                <a:latin typeface="Times New Roman"/>
                <a:cs typeface="Times New Roman"/>
              </a:rPr>
              <a:t>coordinare</a:t>
            </a:r>
            <a:r>
              <a:rPr lang="en-US" dirty="0">
                <a:latin typeface="Times New Roman"/>
                <a:cs typeface="Times New Roman"/>
              </a:rPr>
              <a:t> </a:t>
            </a:r>
            <a:r>
              <a:rPr lang="en-US" dirty="0" err="1">
                <a:latin typeface="Times New Roman"/>
                <a:cs typeface="Times New Roman"/>
              </a:rPr>
              <a:t>ogni</a:t>
            </a:r>
            <a:r>
              <a:rPr lang="en-US" dirty="0">
                <a:latin typeface="Times New Roman"/>
                <a:cs typeface="Times New Roman"/>
              </a:rPr>
              <a:t> </a:t>
            </a:r>
            <a:r>
              <a:rPr lang="en-US" dirty="0" err="1">
                <a:latin typeface="Times New Roman"/>
                <a:cs typeface="Times New Roman"/>
              </a:rPr>
              <a:t>suo</a:t>
            </a:r>
            <a:r>
              <a:rPr lang="en-US" dirty="0">
                <a:latin typeface="Times New Roman"/>
                <a:cs typeface="Times New Roman"/>
              </a:rPr>
              <a:t> </a:t>
            </a:r>
            <a:r>
              <a:rPr lang="en-US" dirty="0" err="1">
                <a:latin typeface="Times New Roman"/>
                <a:cs typeface="Times New Roman"/>
              </a:rPr>
              <a:t>singolo</a:t>
            </a:r>
            <a:r>
              <a:rPr lang="en-US" dirty="0">
                <a:latin typeface="Times New Roman"/>
                <a:cs typeface="Times New Roman"/>
              </a:rPr>
              <a:t> </a:t>
            </a:r>
            <a:r>
              <a:rPr lang="en-US" dirty="0" err="1">
                <a:latin typeface="Times New Roman"/>
                <a:cs typeface="Times New Roman"/>
              </a:rPr>
              <a:t>componente</a:t>
            </a:r>
            <a:r>
              <a:rPr lang="en-US" dirty="0">
                <a:latin typeface="Times New Roman"/>
                <a:cs typeface="Times New Roman"/>
              </a:rPr>
              <a:t>, </a:t>
            </a:r>
            <a:r>
              <a:rPr lang="en-US" dirty="0" err="1">
                <a:latin typeface="Times New Roman"/>
                <a:cs typeface="Times New Roman"/>
              </a:rPr>
              <a:t>dagli</a:t>
            </a:r>
            <a:r>
              <a:rPr lang="en-US" dirty="0">
                <a:latin typeface="Times New Roman"/>
                <a:cs typeface="Times New Roman"/>
              </a:rPr>
              <a:t> </a:t>
            </a:r>
            <a:r>
              <a:rPr lang="en-US" dirty="0" err="1">
                <a:latin typeface="Times New Roman"/>
                <a:cs typeface="Times New Roman"/>
              </a:rPr>
              <a:t>organi</a:t>
            </a:r>
            <a:r>
              <a:rPr lang="en-US" dirty="0">
                <a:latin typeface="Times New Roman"/>
                <a:cs typeface="Times New Roman"/>
              </a:rPr>
              <a:t> </a:t>
            </a:r>
            <a:r>
              <a:rPr lang="en-US" dirty="0" err="1">
                <a:latin typeface="Times New Roman"/>
                <a:cs typeface="Times New Roman"/>
              </a:rPr>
              <a:t>più</a:t>
            </a:r>
            <a:r>
              <a:rPr lang="en-US" dirty="0">
                <a:latin typeface="Times New Roman"/>
                <a:cs typeface="Times New Roman"/>
              </a:rPr>
              <a:t> </a:t>
            </a:r>
            <a:r>
              <a:rPr lang="en-US" dirty="0" err="1">
                <a:latin typeface="Times New Roman"/>
                <a:cs typeface="Times New Roman"/>
              </a:rPr>
              <a:t>grandi</a:t>
            </a:r>
            <a:r>
              <a:rPr lang="en-US" dirty="0">
                <a:latin typeface="Times New Roman"/>
                <a:cs typeface="Times New Roman"/>
              </a:rPr>
              <a:t> </a:t>
            </a:r>
            <a:r>
              <a:rPr lang="en-US" dirty="0" err="1">
                <a:latin typeface="Times New Roman"/>
                <a:cs typeface="Times New Roman"/>
              </a:rPr>
              <a:t>alla</a:t>
            </a:r>
            <a:r>
              <a:rPr lang="en-US" dirty="0">
                <a:latin typeface="Times New Roman"/>
                <a:cs typeface="Times New Roman"/>
              </a:rPr>
              <a:t> </a:t>
            </a:r>
            <a:r>
              <a:rPr lang="en-US" dirty="0" err="1">
                <a:latin typeface="Times New Roman"/>
                <a:cs typeface="Times New Roman"/>
              </a:rPr>
              <a:t>più</a:t>
            </a:r>
            <a:r>
              <a:rPr lang="en-US" dirty="0">
                <a:latin typeface="Times New Roman"/>
                <a:cs typeface="Times New Roman"/>
              </a:rPr>
              <a:t> </a:t>
            </a:r>
            <a:r>
              <a:rPr lang="en-US" dirty="0" err="1">
                <a:latin typeface="Times New Roman"/>
                <a:cs typeface="Times New Roman"/>
              </a:rPr>
              <a:t>piccola</a:t>
            </a:r>
            <a:r>
              <a:rPr lang="en-US" dirty="0">
                <a:latin typeface="Times New Roman"/>
                <a:cs typeface="Times New Roman"/>
              </a:rPr>
              <a:t> </a:t>
            </a:r>
            <a:r>
              <a:rPr lang="en-US" dirty="0" err="1">
                <a:latin typeface="Times New Roman"/>
                <a:cs typeface="Times New Roman"/>
              </a:rPr>
              <a:t>cellula</a:t>
            </a:r>
            <a:r>
              <a:rPr lang="en-US" dirty="0" smtClean="0">
                <a:latin typeface="Times New Roman"/>
                <a:cs typeface="Times New Roman"/>
              </a:rPr>
              <a:t>.</a:t>
            </a:r>
          </a:p>
          <a:p>
            <a:pPr algn="just"/>
            <a:endParaRPr lang="en-US" dirty="0" smtClean="0">
              <a:latin typeface="Times New Roman"/>
              <a:cs typeface="Times New Roman"/>
            </a:endParaRPr>
          </a:p>
          <a:p>
            <a:pPr algn="just"/>
            <a:r>
              <a:rPr lang="it-IT" dirty="0" smtClean="0">
                <a:latin typeface="Times New Roman"/>
                <a:cs typeface="Times New Roman"/>
              </a:rPr>
              <a:t>Fra </a:t>
            </a:r>
            <a:r>
              <a:rPr lang="it-IT" dirty="0">
                <a:latin typeface="Times New Roman"/>
                <a:cs typeface="Times New Roman"/>
              </a:rPr>
              <a:t>cellule lontane o appartenenti a organi differenti </a:t>
            </a:r>
            <a:r>
              <a:rPr lang="it-IT" dirty="0" smtClean="0">
                <a:latin typeface="Times New Roman"/>
                <a:cs typeface="Times New Roman"/>
              </a:rPr>
              <a:t>la coordinazione prevede meccanismi di  </a:t>
            </a:r>
            <a:r>
              <a:rPr lang="it-IT" dirty="0">
                <a:latin typeface="Times New Roman"/>
                <a:cs typeface="Times New Roman"/>
              </a:rPr>
              <a:t>comunicazione</a:t>
            </a:r>
            <a:r>
              <a:rPr lang="it-IT" dirty="0" smtClean="0">
                <a:latin typeface="Times New Roman"/>
                <a:cs typeface="Times New Roman"/>
              </a:rPr>
              <a:t> attraverso </a:t>
            </a:r>
            <a:r>
              <a:rPr lang="it-IT" dirty="0">
                <a:latin typeface="Times New Roman"/>
                <a:cs typeface="Times New Roman"/>
              </a:rPr>
              <a:t>molecole, </a:t>
            </a:r>
            <a:r>
              <a:rPr lang="it-IT" b="1" dirty="0">
                <a:latin typeface="Times New Roman"/>
                <a:cs typeface="Times New Roman"/>
              </a:rPr>
              <a:t>chiamate </a:t>
            </a:r>
            <a:r>
              <a:rPr lang="it-IT" b="1" i="1" dirty="0">
                <a:latin typeface="Times New Roman"/>
                <a:cs typeface="Times New Roman"/>
              </a:rPr>
              <a:t>mediatori o trasmettitor</a:t>
            </a:r>
            <a:r>
              <a:rPr lang="it-IT" i="1" dirty="0">
                <a:latin typeface="Times New Roman"/>
                <a:cs typeface="Times New Roman"/>
              </a:rPr>
              <a:t>i, </a:t>
            </a:r>
            <a:r>
              <a:rPr lang="it-IT" dirty="0">
                <a:latin typeface="Times New Roman"/>
                <a:cs typeface="Times New Roman"/>
              </a:rPr>
              <a:t>capaci di diffondere dal sito di produzione e di legare in modo specifico</a:t>
            </a:r>
            <a:r>
              <a:rPr lang="it-IT" dirty="0" smtClean="0">
                <a:latin typeface="Times New Roman"/>
                <a:cs typeface="Times New Roman"/>
              </a:rPr>
              <a:t> strutture proteiche </a:t>
            </a:r>
            <a:r>
              <a:rPr lang="it-IT" dirty="0">
                <a:latin typeface="Times New Roman"/>
                <a:cs typeface="Times New Roman"/>
              </a:rPr>
              <a:t>presenti nella cellula ricevente, chiamate </a:t>
            </a:r>
            <a:r>
              <a:rPr lang="it-IT" b="1" i="1" dirty="0">
                <a:latin typeface="Times New Roman"/>
                <a:cs typeface="Times New Roman"/>
              </a:rPr>
              <a:t>recettori</a:t>
            </a:r>
            <a:r>
              <a:rPr lang="it-IT" i="1" dirty="0">
                <a:latin typeface="Times New Roman"/>
                <a:cs typeface="Times New Roman"/>
              </a:rPr>
              <a:t>.</a:t>
            </a:r>
            <a:r>
              <a:rPr lang="it-IT" i="1" dirty="0" smtClean="0">
                <a:latin typeface="Times New Roman"/>
                <a:cs typeface="Times New Roman"/>
              </a:rPr>
              <a:t> </a:t>
            </a:r>
          </a:p>
          <a:p>
            <a:pPr algn="just"/>
            <a:endParaRPr lang="it-IT" i="1" dirty="0">
              <a:latin typeface="Times New Roman"/>
              <a:cs typeface="Times New Roman"/>
            </a:endParaRPr>
          </a:p>
          <a:p>
            <a:pPr algn="just"/>
            <a:r>
              <a:rPr lang="it-IT" i="1" dirty="0" smtClean="0">
                <a:latin typeface="Times New Roman"/>
                <a:cs typeface="Times New Roman"/>
              </a:rPr>
              <a:t> </a:t>
            </a:r>
            <a:r>
              <a:rPr lang="it-IT" dirty="0">
                <a:latin typeface="Times New Roman"/>
                <a:cs typeface="Times New Roman"/>
              </a:rPr>
              <a:t>Il recettore è</a:t>
            </a:r>
            <a:r>
              <a:rPr lang="it-IT" dirty="0" smtClean="0">
                <a:latin typeface="Times New Roman"/>
                <a:cs typeface="Times New Roman"/>
              </a:rPr>
              <a:t> in grado, non </a:t>
            </a:r>
            <a:r>
              <a:rPr lang="it-IT" dirty="0">
                <a:latin typeface="Times New Roman"/>
                <a:cs typeface="Times New Roman"/>
              </a:rPr>
              <a:t>solo di riconoscere e legare il messaggero ma anche, attraverso una modifica della sua struttura, di generare una risposta </a:t>
            </a:r>
            <a:r>
              <a:rPr lang="it-IT" dirty="0" smtClean="0">
                <a:latin typeface="Times New Roman"/>
                <a:cs typeface="Times New Roman"/>
              </a:rPr>
              <a:t>cellulare </a:t>
            </a:r>
            <a:r>
              <a:rPr lang="it-IT" b="1" i="1" dirty="0">
                <a:latin typeface="Times New Roman"/>
                <a:cs typeface="Times New Roman"/>
              </a:rPr>
              <a:t>(</a:t>
            </a:r>
            <a:r>
              <a:rPr lang="it-IT" b="1" i="1" dirty="0" smtClean="0">
                <a:latin typeface="Times New Roman"/>
                <a:cs typeface="Times New Roman"/>
              </a:rPr>
              <a:t>trasduzione del segnale)</a:t>
            </a:r>
          </a:p>
          <a:p>
            <a:pPr algn="just"/>
            <a:endParaRPr lang="it-IT" dirty="0" smtClean="0">
              <a:latin typeface="Times New Roman"/>
              <a:cs typeface="Times New Roman"/>
            </a:endParaRPr>
          </a:p>
          <a:p>
            <a:pPr algn="just"/>
            <a:r>
              <a:rPr lang="it-IT" dirty="0"/>
              <a:t>P</a:t>
            </a:r>
            <a:r>
              <a:rPr lang="it-IT" dirty="0">
                <a:latin typeface="Times New Roman"/>
                <a:cs typeface="Times New Roman"/>
              </a:rPr>
              <a:t>.  </a:t>
            </a:r>
            <a:r>
              <a:rPr lang="it-IT" dirty="0" err="1">
                <a:latin typeface="Times New Roman"/>
                <a:cs typeface="Times New Roman"/>
              </a:rPr>
              <a:t>Ehrlich</a:t>
            </a:r>
            <a:r>
              <a:rPr lang="it-IT" dirty="0">
                <a:latin typeface="Times New Roman"/>
                <a:cs typeface="Times New Roman"/>
              </a:rPr>
              <a:t> e di </a:t>
            </a:r>
            <a:r>
              <a:rPr lang="it-IT" dirty="0" err="1">
                <a:latin typeface="Times New Roman"/>
                <a:cs typeface="Times New Roman"/>
              </a:rPr>
              <a:t>J.N.</a:t>
            </a:r>
            <a:r>
              <a:rPr lang="it-IT" dirty="0">
                <a:latin typeface="Times New Roman"/>
                <a:cs typeface="Times New Roman"/>
              </a:rPr>
              <a:t>  </a:t>
            </a:r>
            <a:r>
              <a:rPr lang="it-IT" dirty="0" err="1">
                <a:latin typeface="Times New Roman"/>
                <a:cs typeface="Times New Roman"/>
              </a:rPr>
              <a:t>Langley</a:t>
            </a:r>
            <a:r>
              <a:rPr lang="it-IT" dirty="0" smtClean="0">
                <a:latin typeface="Times New Roman"/>
                <a:cs typeface="Times New Roman"/>
              </a:rPr>
              <a:t>  (inizio 1900): cellule possiedono siti specifici di riconoscimento per molecole di comunicazioni, e sono in grado di mediarne l’effetto. Tali siti si sono evoluti geneticamente per riconoscere e  mediare l’effetto di sostanze o </a:t>
            </a:r>
            <a:r>
              <a:rPr lang="it-IT" dirty="0" err="1" smtClean="0">
                <a:latin typeface="Times New Roman"/>
                <a:cs typeface="Times New Roman"/>
              </a:rPr>
              <a:t>ligandi</a:t>
            </a:r>
            <a:r>
              <a:rPr lang="it-IT" dirty="0" smtClean="0">
                <a:latin typeface="Times New Roman"/>
                <a:cs typeface="Times New Roman"/>
              </a:rPr>
              <a:t>  </a:t>
            </a:r>
            <a:r>
              <a:rPr lang="it-IT" dirty="0" smtClean="0">
                <a:latin typeface="Times New Roman"/>
                <a:cs typeface="Times New Roman"/>
              </a:rPr>
              <a:t>endogeni  </a:t>
            </a:r>
            <a:r>
              <a:rPr lang="it-IT" dirty="0" smtClean="0">
                <a:latin typeface="Times New Roman"/>
                <a:cs typeface="Times New Roman"/>
              </a:rPr>
              <a:t>( molti di questi sono i bersagli di farmaci)</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52600" y="457200"/>
            <a:ext cx="5562600" cy="6463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b="1" dirty="0">
                <a:solidFill>
                  <a:srgbClr val="FF0000"/>
                </a:solidFill>
                <a:latin typeface="Arial" pitchFamily="-112" charset="0"/>
              </a:rPr>
              <a:t>Canali Ionici: classificazione in base alle modalità di apertura</a:t>
            </a:r>
          </a:p>
        </p:txBody>
      </p:sp>
      <p:grpSp>
        <p:nvGrpSpPr>
          <p:cNvPr id="3" name="Group 25"/>
          <p:cNvGrpSpPr>
            <a:grpSpLocks/>
          </p:cNvGrpSpPr>
          <p:nvPr/>
        </p:nvGrpSpPr>
        <p:grpSpPr bwMode="auto">
          <a:xfrm>
            <a:off x="2133600" y="1676400"/>
            <a:ext cx="2032000" cy="2909888"/>
            <a:chOff x="1344" y="1056"/>
            <a:chExt cx="1280" cy="1833"/>
          </a:xfrm>
        </p:grpSpPr>
        <p:pic>
          <p:nvPicPr>
            <p:cNvPr id="4" name="Picture 20"/>
            <p:cNvPicPr>
              <a:picLocks noChangeAspect="1" noChangeArrowheads="1"/>
            </p:cNvPicPr>
            <p:nvPr/>
          </p:nvPicPr>
          <p:blipFill>
            <a:blip r:embed="rId2"/>
            <a:srcRect/>
            <a:stretch>
              <a:fillRect/>
            </a:stretch>
          </p:blipFill>
          <p:spPr bwMode="auto">
            <a:xfrm>
              <a:off x="1393" y="1056"/>
              <a:ext cx="1231" cy="1452"/>
            </a:xfrm>
            <a:prstGeom prst="rect">
              <a:avLst/>
            </a:prstGeom>
            <a:noFill/>
            <a:ln w="9525">
              <a:noFill/>
              <a:miter lim="800000"/>
              <a:headEnd/>
              <a:tailEnd/>
            </a:ln>
            <a:effectLst/>
          </p:spPr>
        </p:pic>
        <p:sp>
          <p:nvSpPr>
            <p:cNvPr id="5" name="Text Box 8"/>
            <p:cNvSpPr txBox="1">
              <a:spLocks noChangeArrowheads="1"/>
            </p:cNvSpPr>
            <p:nvPr/>
          </p:nvSpPr>
          <p:spPr bwMode="auto">
            <a:xfrm>
              <a:off x="1344" y="2429"/>
              <a:ext cx="1248" cy="46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a:latin typeface="Arial" pitchFamily="-112" charset="0"/>
                </a:rPr>
                <a:t>Voltaggio-dipendenti: rispondono a variazioni di V</a:t>
              </a:r>
              <a:r>
                <a:rPr lang="it-IT" sz="1400" baseline="-25000">
                  <a:latin typeface="Arial" pitchFamily="-112" charset="0"/>
                </a:rPr>
                <a:t>m</a:t>
              </a:r>
            </a:p>
          </p:txBody>
        </p:sp>
      </p:grpSp>
      <p:grpSp>
        <p:nvGrpSpPr>
          <p:cNvPr id="6" name="Group 24"/>
          <p:cNvGrpSpPr>
            <a:grpSpLocks/>
          </p:cNvGrpSpPr>
          <p:nvPr/>
        </p:nvGrpSpPr>
        <p:grpSpPr bwMode="auto">
          <a:xfrm>
            <a:off x="533400" y="1676400"/>
            <a:ext cx="1674813" cy="2697163"/>
            <a:chOff x="336" y="1056"/>
            <a:chExt cx="1055" cy="1699"/>
          </a:xfrm>
        </p:grpSpPr>
        <p:pic>
          <p:nvPicPr>
            <p:cNvPr id="7" name="Picture 19"/>
            <p:cNvPicPr>
              <a:picLocks noChangeAspect="1" noChangeArrowheads="1"/>
            </p:cNvPicPr>
            <p:nvPr/>
          </p:nvPicPr>
          <p:blipFill>
            <a:blip r:embed="rId3"/>
            <a:srcRect/>
            <a:stretch>
              <a:fillRect/>
            </a:stretch>
          </p:blipFill>
          <p:spPr bwMode="auto">
            <a:xfrm>
              <a:off x="672" y="1056"/>
              <a:ext cx="719" cy="1441"/>
            </a:xfrm>
            <a:prstGeom prst="rect">
              <a:avLst/>
            </a:prstGeom>
            <a:noFill/>
            <a:ln w="9525">
              <a:noFill/>
              <a:miter lim="800000"/>
              <a:headEnd/>
              <a:tailEnd/>
            </a:ln>
            <a:effectLst/>
          </p:spPr>
        </p:pic>
        <p:sp>
          <p:nvSpPr>
            <p:cNvPr id="8" name="Text Box 7"/>
            <p:cNvSpPr txBox="1">
              <a:spLocks noChangeArrowheads="1"/>
            </p:cNvSpPr>
            <p:nvPr/>
          </p:nvSpPr>
          <p:spPr bwMode="auto">
            <a:xfrm>
              <a:off x="768" y="2429"/>
              <a:ext cx="576" cy="32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dirty="0">
                  <a:latin typeface="Arial" pitchFamily="-112" charset="0"/>
                </a:rPr>
                <a:t>Sempre aperti</a:t>
              </a:r>
            </a:p>
          </p:txBody>
        </p:sp>
        <p:sp>
          <p:nvSpPr>
            <p:cNvPr id="9" name="Text Box 15"/>
            <p:cNvSpPr txBox="1">
              <a:spLocks noChangeArrowheads="1"/>
            </p:cNvSpPr>
            <p:nvPr/>
          </p:nvSpPr>
          <p:spPr bwMode="auto">
            <a:xfrm>
              <a:off x="336" y="1152"/>
              <a:ext cx="631" cy="19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b="1">
                  <a:latin typeface="Arial" pitchFamily="-112" charset="0"/>
                </a:rPr>
                <a:t>extracell.</a:t>
              </a:r>
            </a:p>
          </p:txBody>
        </p:sp>
        <p:sp>
          <p:nvSpPr>
            <p:cNvPr id="10" name="Text Box 16"/>
            <p:cNvSpPr txBox="1">
              <a:spLocks noChangeArrowheads="1"/>
            </p:cNvSpPr>
            <p:nvPr/>
          </p:nvSpPr>
          <p:spPr bwMode="auto">
            <a:xfrm>
              <a:off x="336" y="2160"/>
              <a:ext cx="576" cy="19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b="1">
                  <a:latin typeface="Arial" pitchFamily="-112" charset="0"/>
                </a:rPr>
                <a:t>intracell.</a:t>
              </a:r>
            </a:p>
          </p:txBody>
        </p:sp>
      </p:grpSp>
      <p:grpSp>
        <p:nvGrpSpPr>
          <p:cNvPr id="11" name="Group 34"/>
          <p:cNvGrpSpPr>
            <a:grpSpLocks/>
          </p:cNvGrpSpPr>
          <p:nvPr/>
        </p:nvGrpSpPr>
        <p:grpSpPr bwMode="auto">
          <a:xfrm>
            <a:off x="4114800" y="1676400"/>
            <a:ext cx="1944688" cy="3779838"/>
            <a:chOff x="2592" y="1056"/>
            <a:chExt cx="1225" cy="2381"/>
          </a:xfrm>
        </p:grpSpPr>
        <p:pic>
          <p:nvPicPr>
            <p:cNvPr id="12" name="Picture 21"/>
            <p:cNvPicPr>
              <a:picLocks noChangeAspect="1" noChangeArrowheads="1"/>
            </p:cNvPicPr>
            <p:nvPr/>
          </p:nvPicPr>
          <p:blipFill>
            <a:blip r:embed="rId4"/>
            <a:srcRect/>
            <a:stretch>
              <a:fillRect/>
            </a:stretch>
          </p:blipFill>
          <p:spPr bwMode="auto">
            <a:xfrm>
              <a:off x="2622" y="1056"/>
              <a:ext cx="1195" cy="1452"/>
            </a:xfrm>
            <a:prstGeom prst="rect">
              <a:avLst/>
            </a:prstGeom>
            <a:noFill/>
            <a:ln w="9525">
              <a:noFill/>
              <a:miter lim="800000"/>
              <a:headEnd/>
              <a:tailEnd/>
            </a:ln>
            <a:effectLst/>
          </p:spPr>
        </p:pic>
        <p:sp>
          <p:nvSpPr>
            <p:cNvPr id="13" name="Text Box 10"/>
            <p:cNvSpPr txBox="1">
              <a:spLocks noChangeArrowheads="1"/>
            </p:cNvSpPr>
            <p:nvPr/>
          </p:nvSpPr>
          <p:spPr bwMode="auto">
            <a:xfrm>
              <a:off x="2640" y="2429"/>
              <a:ext cx="1104" cy="59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a:latin typeface="Arial" pitchFamily="-112" charset="0"/>
                </a:rPr>
                <a:t>Chemio-dipendenti: rispondono a un messaggero extracellulare</a:t>
              </a:r>
            </a:p>
          </p:txBody>
        </p:sp>
        <p:sp>
          <p:nvSpPr>
            <p:cNvPr id="14" name="Text Box 13"/>
            <p:cNvSpPr txBox="1">
              <a:spLocks noChangeArrowheads="1"/>
            </p:cNvSpPr>
            <p:nvPr/>
          </p:nvSpPr>
          <p:spPr bwMode="auto">
            <a:xfrm>
              <a:off x="2592" y="3245"/>
              <a:ext cx="1182" cy="19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a:latin typeface="Arial" pitchFamily="-112" charset="0"/>
                </a:rPr>
                <a:t>neurotrasmettitore</a:t>
              </a:r>
            </a:p>
          </p:txBody>
        </p:sp>
        <p:sp>
          <p:nvSpPr>
            <p:cNvPr id="15" name="Oval 28"/>
            <p:cNvSpPr>
              <a:spLocks noChangeArrowheads="1"/>
            </p:cNvSpPr>
            <p:nvPr/>
          </p:nvSpPr>
          <p:spPr bwMode="auto">
            <a:xfrm>
              <a:off x="3120" y="3024"/>
              <a:ext cx="144" cy="144"/>
            </a:xfrm>
            <a:prstGeom prst="ellipse">
              <a:avLst/>
            </a:prstGeom>
            <a:solidFill>
              <a:srgbClr val="008080"/>
            </a:solidFill>
            <a:ln w="15875">
              <a:solidFill>
                <a:srgbClr val="008000"/>
              </a:solidFill>
              <a:round/>
              <a:headEnd/>
              <a:tailEnd/>
            </a:ln>
            <a:effectLst/>
          </p:spPr>
          <p:txBody>
            <a:bodyPr wrap="none" anchor="ctr">
              <a:prstTxWarp prst="textNoShape">
                <a:avLst/>
              </a:prstTxWarp>
            </a:bodyPr>
            <a:lstStyle/>
            <a:p>
              <a:endParaRPr lang="it-IT"/>
            </a:p>
          </p:txBody>
        </p:sp>
      </p:grpSp>
      <p:grpSp>
        <p:nvGrpSpPr>
          <p:cNvPr id="16" name="Group 35"/>
          <p:cNvGrpSpPr>
            <a:grpSpLocks/>
          </p:cNvGrpSpPr>
          <p:nvPr/>
        </p:nvGrpSpPr>
        <p:grpSpPr bwMode="auto">
          <a:xfrm>
            <a:off x="6019800" y="1676400"/>
            <a:ext cx="2235200" cy="3992563"/>
            <a:chOff x="3792" y="1056"/>
            <a:chExt cx="1408" cy="2515"/>
          </a:xfrm>
        </p:grpSpPr>
        <p:pic>
          <p:nvPicPr>
            <p:cNvPr id="17" name="Picture 32"/>
            <p:cNvPicPr>
              <a:picLocks noChangeAspect="1" noChangeArrowheads="1"/>
            </p:cNvPicPr>
            <p:nvPr/>
          </p:nvPicPr>
          <p:blipFill>
            <a:blip r:embed="rId5"/>
            <a:srcRect/>
            <a:stretch>
              <a:fillRect/>
            </a:stretch>
          </p:blipFill>
          <p:spPr bwMode="auto">
            <a:xfrm>
              <a:off x="3822" y="1056"/>
              <a:ext cx="1378" cy="1452"/>
            </a:xfrm>
            <a:prstGeom prst="rect">
              <a:avLst/>
            </a:prstGeom>
            <a:noFill/>
            <a:ln w="9525">
              <a:noFill/>
              <a:miter lim="800000"/>
              <a:headEnd/>
              <a:tailEnd/>
            </a:ln>
            <a:effectLst/>
          </p:spPr>
        </p:pic>
        <p:sp>
          <p:nvSpPr>
            <p:cNvPr id="18" name="Text Box 11"/>
            <p:cNvSpPr txBox="1">
              <a:spLocks noChangeArrowheads="1"/>
            </p:cNvSpPr>
            <p:nvPr/>
          </p:nvSpPr>
          <p:spPr bwMode="auto">
            <a:xfrm>
              <a:off x="3792" y="2429"/>
              <a:ext cx="1344" cy="59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a:latin typeface="Arial" pitchFamily="-112" charset="0"/>
                </a:rPr>
                <a:t>Chemio-dipendenti: rispondono a un secondo messaggero (intracellulare)</a:t>
              </a:r>
            </a:p>
          </p:txBody>
        </p:sp>
        <p:sp>
          <p:nvSpPr>
            <p:cNvPr id="19" name="Text Box 14"/>
            <p:cNvSpPr txBox="1">
              <a:spLocks noChangeArrowheads="1"/>
            </p:cNvSpPr>
            <p:nvPr/>
          </p:nvSpPr>
          <p:spPr bwMode="auto">
            <a:xfrm>
              <a:off x="3984" y="3245"/>
              <a:ext cx="1152" cy="32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400">
                  <a:latin typeface="Arial" pitchFamily="-112" charset="0"/>
                </a:rPr>
                <a:t>cAMP, cGMP, Ca2+, IP3, proteine G</a:t>
              </a:r>
            </a:p>
          </p:txBody>
        </p:sp>
        <p:sp>
          <p:nvSpPr>
            <p:cNvPr id="20" name="AutoShape 29"/>
            <p:cNvSpPr>
              <a:spLocks noChangeArrowheads="1"/>
            </p:cNvSpPr>
            <p:nvPr/>
          </p:nvSpPr>
          <p:spPr bwMode="auto">
            <a:xfrm>
              <a:off x="4368" y="3024"/>
              <a:ext cx="192" cy="192"/>
            </a:xfrm>
            <a:prstGeom prst="triangle">
              <a:avLst>
                <a:gd name="adj" fmla="val 50000"/>
              </a:avLst>
            </a:prstGeom>
            <a:solidFill>
              <a:srgbClr val="00FFFF"/>
            </a:solidFill>
            <a:ln w="34925">
              <a:solidFill>
                <a:srgbClr val="008000"/>
              </a:solidFill>
              <a:miter lim="800000"/>
              <a:headEnd/>
              <a:tailEnd/>
            </a:ln>
            <a:effectLst/>
          </p:spPr>
          <p:txBody>
            <a:bodyPr wrap="none" anchor="ctr">
              <a:prstTxWarp prst="textNoShape">
                <a:avLst/>
              </a:prstTxWarp>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ppt_x</p:attrName>
                                        </p:attrNameLst>
                                      </p:cBhvr>
                                      <p:tavLst>
                                        <p:tav tm="0">
                                          <p:val>
                                            <p:fltVal val="0.5"/>
                                          </p:val>
                                        </p:tav>
                                        <p:tav tm="100000">
                                          <p:val>
                                            <p:strVal val="#ppt_x"/>
                                          </p:val>
                                        </p:tav>
                                      </p:tavLst>
                                    </p:anim>
                                    <p:anim calcmode="lin" valueType="num">
                                      <p:cBhvr>
                                        <p:cTn id="2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acan3.jpg"/>
          <p:cNvPicPr>
            <a:picLocks noChangeAspect="1"/>
          </p:cNvPicPr>
          <p:nvPr/>
        </p:nvPicPr>
        <p:blipFill>
          <a:blip r:embed="rId2"/>
          <a:stretch>
            <a:fillRect/>
          </a:stretch>
        </p:blipFill>
        <p:spPr>
          <a:xfrm>
            <a:off x="4114800" y="1676400"/>
            <a:ext cx="4419600" cy="1668398"/>
          </a:xfrm>
          <a:prstGeom prst="rect">
            <a:avLst/>
          </a:prstGeom>
        </p:spPr>
      </p:pic>
      <p:pic>
        <p:nvPicPr>
          <p:cNvPr id="3" name="Picture 2" descr="Nacan4.jpg"/>
          <p:cNvPicPr>
            <a:picLocks noChangeAspect="1"/>
          </p:cNvPicPr>
          <p:nvPr/>
        </p:nvPicPr>
        <p:blipFill>
          <a:blip r:embed="rId3"/>
          <a:stretch>
            <a:fillRect/>
          </a:stretch>
        </p:blipFill>
        <p:spPr>
          <a:xfrm>
            <a:off x="223093" y="4284024"/>
            <a:ext cx="4044107" cy="1354776"/>
          </a:xfrm>
          <a:prstGeom prst="rect">
            <a:avLst/>
          </a:prstGeom>
        </p:spPr>
      </p:pic>
      <p:sp>
        <p:nvSpPr>
          <p:cNvPr id="4" name="TextBox 3"/>
          <p:cNvSpPr txBox="1"/>
          <p:nvPr/>
        </p:nvSpPr>
        <p:spPr>
          <a:xfrm>
            <a:off x="4267200" y="3953976"/>
            <a:ext cx="4419600" cy="2554545"/>
          </a:xfrm>
          <a:prstGeom prst="rect">
            <a:avLst/>
          </a:prstGeom>
          <a:noFill/>
        </p:spPr>
        <p:txBody>
          <a:bodyPr wrap="square" rtlCol="0">
            <a:spAutoFit/>
          </a:bodyPr>
          <a:lstStyle/>
          <a:p>
            <a:pPr algn="just"/>
            <a:r>
              <a:rPr lang="en-US" sz="1600" dirty="0" smtClean="0">
                <a:latin typeface="Times New Roman"/>
                <a:cs typeface="Times New Roman"/>
              </a:rPr>
              <a:t>I </a:t>
            </a:r>
            <a:r>
              <a:rPr lang="en-US" sz="1600" dirty="0" err="1" smtClean="0">
                <a:latin typeface="Times New Roman"/>
                <a:cs typeface="Times New Roman"/>
              </a:rPr>
              <a:t>canali</a:t>
            </a:r>
            <a:r>
              <a:rPr lang="en-US" sz="1600" dirty="0" smtClean="0">
                <a:latin typeface="Times New Roman"/>
                <a:cs typeface="Times New Roman"/>
              </a:rPr>
              <a:t> </a:t>
            </a:r>
            <a:r>
              <a:rPr lang="en-US" sz="1600" dirty="0">
                <a:latin typeface="Times New Roman"/>
                <a:cs typeface="Times New Roman"/>
              </a:rPr>
              <a:t>per </a:t>
            </a:r>
            <a:r>
              <a:rPr lang="en-US" sz="1600" dirty="0" err="1">
                <a:latin typeface="Times New Roman"/>
                <a:cs typeface="Times New Roman"/>
              </a:rPr>
              <a:t>il</a:t>
            </a:r>
            <a:r>
              <a:rPr lang="en-US" sz="1600" dirty="0">
                <a:latin typeface="Times New Roman"/>
                <a:cs typeface="Times New Roman"/>
              </a:rPr>
              <a:t> </a:t>
            </a:r>
            <a:r>
              <a:rPr lang="en-US" sz="1600" dirty="0" err="1">
                <a:latin typeface="Times New Roman"/>
                <a:cs typeface="Times New Roman"/>
              </a:rPr>
              <a:t>sodio</a:t>
            </a:r>
            <a:r>
              <a:rPr lang="en-US" sz="1600" dirty="0">
                <a:latin typeface="Times New Roman"/>
                <a:cs typeface="Times New Roman"/>
              </a:rPr>
              <a:t> </a:t>
            </a:r>
            <a:r>
              <a:rPr lang="en-US" sz="1600" dirty="0" err="1">
                <a:latin typeface="Times New Roman"/>
                <a:cs typeface="Times New Roman"/>
              </a:rPr>
              <a:t>sono</a:t>
            </a:r>
            <a:r>
              <a:rPr lang="en-US" sz="1600" dirty="0">
                <a:latin typeface="Times New Roman"/>
                <a:cs typeface="Times New Roman"/>
              </a:rPr>
              <a:t> </a:t>
            </a:r>
            <a:r>
              <a:rPr lang="en-US" sz="1600" dirty="0" err="1">
                <a:latin typeface="Times New Roman"/>
                <a:cs typeface="Times New Roman"/>
              </a:rPr>
              <a:t>normalmente</a:t>
            </a:r>
            <a:r>
              <a:rPr lang="en-US" sz="1600" dirty="0">
                <a:latin typeface="Times New Roman"/>
                <a:cs typeface="Times New Roman"/>
              </a:rPr>
              <a:t> </a:t>
            </a:r>
            <a:r>
              <a:rPr lang="en-US" sz="1600" dirty="0" err="1">
                <a:latin typeface="Times New Roman"/>
                <a:cs typeface="Times New Roman"/>
              </a:rPr>
              <a:t>chiusi</a:t>
            </a:r>
            <a:r>
              <a:rPr lang="en-US" sz="1600" dirty="0">
                <a:latin typeface="Times New Roman"/>
                <a:cs typeface="Times New Roman"/>
              </a:rPr>
              <a:t> (1) </a:t>
            </a:r>
            <a:r>
              <a:rPr lang="en-US" sz="1600" dirty="0" err="1">
                <a:latin typeface="Times New Roman"/>
                <a:cs typeface="Times New Roman"/>
              </a:rPr>
              <a:t>e</a:t>
            </a:r>
            <a:r>
              <a:rPr lang="en-US" sz="1600" dirty="0">
                <a:latin typeface="Times New Roman"/>
                <a:cs typeface="Times New Roman"/>
              </a:rPr>
              <a:t> </a:t>
            </a:r>
            <a:r>
              <a:rPr lang="en-US" sz="1600" dirty="0" err="1">
                <a:latin typeface="Times New Roman"/>
                <a:cs typeface="Times New Roman"/>
              </a:rPr>
              <a:t>si</a:t>
            </a:r>
            <a:r>
              <a:rPr lang="en-US" sz="1600" dirty="0">
                <a:latin typeface="Times New Roman"/>
                <a:cs typeface="Times New Roman"/>
              </a:rPr>
              <a:t> </a:t>
            </a:r>
            <a:r>
              <a:rPr lang="en-US" sz="1600" dirty="0" err="1">
                <a:latin typeface="Times New Roman"/>
                <a:cs typeface="Times New Roman"/>
              </a:rPr>
              <a:t>aprono</a:t>
            </a:r>
            <a:r>
              <a:rPr lang="en-US" sz="1600" dirty="0">
                <a:latin typeface="Times New Roman"/>
                <a:cs typeface="Times New Roman"/>
              </a:rPr>
              <a:t> </a:t>
            </a:r>
            <a:r>
              <a:rPr lang="en-US" sz="1600" dirty="0" err="1">
                <a:latin typeface="Times New Roman"/>
                <a:cs typeface="Times New Roman"/>
              </a:rPr>
              <a:t>sempre</a:t>
            </a:r>
            <a:r>
              <a:rPr lang="en-US" sz="1600" dirty="0">
                <a:latin typeface="Times New Roman"/>
                <a:cs typeface="Times New Roman"/>
              </a:rPr>
              <a:t> per un </a:t>
            </a:r>
            <a:r>
              <a:rPr lang="en-US" sz="1600" dirty="0" err="1">
                <a:latin typeface="Times New Roman"/>
                <a:cs typeface="Times New Roman"/>
              </a:rPr>
              <a:t>breve</a:t>
            </a:r>
            <a:r>
              <a:rPr lang="en-US" sz="1600" dirty="0">
                <a:latin typeface="Times New Roman"/>
                <a:cs typeface="Times New Roman"/>
              </a:rPr>
              <a:t> tempo, </a:t>
            </a:r>
            <a:r>
              <a:rPr lang="en-US" sz="1600" dirty="0" err="1">
                <a:latin typeface="Times New Roman"/>
                <a:cs typeface="Times New Roman"/>
              </a:rPr>
              <a:t>meno</a:t>
            </a:r>
            <a:r>
              <a:rPr lang="en-US" sz="1600" dirty="0">
                <a:latin typeface="Times New Roman"/>
                <a:cs typeface="Times New Roman"/>
              </a:rPr>
              <a:t> di 1 </a:t>
            </a:r>
            <a:r>
              <a:rPr lang="en-US" sz="1600" dirty="0" err="1" smtClean="0">
                <a:latin typeface="Times New Roman"/>
                <a:cs typeface="Times New Roman"/>
              </a:rPr>
              <a:t>msec</a:t>
            </a:r>
            <a:r>
              <a:rPr lang="en-US" sz="1600" dirty="0" smtClean="0">
                <a:latin typeface="Times New Roman"/>
                <a:cs typeface="Times New Roman"/>
              </a:rPr>
              <a:t> (</a:t>
            </a:r>
            <a:r>
              <a:rPr lang="en-US" sz="1600" b="1" dirty="0" err="1" smtClean="0">
                <a:latin typeface="Times New Roman"/>
                <a:cs typeface="Times New Roman"/>
              </a:rPr>
              <a:t>attivo</a:t>
            </a:r>
            <a:r>
              <a:rPr lang="en-US" sz="1600" b="1" dirty="0" smtClean="0">
                <a:latin typeface="Times New Roman"/>
                <a:cs typeface="Times New Roman"/>
              </a:rPr>
              <a:t>) </a:t>
            </a:r>
            <a:r>
              <a:rPr lang="en-US" sz="1600" dirty="0">
                <a:latin typeface="Times New Roman"/>
                <a:cs typeface="Times New Roman"/>
              </a:rPr>
              <a:t>(2).</a:t>
            </a:r>
            <a:r>
              <a:rPr lang="en-US" sz="1600" dirty="0" smtClean="0">
                <a:latin typeface="Times New Roman"/>
                <a:cs typeface="Times New Roman"/>
              </a:rPr>
              <a:t> </a:t>
            </a:r>
          </a:p>
          <a:p>
            <a:pPr algn="just"/>
            <a:r>
              <a:rPr lang="en-US" sz="1600" dirty="0" smtClean="0">
                <a:latin typeface="Times New Roman"/>
                <a:cs typeface="Times New Roman"/>
              </a:rPr>
              <a:t>Se </a:t>
            </a:r>
            <a:r>
              <a:rPr lang="en-US" sz="1600" dirty="0">
                <a:latin typeface="Times New Roman"/>
                <a:cs typeface="Times New Roman"/>
              </a:rPr>
              <a:t>la </a:t>
            </a:r>
            <a:r>
              <a:rPr lang="en-US" sz="1600" dirty="0" err="1">
                <a:latin typeface="Times New Roman"/>
                <a:cs typeface="Times New Roman"/>
              </a:rPr>
              <a:t>depolarizzazione</a:t>
            </a:r>
            <a:r>
              <a:rPr lang="en-US" sz="1600" dirty="0" smtClean="0">
                <a:latin typeface="Times New Roman"/>
                <a:cs typeface="Times New Roman"/>
              </a:rPr>
              <a:t> </a:t>
            </a:r>
            <a:r>
              <a:rPr lang="en-US" sz="1600" dirty="0" err="1" smtClean="0">
                <a:latin typeface="Times New Roman"/>
                <a:cs typeface="Times New Roman"/>
              </a:rPr>
              <a:t>persite</a:t>
            </a:r>
            <a:r>
              <a:rPr lang="en-US" sz="1600" dirty="0" smtClean="0">
                <a:latin typeface="Times New Roman"/>
                <a:cs typeface="Times New Roman"/>
              </a:rPr>
              <a:t>, </a:t>
            </a:r>
            <a:r>
              <a:rPr lang="en-US" sz="1600" dirty="0" err="1">
                <a:latin typeface="Times New Roman"/>
                <a:cs typeface="Times New Roman"/>
              </a:rPr>
              <a:t>una</a:t>
            </a:r>
            <a:r>
              <a:rPr lang="en-US" sz="1600" dirty="0">
                <a:latin typeface="Times New Roman"/>
                <a:cs typeface="Times New Roman"/>
              </a:rPr>
              <a:t> </a:t>
            </a:r>
            <a:r>
              <a:rPr lang="en-US" sz="1600" dirty="0" err="1">
                <a:latin typeface="Times New Roman"/>
                <a:cs typeface="Times New Roman"/>
              </a:rPr>
              <a:t>porzione</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globulare</a:t>
            </a:r>
            <a:r>
              <a:rPr lang="en-US" sz="1600" dirty="0" smtClean="0">
                <a:latin typeface="Times New Roman"/>
                <a:cs typeface="Times New Roman"/>
              </a:rPr>
              <a:t>  </a:t>
            </a:r>
            <a:r>
              <a:rPr lang="en-US" sz="1600" dirty="0" err="1">
                <a:latin typeface="Times New Roman"/>
                <a:cs typeface="Times New Roman"/>
              </a:rPr>
              <a:t>proteina-canale</a:t>
            </a:r>
            <a:r>
              <a:rPr lang="en-US" sz="1600" dirty="0" smtClean="0">
                <a:latin typeface="Times New Roman"/>
                <a:cs typeface="Times New Roman"/>
              </a:rPr>
              <a:t> </a:t>
            </a:r>
            <a:r>
              <a:rPr lang="en-US" sz="1600" dirty="0" err="1" smtClean="0">
                <a:latin typeface="Times New Roman"/>
                <a:cs typeface="Times New Roman"/>
              </a:rPr>
              <a:t>si</a:t>
            </a:r>
            <a:r>
              <a:rPr lang="en-US" sz="1600" dirty="0" smtClean="0">
                <a:latin typeface="Times New Roman"/>
                <a:cs typeface="Times New Roman"/>
              </a:rPr>
              <a:t> </a:t>
            </a:r>
            <a:r>
              <a:rPr lang="en-US" sz="1600" dirty="0" err="1" smtClean="0">
                <a:latin typeface="Times New Roman"/>
                <a:cs typeface="Times New Roman"/>
              </a:rPr>
              <a:t>orienta</a:t>
            </a:r>
            <a:r>
              <a:rPr lang="en-US" sz="1600" dirty="0" smtClean="0">
                <a:latin typeface="Times New Roman"/>
                <a:cs typeface="Times New Roman"/>
              </a:rPr>
              <a:t> </a:t>
            </a:r>
            <a:r>
              <a:rPr lang="en-US" sz="1600" dirty="0">
                <a:latin typeface="Times New Roman"/>
                <a:cs typeface="Times New Roman"/>
              </a:rPr>
              <a:t>verso </a:t>
            </a:r>
            <a:r>
              <a:rPr lang="en-US" sz="1600" dirty="0" err="1">
                <a:latin typeface="Times New Roman"/>
                <a:cs typeface="Times New Roman"/>
              </a:rPr>
              <a:t>l'alto</a:t>
            </a:r>
            <a:r>
              <a:rPr lang="en-US" sz="1600" dirty="0">
                <a:latin typeface="Times New Roman"/>
                <a:cs typeface="Times New Roman"/>
              </a:rPr>
              <a:t> </a:t>
            </a:r>
            <a:r>
              <a:rPr lang="en-US" sz="1600" dirty="0" err="1">
                <a:latin typeface="Times New Roman"/>
                <a:cs typeface="Times New Roman"/>
              </a:rPr>
              <a:t>e</a:t>
            </a:r>
            <a:r>
              <a:rPr lang="en-US" sz="1600" dirty="0">
                <a:latin typeface="Times New Roman"/>
                <a:cs typeface="Times New Roman"/>
              </a:rPr>
              <a:t> </a:t>
            </a:r>
            <a:r>
              <a:rPr lang="en-US" sz="1600" dirty="0" err="1">
                <a:latin typeface="Times New Roman"/>
                <a:cs typeface="Times New Roman"/>
              </a:rPr>
              <a:t>chiude</a:t>
            </a:r>
            <a:r>
              <a:rPr lang="en-US" sz="1600" dirty="0">
                <a:latin typeface="Times New Roman"/>
                <a:cs typeface="Times New Roman"/>
              </a:rPr>
              <a:t> </a:t>
            </a:r>
            <a:r>
              <a:rPr lang="en-US" sz="1600" dirty="0" err="1">
                <a:latin typeface="Times New Roman"/>
                <a:cs typeface="Times New Roman"/>
              </a:rPr>
              <a:t>il</a:t>
            </a:r>
            <a:r>
              <a:rPr lang="en-US" sz="1600" dirty="0">
                <a:latin typeface="Times New Roman"/>
                <a:cs typeface="Times New Roman"/>
              </a:rPr>
              <a:t> </a:t>
            </a:r>
            <a:r>
              <a:rPr lang="en-US" sz="1600" dirty="0" err="1">
                <a:latin typeface="Times New Roman"/>
                <a:cs typeface="Times New Roman"/>
              </a:rPr>
              <a:t>poro</a:t>
            </a:r>
            <a:r>
              <a:rPr lang="en-US" sz="1600" dirty="0">
                <a:latin typeface="Times New Roman"/>
                <a:cs typeface="Times New Roman"/>
              </a:rPr>
              <a:t>,</a:t>
            </a:r>
            <a:r>
              <a:rPr lang="en-US" sz="1600" dirty="0" smtClean="0">
                <a:latin typeface="Times New Roman"/>
                <a:cs typeface="Times New Roman"/>
              </a:rPr>
              <a:t> (</a:t>
            </a:r>
            <a:r>
              <a:rPr lang="en-US" sz="1600" b="1" dirty="0" err="1" smtClean="0">
                <a:latin typeface="Times New Roman"/>
                <a:cs typeface="Times New Roman"/>
              </a:rPr>
              <a:t>inattivato</a:t>
            </a:r>
            <a:r>
              <a:rPr lang="en-US" sz="1600" b="1" dirty="0" smtClean="0">
                <a:latin typeface="Times New Roman"/>
                <a:cs typeface="Times New Roman"/>
              </a:rPr>
              <a:t>)</a:t>
            </a:r>
            <a:r>
              <a:rPr lang="en-US" sz="1600" dirty="0" smtClean="0">
                <a:latin typeface="Times New Roman"/>
                <a:cs typeface="Times New Roman"/>
              </a:rPr>
              <a:t> </a:t>
            </a:r>
            <a:r>
              <a:rPr lang="en-US" sz="1600" dirty="0">
                <a:latin typeface="Times New Roman"/>
                <a:cs typeface="Times New Roman"/>
              </a:rPr>
              <a:t>(3). </a:t>
            </a:r>
            <a:r>
              <a:rPr lang="en-US" sz="1600" dirty="0" err="1">
                <a:latin typeface="Times New Roman"/>
                <a:cs typeface="Times New Roman"/>
              </a:rPr>
              <a:t>Quando</a:t>
            </a:r>
            <a:r>
              <a:rPr lang="en-US" sz="1600" dirty="0">
                <a:latin typeface="Times New Roman"/>
                <a:cs typeface="Times New Roman"/>
              </a:rPr>
              <a:t> la </a:t>
            </a:r>
            <a:r>
              <a:rPr lang="en-US" sz="1600" dirty="0" err="1">
                <a:latin typeface="Times New Roman"/>
                <a:cs typeface="Times New Roman"/>
              </a:rPr>
              <a:t>membrana</a:t>
            </a:r>
            <a:r>
              <a:rPr lang="en-US" sz="1600" dirty="0">
                <a:latin typeface="Times New Roman"/>
                <a:cs typeface="Times New Roman"/>
              </a:rPr>
              <a:t> </a:t>
            </a:r>
            <a:r>
              <a:rPr lang="en-US" sz="1600" dirty="0" err="1">
                <a:latin typeface="Times New Roman"/>
                <a:cs typeface="Times New Roman"/>
              </a:rPr>
              <a:t>si</a:t>
            </a:r>
            <a:r>
              <a:rPr lang="en-US" sz="1600" dirty="0">
                <a:latin typeface="Times New Roman"/>
                <a:cs typeface="Times New Roman"/>
              </a:rPr>
              <a:t> </a:t>
            </a:r>
            <a:r>
              <a:rPr lang="en-US" sz="1600" dirty="0" err="1">
                <a:latin typeface="Times New Roman"/>
                <a:cs typeface="Times New Roman"/>
              </a:rPr>
              <a:t>ripolarizza</a:t>
            </a:r>
            <a:r>
              <a:rPr lang="en-US" sz="1600" dirty="0">
                <a:latin typeface="Times New Roman"/>
                <a:cs typeface="Times New Roman"/>
              </a:rPr>
              <a:t>, </a:t>
            </a:r>
            <a:r>
              <a:rPr lang="en-US" sz="1600" dirty="0" err="1">
                <a:latin typeface="Times New Roman"/>
                <a:cs typeface="Times New Roman"/>
              </a:rPr>
              <a:t>il</a:t>
            </a:r>
            <a:r>
              <a:rPr lang="en-US" sz="1600" dirty="0">
                <a:latin typeface="Times New Roman"/>
                <a:cs typeface="Times New Roman"/>
              </a:rPr>
              <a:t> </a:t>
            </a:r>
            <a:r>
              <a:rPr lang="en-US" sz="1600" dirty="0" err="1">
                <a:latin typeface="Times New Roman"/>
                <a:cs typeface="Times New Roman"/>
              </a:rPr>
              <a:t>poro</a:t>
            </a:r>
            <a:r>
              <a:rPr lang="en-US" sz="1600" dirty="0">
                <a:latin typeface="Times New Roman"/>
                <a:cs typeface="Times New Roman"/>
              </a:rPr>
              <a:t> </a:t>
            </a:r>
            <a:r>
              <a:rPr lang="en-US" sz="1600" dirty="0" err="1">
                <a:latin typeface="Times New Roman"/>
                <a:cs typeface="Times New Roman"/>
              </a:rPr>
              <a:t>si</a:t>
            </a:r>
            <a:r>
              <a:rPr lang="en-US" sz="1600" dirty="0">
                <a:latin typeface="Times New Roman"/>
                <a:cs typeface="Times New Roman"/>
              </a:rPr>
              <a:t> </a:t>
            </a:r>
            <a:r>
              <a:rPr lang="en-US" sz="1600" dirty="0" err="1">
                <a:latin typeface="Times New Roman"/>
                <a:cs typeface="Times New Roman"/>
              </a:rPr>
              <a:t>chiude</a:t>
            </a:r>
            <a:r>
              <a:rPr lang="en-US" sz="1600" dirty="0">
                <a:latin typeface="Times New Roman"/>
                <a:cs typeface="Times New Roman"/>
              </a:rPr>
              <a:t> </a:t>
            </a:r>
            <a:r>
              <a:rPr lang="en-US" sz="1600" dirty="0" err="1">
                <a:latin typeface="Times New Roman"/>
                <a:cs typeface="Times New Roman"/>
              </a:rPr>
              <a:t>e</a:t>
            </a:r>
            <a:r>
              <a:rPr lang="en-US" sz="1600" dirty="0">
                <a:latin typeface="Times New Roman"/>
                <a:cs typeface="Times New Roman"/>
              </a:rPr>
              <a:t> la </a:t>
            </a:r>
            <a:r>
              <a:rPr lang="en-US" sz="1600" dirty="0" err="1">
                <a:latin typeface="Times New Roman"/>
                <a:cs typeface="Times New Roman"/>
              </a:rPr>
              <a:t>porzione</a:t>
            </a:r>
            <a:r>
              <a:rPr lang="en-US" sz="1600" dirty="0">
                <a:latin typeface="Times New Roman"/>
                <a:cs typeface="Times New Roman"/>
              </a:rPr>
              <a:t> </a:t>
            </a:r>
            <a:r>
              <a:rPr lang="en-US" sz="1600" dirty="0" err="1">
                <a:latin typeface="Times New Roman"/>
                <a:cs typeface="Times New Roman"/>
              </a:rPr>
              <a:t>globulare</a:t>
            </a:r>
            <a:r>
              <a:rPr lang="en-US" sz="1600" dirty="0">
                <a:latin typeface="Times New Roman"/>
                <a:cs typeface="Times New Roman"/>
              </a:rPr>
              <a:t> </a:t>
            </a:r>
            <a:r>
              <a:rPr lang="en-US" sz="1600" dirty="0" err="1">
                <a:latin typeface="Times New Roman"/>
                <a:cs typeface="Times New Roman"/>
              </a:rPr>
              <a:t>si</a:t>
            </a:r>
            <a:r>
              <a:rPr lang="en-US" sz="1600" dirty="0">
                <a:latin typeface="Times New Roman"/>
                <a:cs typeface="Times New Roman"/>
              </a:rPr>
              <a:t> </a:t>
            </a:r>
            <a:r>
              <a:rPr lang="en-US" sz="1600" dirty="0" err="1">
                <a:latin typeface="Times New Roman"/>
                <a:cs typeface="Times New Roman"/>
              </a:rPr>
              <a:t>sposta</a:t>
            </a:r>
            <a:r>
              <a:rPr lang="en-US" sz="1600" dirty="0">
                <a:latin typeface="Times New Roman"/>
                <a:cs typeface="Times New Roman"/>
              </a:rPr>
              <a:t>, </a:t>
            </a:r>
            <a:r>
              <a:rPr lang="en-US" sz="1600" dirty="0" err="1">
                <a:latin typeface="Times New Roman"/>
                <a:cs typeface="Times New Roman"/>
              </a:rPr>
              <a:t>tornando</a:t>
            </a:r>
            <a:r>
              <a:rPr lang="en-US" sz="1600" dirty="0">
                <a:latin typeface="Times New Roman"/>
                <a:cs typeface="Times New Roman"/>
              </a:rPr>
              <a:t> </a:t>
            </a:r>
            <a:r>
              <a:rPr lang="en-US" sz="1600" dirty="0" err="1">
                <a:latin typeface="Times New Roman"/>
                <a:cs typeface="Times New Roman"/>
              </a:rPr>
              <a:t>alla</a:t>
            </a:r>
            <a:r>
              <a:rPr lang="en-US" sz="1600" dirty="0">
                <a:latin typeface="Times New Roman"/>
                <a:cs typeface="Times New Roman"/>
              </a:rPr>
              <a:t> </a:t>
            </a:r>
            <a:r>
              <a:rPr lang="en-US" sz="1600" dirty="0" err="1">
                <a:latin typeface="Times New Roman"/>
                <a:cs typeface="Times New Roman"/>
              </a:rPr>
              <a:t>porzione</a:t>
            </a:r>
            <a:r>
              <a:rPr lang="en-US" sz="1600" dirty="0">
                <a:latin typeface="Times New Roman"/>
                <a:cs typeface="Times New Roman"/>
              </a:rPr>
              <a:t> </a:t>
            </a:r>
            <a:r>
              <a:rPr lang="en-US" sz="1600" dirty="0" err="1">
                <a:latin typeface="Times New Roman"/>
                <a:cs typeface="Times New Roman"/>
              </a:rPr>
              <a:t>iniziale</a:t>
            </a:r>
            <a:r>
              <a:rPr lang="en-US" sz="1600" dirty="0">
                <a:latin typeface="Times New Roman"/>
                <a:cs typeface="Times New Roman"/>
              </a:rPr>
              <a:t>.</a:t>
            </a:r>
            <a:r>
              <a:rPr lang="en-US" sz="1600" dirty="0" smtClean="0">
                <a:latin typeface="Times New Roman"/>
                <a:cs typeface="Times New Roman"/>
              </a:rPr>
              <a:t> </a:t>
            </a:r>
          </a:p>
          <a:p>
            <a:pPr algn="just"/>
            <a:r>
              <a:rPr lang="en-US" sz="1600" dirty="0" smtClean="0">
                <a:latin typeface="Times New Roman"/>
                <a:cs typeface="Times New Roman"/>
              </a:rPr>
              <a:t>Il </a:t>
            </a:r>
            <a:r>
              <a:rPr lang="en-US" sz="1600" dirty="0" err="1">
                <a:latin typeface="Times New Roman"/>
                <a:cs typeface="Times New Roman"/>
              </a:rPr>
              <a:t>canale</a:t>
            </a:r>
            <a:r>
              <a:rPr lang="en-US" sz="1600" dirty="0">
                <a:latin typeface="Times New Roman"/>
                <a:cs typeface="Times New Roman"/>
              </a:rPr>
              <a:t>, </a:t>
            </a:r>
            <a:r>
              <a:rPr lang="en-US" sz="1600" dirty="0" err="1">
                <a:latin typeface="Times New Roman"/>
                <a:cs typeface="Times New Roman"/>
              </a:rPr>
              <a:t>chiuso</a:t>
            </a:r>
            <a:r>
              <a:rPr lang="en-US" sz="1600" dirty="0">
                <a:latin typeface="Times New Roman"/>
                <a:cs typeface="Times New Roman"/>
              </a:rPr>
              <a:t>,</a:t>
            </a:r>
            <a:r>
              <a:rPr lang="en-US" sz="1600" dirty="0" smtClean="0">
                <a:latin typeface="Times New Roman"/>
                <a:cs typeface="Times New Roman"/>
              </a:rPr>
              <a:t> </a:t>
            </a:r>
            <a:r>
              <a:rPr lang="en-US" sz="1600" dirty="0" err="1" smtClean="0">
                <a:latin typeface="Times New Roman"/>
                <a:cs typeface="Times New Roman"/>
              </a:rPr>
              <a:t>può</a:t>
            </a:r>
            <a:r>
              <a:rPr lang="en-US" sz="1600" dirty="0" smtClean="0">
                <a:latin typeface="Times New Roman"/>
                <a:cs typeface="Times New Roman"/>
              </a:rPr>
              <a:t> di </a:t>
            </a:r>
            <a:r>
              <a:rPr lang="en-US" sz="1600" dirty="0" err="1" smtClean="0">
                <a:latin typeface="Times New Roman"/>
                <a:cs typeface="Times New Roman"/>
              </a:rPr>
              <a:t>nuovo</a:t>
            </a:r>
            <a:r>
              <a:rPr lang="en-US" sz="1600" dirty="0" smtClean="0">
                <a:latin typeface="Times New Roman"/>
                <a:cs typeface="Times New Roman"/>
              </a:rPr>
              <a:t> </a:t>
            </a:r>
            <a:r>
              <a:rPr lang="en-US" sz="1600" dirty="0" err="1" smtClean="0">
                <a:latin typeface="Times New Roman"/>
                <a:cs typeface="Times New Roman"/>
              </a:rPr>
              <a:t>essere</a:t>
            </a:r>
            <a:r>
              <a:rPr lang="en-US" sz="1600" dirty="0" smtClean="0">
                <a:latin typeface="Times New Roman"/>
                <a:cs typeface="Times New Roman"/>
              </a:rPr>
              <a:t> </a:t>
            </a:r>
            <a:r>
              <a:rPr lang="en-US" sz="1600" dirty="0" err="1">
                <a:latin typeface="Times New Roman"/>
                <a:cs typeface="Times New Roman"/>
              </a:rPr>
              <a:t>attivo</a:t>
            </a:r>
            <a:r>
              <a:rPr lang="en-US" sz="1600" dirty="0">
                <a:latin typeface="Times New Roman"/>
                <a:cs typeface="Times New Roman"/>
              </a:rPr>
              <a:t> (4).</a:t>
            </a:r>
            <a:endParaRPr lang="it-IT" sz="1600" dirty="0">
              <a:latin typeface="Times New Roman"/>
              <a:cs typeface="Times New Roman"/>
            </a:endParaRPr>
          </a:p>
        </p:txBody>
      </p:sp>
      <p:pic>
        <p:nvPicPr>
          <p:cNvPr id="5" name="Picture 4"/>
          <p:cNvPicPr>
            <a:picLocks noChangeAspect="1"/>
          </p:cNvPicPr>
          <p:nvPr/>
        </p:nvPicPr>
        <p:blipFill>
          <a:blip r:embed="rId4"/>
          <a:stretch>
            <a:fillRect/>
          </a:stretch>
        </p:blipFill>
        <p:spPr>
          <a:xfrm>
            <a:off x="609598" y="1676400"/>
            <a:ext cx="3439293" cy="2277576"/>
          </a:xfrm>
          <a:prstGeom prst="rect">
            <a:avLst/>
          </a:prstGeom>
        </p:spPr>
      </p:pic>
      <p:sp>
        <p:nvSpPr>
          <p:cNvPr id="6" name="TextBox 5"/>
          <p:cNvSpPr txBox="1"/>
          <p:nvPr/>
        </p:nvSpPr>
        <p:spPr>
          <a:xfrm>
            <a:off x="762000" y="838200"/>
            <a:ext cx="7543800" cy="646331"/>
          </a:xfrm>
          <a:prstGeom prst="rect">
            <a:avLst/>
          </a:prstGeom>
          <a:noFill/>
        </p:spPr>
        <p:txBody>
          <a:bodyPr wrap="square" rtlCol="0">
            <a:spAutoFit/>
          </a:bodyPr>
          <a:lstStyle/>
          <a:p>
            <a:r>
              <a:rPr lang="en-US" dirty="0" smtClean="0">
                <a:latin typeface="Times New Roman"/>
                <a:cs typeface="Times New Roman"/>
              </a:rPr>
              <a:t>Il </a:t>
            </a:r>
            <a:r>
              <a:rPr lang="en-US" dirty="0" err="1" smtClean="0">
                <a:latin typeface="Times New Roman"/>
                <a:cs typeface="Times New Roman"/>
              </a:rPr>
              <a:t>canale</a:t>
            </a:r>
            <a:r>
              <a:rPr lang="en-US" dirty="0" smtClean="0">
                <a:latin typeface="Times New Roman"/>
                <a:cs typeface="Times New Roman"/>
              </a:rPr>
              <a:t> </a:t>
            </a:r>
            <a:r>
              <a:rPr lang="en-US" dirty="0" err="1" smtClean="0">
                <a:latin typeface="Times New Roman"/>
                <a:cs typeface="Times New Roman"/>
              </a:rPr>
              <a:t>ionico</a:t>
            </a:r>
            <a:r>
              <a:rPr lang="en-US" dirty="0" smtClean="0">
                <a:latin typeface="Times New Roman"/>
                <a:cs typeface="Times New Roman"/>
              </a:rPr>
              <a:t> </a:t>
            </a:r>
            <a:r>
              <a:rPr lang="en-US" dirty="0" err="1" smtClean="0">
                <a:latin typeface="Times New Roman"/>
                <a:cs typeface="Times New Roman"/>
              </a:rPr>
              <a:t>può</a:t>
            </a:r>
            <a:r>
              <a:rPr lang="en-US" dirty="0" smtClean="0">
                <a:latin typeface="Times New Roman"/>
                <a:cs typeface="Times New Roman"/>
              </a:rPr>
              <a:t> </a:t>
            </a:r>
            <a:r>
              <a:rPr lang="en-US" dirty="0" err="1" smtClean="0">
                <a:latin typeface="Times New Roman"/>
                <a:cs typeface="Times New Roman"/>
              </a:rPr>
              <a:t>essere</a:t>
            </a:r>
            <a:r>
              <a:rPr lang="en-US" dirty="0" smtClean="0">
                <a:latin typeface="Times New Roman"/>
                <a:cs typeface="Times New Roman"/>
              </a:rPr>
              <a:t> </a:t>
            </a:r>
            <a:r>
              <a:rPr lang="en-US" dirty="0" err="1" smtClean="0">
                <a:latin typeface="Times New Roman"/>
                <a:cs typeface="Times New Roman"/>
              </a:rPr>
              <a:t>aperto</a:t>
            </a:r>
            <a:r>
              <a:rPr lang="en-US" dirty="0" smtClean="0">
                <a:latin typeface="Times New Roman"/>
                <a:cs typeface="Times New Roman"/>
              </a:rPr>
              <a:t> </a:t>
            </a:r>
            <a:r>
              <a:rPr lang="en-US" dirty="0" err="1" smtClean="0">
                <a:latin typeface="Times New Roman"/>
                <a:cs typeface="Times New Roman"/>
              </a:rPr>
              <a:t>o</a:t>
            </a:r>
            <a:r>
              <a:rPr lang="en-US" dirty="0" smtClean="0">
                <a:latin typeface="Times New Roman"/>
                <a:cs typeface="Times New Roman"/>
              </a:rPr>
              <a:t> </a:t>
            </a:r>
            <a:r>
              <a:rPr lang="en-US" dirty="0" err="1" smtClean="0">
                <a:latin typeface="Times New Roman"/>
                <a:cs typeface="Times New Roman"/>
              </a:rPr>
              <a:t>chiuso</a:t>
            </a:r>
            <a:r>
              <a:rPr lang="en-US" dirty="0" smtClean="0">
                <a:latin typeface="Times New Roman"/>
                <a:cs typeface="Times New Roman"/>
              </a:rPr>
              <a:t> </a:t>
            </a:r>
            <a:r>
              <a:rPr lang="en-US" dirty="0" err="1" smtClean="0">
                <a:latin typeface="Times New Roman"/>
                <a:cs typeface="Times New Roman"/>
              </a:rPr>
              <a:t>modificando</a:t>
            </a:r>
            <a:r>
              <a:rPr lang="en-US" dirty="0" smtClean="0">
                <a:latin typeface="Times New Roman"/>
                <a:cs typeface="Times New Roman"/>
              </a:rPr>
              <a:t> la </a:t>
            </a:r>
            <a:r>
              <a:rPr lang="en-US" b="1" dirty="0" err="1" smtClean="0">
                <a:latin typeface="Times New Roman"/>
                <a:cs typeface="Times New Roman"/>
              </a:rPr>
              <a:t>differenza</a:t>
            </a:r>
            <a:r>
              <a:rPr lang="en-US" b="1" dirty="0" smtClean="0">
                <a:latin typeface="Times New Roman"/>
                <a:cs typeface="Times New Roman"/>
              </a:rPr>
              <a:t> di </a:t>
            </a:r>
            <a:r>
              <a:rPr lang="en-US" b="1" dirty="0" err="1" smtClean="0">
                <a:latin typeface="Times New Roman"/>
                <a:cs typeface="Times New Roman"/>
              </a:rPr>
              <a:t>voltaggio</a:t>
            </a:r>
            <a:r>
              <a:rPr lang="en-US" b="1" dirty="0" smtClean="0">
                <a:latin typeface="Times New Roman"/>
                <a:cs typeface="Times New Roman"/>
              </a:rPr>
              <a:t> </a:t>
            </a:r>
            <a:r>
              <a:rPr lang="en-US" b="1" dirty="0" err="1" smtClean="0">
                <a:latin typeface="Times New Roman"/>
                <a:cs typeface="Times New Roman"/>
              </a:rPr>
              <a:t>ai</a:t>
            </a:r>
            <a:r>
              <a:rPr lang="en-US" b="1" dirty="0" smtClean="0">
                <a:latin typeface="Times New Roman"/>
                <a:cs typeface="Times New Roman"/>
              </a:rPr>
              <a:t> due </a:t>
            </a:r>
            <a:r>
              <a:rPr lang="en-US" b="1" dirty="0" err="1" smtClean="0">
                <a:latin typeface="Times New Roman"/>
                <a:cs typeface="Times New Roman"/>
              </a:rPr>
              <a:t>lati</a:t>
            </a:r>
            <a:r>
              <a:rPr lang="en-US" b="1" dirty="0" smtClean="0">
                <a:latin typeface="Times New Roman"/>
                <a:cs typeface="Times New Roman"/>
              </a:rPr>
              <a:t> </a:t>
            </a:r>
            <a:r>
              <a:rPr lang="en-US" b="1" dirty="0" err="1" smtClean="0">
                <a:latin typeface="Times New Roman"/>
                <a:cs typeface="Times New Roman"/>
              </a:rPr>
              <a:t>della</a:t>
            </a:r>
            <a:r>
              <a:rPr lang="en-US" b="1" dirty="0" smtClean="0">
                <a:latin typeface="Times New Roman"/>
                <a:cs typeface="Times New Roman"/>
              </a:rPr>
              <a:t> </a:t>
            </a:r>
            <a:r>
              <a:rPr lang="en-US" b="1" dirty="0" err="1" smtClean="0">
                <a:latin typeface="Times New Roman"/>
                <a:cs typeface="Times New Roman"/>
              </a:rPr>
              <a:t>membrana</a:t>
            </a:r>
            <a:r>
              <a:rPr lang="en-US" b="1" dirty="0" smtClean="0">
                <a:latin typeface="Times New Roman"/>
                <a:cs typeface="Times New Roman"/>
              </a:rPr>
              <a:t> (</a:t>
            </a:r>
            <a:r>
              <a:rPr lang="en-US" b="1" dirty="0" err="1" smtClean="0">
                <a:latin typeface="Times New Roman"/>
                <a:cs typeface="Times New Roman"/>
              </a:rPr>
              <a:t>canali</a:t>
            </a:r>
            <a:r>
              <a:rPr lang="en-US" b="1" dirty="0" smtClean="0">
                <a:latin typeface="Times New Roman"/>
                <a:cs typeface="Times New Roman"/>
              </a:rPr>
              <a:t> a </a:t>
            </a:r>
            <a:r>
              <a:rPr lang="en-US" b="1" dirty="0" err="1" smtClean="0">
                <a:latin typeface="Times New Roman"/>
                <a:cs typeface="Times New Roman"/>
              </a:rPr>
              <a:t>controllo</a:t>
            </a:r>
            <a:r>
              <a:rPr lang="en-US" b="1" dirty="0" smtClean="0">
                <a:latin typeface="Times New Roman"/>
                <a:cs typeface="Times New Roman"/>
              </a:rPr>
              <a:t> di </a:t>
            </a:r>
            <a:r>
              <a:rPr lang="en-US" b="1" dirty="0" err="1" smtClean="0">
                <a:latin typeface="Times New Roman"/>
                <a:cs typeface="Times New Roman"/>
              </a:rPr>
              <a:t>potenziale</a:t>
            </a:r>
            <a:r>
              <a:rPr lang="en-US" dirty="0" smtClean="0">
                <a:latin typeface="Times New Roman"/>
                <a:cs typeface="Times New Roman"/>
              </a:rPr>
              <a:t>) </a:t>
            </a:r>
            <a:r>
              <a:rPr lang="en-US" sz="2400" dirty="0" smtClean="0">
                <a:latin typeface="Times New Roman"/>
                <a:cs typeface="Times New Roman"/>
              </a:rPr>
              <a:t/>
            </a:r>
            <a:br>
              <a:rPr lang="en-US" sz="2400" dirty="0" smtClean="0">
                <a:latin typeface="Times New Roman"/>
                <a:cs typeface="Times New Roman"/>
              </a:rPr>
            </a:b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1" name="Object 11"/>
          <p:cNvGraphicFramePr>
            <a:graphicFrameLocks noChangeAspect="1"/>
          </p:cNvGraphicFramePr>
          <p:nvPr/>
        </p:nvGraphicFramePr>
        <p:xfrm>
          <a:off x="2514600" y="1905000"/>
          <a:ext cx="4114800" cy="3865563"/>
        </p:xfrm>
        <a:graphic>
          <a:graphicData uri="http://schemas.openxmlformats.org/presentationml/2006/ole">
            <p:oleObj spid="_x0000_s58370" name="Immagine bitmap" r:id="rId3" imgW="3528366" imgH="3314987" progId="Paint.Picture">
              <p:embed/>
            </p:oleObj>
          </a:graphicData>
        </a:graphic>
      </p:graphicFrame>
      <p:sp>
        <p:nvSpPr>
          <p:cNvPr id="22" name="Rectangle 4"/>
          <p:cNvSpPr>
            <a:spLocks noChangeArrowheads="1"/>
          </p:cNvSpPr>
          <p:nvPr/>
        </p:nvSpPr>
        <p:spPr bwMode="auto">
          <a:xfrm>
            <a:off x="685800" y="304800"/>
            <a:ext cx="7772400" cy="533400"/>
          </a:xfrm>
          <a:prstGeom prst="rect">
            <a:avLst/>
          </a:prstGeom>
          <a:noFill/>
          <a:ln w="12700">
            <a:noFill/>
            <a:miter lim="800000"/>
            <a:headEnd/>
            <a:tailEnd/>
          </a:ln>
          <a:effectLst/>
        </p:spPr>
        <p:txBody>
          <a:bodyPr lIns="90487" tIns="44450" rIns="90487" bIns="44450" anchor="b">
            <a:prstTxWarp prst="textNoShape">
              <a:avLst/>
            </a:prstTxWarp>
          </a:bodyPr>
          <a:lstStyle/>
          <a:p>
            <a:pPr algn="ctr">
              <a:lnSpc>
                <a:spcPct val="80000"/>
              </a:lnSpc>
            </a:pPr>
            <a:r>
              <a:rPr lang="en-US" sz="2000" b="1" dirty="0" err="1">
                <a:latin typeface="Arial"/>
                <a:cs typeface="Arial"/>
              </a:rPr>
              <a:t>Struttura</a:t>
            </a:r>
            <a:r>
              <a:rPr lang="en-US" sz="2000" b="1" dirty="0">
                <a:latin typeface="Arial"/>
                <a:cs typeface="Arial"/>
              </a:rPr>
              <a:t> di base di un </a:t>
            </a:r>
            <a:r>
              <a:rPr lang="en-US" sz="2000" b="1" dirty="0" err="1">
                <a:latin typeface="Arial"/>
                <a:cs typeface="Arial"/>
              </a:rPr>
              <a:t>canale</a:t>
            </a:r>
            <a:r>
              <a:rPr lang="en-US" sz="2000" b="1" dirty="0">
                <a:latin typeface="Arial"/>
                <a:cs typeface="Arial"/>
              </a:rPr>
              <a:t> </a:t>
            </a:r>
            <a:r>
              <a:rPr lang="en-US" sz="2000" b="1" dirty="0" err="1">
                <a:latin typeface="Arial"/>
                <a:cs typeface="Arial"/>
              </a:rPr>
              <a:t>voltaggio-dipendente</a:t>
            </a:r>
            <a:endParaRPr lang="en-US" sz="2000" b="1" dirty="0">
              <a:latin typeface="Arial"/>
              <a:cs typeface="Arial"/>
            </a:endParaRPr>
          </a:p>
        </p:txBody>
      </p:sp>
      <p:pic>
        <p:nvPicPr>
          <p:cNvPr id="23" name="Picture 12"/>
          <p:cNvPicPr>
            <a:picLocks noChangeAspect="1" noChangeArrowheads="1"/>
          </p:cNvPicPr>
          <p:nvPr/>
        </p:nvPicPr>
        <p:blipFill>
          <a:blip r:embed="rId4"/>
          <a:srcRect/>
          <a:stretch>
            <a:fillRect/>
          </a:stretch>
        </p:blipFill>
        <p:spPr bwMode="auto">
          <a:xfrm>
            <a:off x="2590800" y="1905000"/>
            <a:ext cx="4038600" cy="3752850"/>
          </a:xfrm>
          <a:prstGeom prst="rect">
            <a:avLst/>
          </a:prstGeom>
          <a:noFill/>
          <a:ln w="9525">
            <a:noFill/>
            <a:miter lim="800000"/>
            <a:headEnd/>
            <a:tailEnd/>
          </a:ln>
          <a:effectLst/>
        </p:spPr>
      </p:pic>
      <p:sp>
        <p:nvSpPr>
          <p:cNvPr id="24" name="Text Box 6"/>
          <p:cNvSpPr txBox="1">
            <a:spLocks noChangeArrowheads="1"/>
          </p:cNvSpPr>
          <p:nvPr/>
        </p:nvSpPr>
        <p:spPr bwMode="auto">
          <a:xfrm>
            <a:off x="381000" y="1752600"/>
            <a:ext cx="2514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000" b="1">
                <a:latin typeface="Arial" pitchFamily="-112" charset="0"/>
              </a:rPr>
              <a:t>Lato extracellulare</a:t>
            </a:r>
          </a:p>
        </p:txBody>
      </p:sp>
      <p:sp>
        <p:nvSpPr>
          <p:cNvPr id="25" name="Text Box 7"/>
          <p:cNvSpPr txBox="1">
            <a:spLocks noChangeArrowheads="1"/>
          </p:cNvSpPr>
          <p:nvPr/>
        </p:nvSpPr>
        <p:spPr bwMode="auto">
          <a:xfrm>
            <a:off x="5867400" y="1752600"/>
            <a:ext cx="2667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it-IT" sz="2000" b="1">
                <a:latin typeface="Arial" pitchFamily="-112" charset="0"/>
              </a:rPr>
              <a:t>Lato citoplasmatico</a:t>
            </a:r>
          </a:p>
        </p:txBody>
      </p:sp>
      <p:sp>
        <p:nvSpPr>
          <p:cNvPr id="26" name="Text Box 9"/>
          <p:cNvSpPr txBox="1">
            <a:spLocks noChangeArrowheads="1"/>
          </p:cNvSpPr>
          <p:nvPr/>
        </p:nvSpPr>
        <p:spPr bwMode="auto">
          <a:xfrm>
            <a:off x="6019800" y="2286000"/>
            <a:ext cx="1600200" cy="517525"/>
          </a:xfrm>
          <a:prstGeom prst="rect">
            <a:avLst/>
          </a:prstGeom>
          <a:noFill/>
          <a:ln w="9525">
            <a:noFill/>
            <a:miter lim="800000"/>
            <a:headEnd/>
            <a:tailEnd/>
          </a:ln>
          <a:effectLst/>
        </p:spPr>
        <p:txBody>
          <a:bodyPr>
            <a:prstTxWarp prst="textNoShape">
              <a:avLst/>
            </a:prstTxWarp>
            <a:spAutoFit/>
          </a:bodyPr>
          <a:lstStyle/>
          <a:p>
            <a:pPr>
              <a:lnSpc>
                <a:spcPct val="70000"/>
              </a:lnSpc>
              <a:spcBef>
                <a:spcPct val="40000"/>
              </a:spcBef>
            </a:pPr>
            <a:r>
              <a:rPr lang="it-IT" sz="2000">
                <a:latin typeface="Arial" pitchFamily="-112" charset="0"/>
              </a:rPr>
              <a:t>Sensore del voltaggio</a:t>
            </a:r>
          </a:p>
        </p:txBody>
      </p:sp>
      <p:sp>
        <p:nvSpPr>
          <p:cNvPr id="27" name="Text Box 8"/>
          <p:cNvSpPr txBox="1">
            <a:spLocks noChangeArrowheads="1"/>
          </p:cNvSpPr>
          <p:nvPr/>
        </p:nvSpPr>
        <p:spPr bwMode="auto">
          <a:xfrm>
            <a:off x="1600200" y="3733800"/>
            <a:ext cx="1295400" cy="517525"/>
          </a:xfrm>
          <a:prstGeom prst="rect">
            <a:avLst/>
          </a:prstGeom>
          <a:noFill/>
          <a:ln w="9525">
            <a:noFill/>
            <a:miter lim="800000"/>
            <a:headEnd/>
            <a:tailEnd/>
          </a:ln>
          <a:effectLst/>
        </p:spPr>
        <p:txBody>
          <a:bodyPr>
            <a:prstTxWarp prst="textNoShape">
              <a:avLst/>
            </a:prstTxWarp>
            <a:spAutoFit/>
          </a:bodyPr>
          <a:lstStyle/>
          <a:p>
            <a:pPr>
              <a:lnSpc>
                <a:spcPct val="70000"/>
              </a:lnSpc>
              <a:spcBef>
                <a:spcPct val="40000"/>
              </a:spcBef>
            </a:pPr>
            <a:r>
              <a:rPr lang="it-IT" sz="2000">
                <a:latin typeface="Arial" pitchFamily="-112" charset="0"/>
              </a:rPr>
              <a:t>Filtro di selettività</a:t>
            </a:r>
          </a:p>
        </p:txBody>
      </p:sp>
      <p:sp>
        <p:nvSpPr>
          <p:cNvPr id="28" name="Text Box 10"/>
          <p:cNvSpPr txBox="1">
            <a:spLocks noChangeArrowheads="1"/>
          </p:cNvSpPr>
          <p:nvPr/>
        </p:nvSpPr>
        <p:spPr bwMode="auto">
          <a:xfrm>
            <a:off x="5410200" y="3505200"/>
            <a:ext cx="838200" cy="304800"/>
          </a:xfrm>
          <a:prstGeom prst="rect">
            <a:avLst/>
          </a:prstGeom>
          <a:noFill/>
          <a:ln w="9525">
            <a:noFill/>
            <a:miter lim="800000"/>
            <a:headEnd/>
            <a:tailEnd/>
          </a:ln>
          <a:effectLst/>
        </p:spPr>
        <p:txBody>
          <a:bodyPr>
            <a:prstTxWarp prst="textNoShape">
              <a:avLst/>
            </a:prstTxWarp>
            <a:spAutoFit/>
          </a:bodyPr>
          <a:lstStyle/>
          <a:p>
            <a:pPr>
              <a:lnSpc>
                <a:spcPct val="70000"/>
              </a:lnSpc>
              <a:spcBef>
                <a:spcPct val="40000"/>
              </a:spcBef>
            </a:pPr>
            <a:r>
              <a:rPr lang="it-IT" sz="2000">
                <a:latin typeface="Arial" pitchFamily="-112" charset="0"/>
              </a:rPr>
              <a:t>porta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4" grpId="0" autoUpdateAnimBg="0"/>
      <p:bldP spid="25" grpId="0" autoUpdateAnimBg="0"/>
      <p:bldP spid="26" grpId="0" autoUpdateAnimBg="0"/>
      <p:bldP spid="27" grpId="0" autoUpdateAnimBg="0"/>
      <p:bldP spid="28"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461" name="Object 5"/>
          <p:cNvGraphicFramePr>
            <a:graphicFrameLocks noChangeAspect="1"/>
          </p:cNvGraphicFramePr>
          <p:nvPr/>
        </p:nvGraphicFramePr>
        <p:xfrm>
          <a:off x="838200" y="2137930"/>
          <a:ext cx="7924800" cy="3119869"/>
        </p:xfrm>
        <a:graphic>
          <a:graphicData uri="http://schemas.openxmlformats.org/presentationml/2006/ole">
            <p:oleObj spid="_x0000_s19461" name="Document" r:id="rId3" imgW="6032500" imgH="2374900" progId="Word.Document.12">
              <p:link updateAutomatic="1"/>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14400" y="348734"/>
            <a:ext cx="7772400" cy="646331"/>
          </a:xfrm>
          <a:prstGeom prst="rect">
            <a:avLst/>
          </a:prstGeom>
          <a:noFill/>
        </p:spPr>
        <p:txBody>
          <a:bodyPr wrap="square" rtlCol="0">
            <a:spAutoFit/>
          </a:bodyPr>
          <a:lstStyle/>
          <a:p>
            <a:pPr algn="ctr"/>
            <a:r>
              <a:rPr lang="it-IT" b="1" dirty="0" smtClean="0">
                <a:latin typeface="Times New Roman"/>
                <a:cs typeface="Times New Roman"/>
              </a:rPr>
              <a:t>Recettori accoppiati a proteine </a:t>
            </a:r>
            <a:r>
              <a:rPr lang="it-IT" b="1" dirty="0" err="1" smtClean="0">
                <a:latin typeface="Times New Roman"/>
                <a:cs typeface="Times New Roman"/>
              </a:rPr>
              <a:t>G</a:t>
            </a:r>
            <a:endParaRPr lang="it-IT" b="1" dirty="0" smtClean="0">
              <a:latin typeface="Times New Roman"/>
              <a:cs typeface="Times New Roman"/>
            </a:endParaRPr>
          </a:p>
          <a:p>
            <a:pPr algn="ctr"/>
            <a:r>
              <a:rPr lang="en-US" dirty="0" smtClean="0">
                <a:latin typeface="Times New Roman"/>
                <a:ea typeface="Times New Roman" pitchFamily="-112" charset="0"/>
                <a:cs typeface="Times New Roman"/>
              </a:rPr>
              <a:t>(GPCR) </a:t>
            </a:r>
            <a:r>
              <a:rPr lang="en-US" dirty="0" err="1" smtClean="0">
                <a:latin typeface="Times New Roman"/>
                <a:ea typeface="Times New Roman" pitchFamily="-112" charset="0"/>
                <a:cs typeface="Times New Roman"/>
              </a:rPr>
              <a:t>rappresentano</a:t>
            </a:r>
            <a:r>
              <a:rPr lang="en-US" dirty="0" smtClean="0">
                <a:latin typeface="Times New Roman"/>
                <a:ea typeface="Times New Roman" pitchFamily="-112" charset="0"/>
                <a:cs typeface="Times New Roman"/>
              </a:rPr>
              <a:t> </a:t>
            </a:r>
            <a:r>
              <a:rPr lang="en-US" dirty="0" err="1" smtClean="0">
                <a:latin typeface="Times New Roman"/>
                <a:ea typeface="Times New Roman" pitchFamily="-112" charset="0"/>
                <a:cs typeface="Times New Roman"/>
              </a:rPr>
              <a:t>una</a:t>
            </a:r>
            <a:r>
              <a:rPr lang="en-US" dirty="0" smtClean="0">
                <a:latin typeface="Times New Roman"/>
                <a:ea typeface="Times New Roman" pitchFamily="-112" charset="0"/>
                <a:cs typeface="Times New Roman"/>
              </a:rPr>
              <a:t> </a:t>
            </a:r>
            <a:r>
              <a:rPr lang="en-US" dirty="0" err="1" smtClean="0">
                <a:latin typeface="Times New Roman"/>
                <a:ea typeface="Times New Roman" pitchFamily="-112" charset="0"/>
                <a:cs typeface="Times New Roman"/>
              </a:rPr>
              <a:t>famiglia</a:t>
            </a:r>
            <a:r>
              <a:rPr lang="en-US" dirty="0" smtClean="0">
                <a:latin typeface="Times New Roman"/>
                <a:ea typeface="Times New Roman" pitchFamily="-112" charset="0"/>
                <a:cs typeface="Times New Roman"/>
              </a:rPr>
              <a:t> di &gt; 1000 </a:t>
            </a:r>
            <a:r>
              <a:rPr lang="en-US" dirty="0" err="1" smtClean="0">
                <a:latin typeface="Times New Roman"/>
                <a:ea typeface="Times New Roman" pitchFamily="-112" charset="0"/>
                <a:cs typeface="Times New Roman"/>
              </a:rPr>
              <a:t>membri</a:t>
            </a:r>
            <a:r>
              <a:rPr lang="en-US" dirty="0" smtClean="0">
                <a:latin typeface="Times New Roman"/>
                <a:ea typeface="Times New Roman" pitchFamily="-112" charset="0"/>
                <a:cs typeface="Times New Roman"/>
              </a:rPr>
              <a:t> </a:t>
            </a:r>
            <a:r>
              <a:rPr lang="en-US" dirty="0" err="1" smtClean="0">
                <a:latin typeface="Times New Roman"/>
                <a:ea typeface="Times New Roman" pitchFamily="-112" charset="0"/>
                <a:cs typeface="Times New Roman"/>
              </a:rPr>
              <a:t>strutturalmente</a:t>
            </a:r>
            <a:r>
              <a:rPr lang="en-US" dirty="0" smtClean="0">
                <a:latin typeface="Times New Roman"/>
                <a:ea typeface="Times New Roman" pitchFamily="-112" charset="0"/>
                <a:cs typeface="Times New Roman"/>
              </a:rPr>
              <a:t> </a:t>
            </a:r>
            <a:r>
              <a:rPr lang="en-US" dirty="0" err="1" smtClean="0">
                <a:latin typeface="Times New Roman"/>
                <a:ea typeface="Times New Roman" pitchFamily="-112" charset="0"/>
                <a:cs typeface="Times New Roman"/>
              </a:rPr>
              <a:t>correlati</a:t>
            </a:r>
            <a:endParaRPr lang="it-IT" b="1" dirty="0">
              <a:latin typeface="Times New Roman"/>
              <a:cs typeface="Times New Roman"/>
            </a:endParaRPr>
          </a:p>
        </p:txBody>
      </p:sp>
      <p:sp>
        <p:nvSpPr>
          <p:cNvPr id="5" name="TextBox 4"/>
          <p:cNvSpPr txBox="1"/>
          <p:nvPr/>
        </p:nvSpPr>
        <p:spPr>
          <a:xfrm>
            <a:off x="0" y="1219200"/>
            <a:ext cx="6629400" cy="5478422"/>
          </a:xfrm>
          <a:prstGeom prst="rect">
            <a:avLst/>
          </a:prstGeom>
          <a:noFill/>
        </p:spPr>
        <p:txBody>
          <a:bodyPr wrap="square" rtlCol="0">
            <a:spAutoFit/>
          </a:bodyPr>
          <a:lstStyle/>
          <a:p>
            <a:pPr algn="just"/>
            <a:r>
              <a:rPr lang="en-US" sz="1400" dirty="0" err="1" smtClean="0">
                <a:latin typeface="Times New Roman"/>
                <a:cs typeface="Times New Roman"/>
              </a:rPr>
              <a:t>Mediano</a:t>
            </a:r>
            <a:r>
              <a:rPr lang="en-US" sz="1400" dirty="0" smtClean="0">
                <a:latin typeface="Times New Roman"/>
                <a:cs typeface="Times New Roman"/>
              </a:rPr>
              <a:t> </a:t>
            </a:r>
            <a:r>
              <a:rPr lang="en-US" sz="1400" dirty="0">
                <a:latin typeface="Times New Roman"/>
                <a:cs typeface="Times New Roman"/>
              </a:rPr>
              <a:t>i </a:t>
            </a:r>
            <a:r>
              <a:rPr lang="en-US" sz="1400" dirty="0" err="1">
                <a:latin typeface="Times New Roman"/>
                <a:cs typeface="Times New Roman"/>
              </a:rPr>
              <a:t>loro</a:t>
            </a:r>
            <a:r>
              <a:rPr lang="en-US" sz="1400" dirty="0">
                <a:latin typeface="Times New Roman"/>
                <a:cs typeface="Times New Roman"/>
              </a:rPr>
              <a:t> </a:t>
            </a:r>
            <a:r>
              <a:rPr lang="en-US" sz="1400" dirty="0" err="1">
                <a:latin typeface="Times New Roman"/>
                <a:cs typeface="Times New Roman"/>
              </a:rPr>
              <a:t>effetti</a:t>
            </a:r>
            <a:r>
              <a:rPr lang="en-US" sz="1400" dirty="0">
                <a:latin typeface="Times New Roman"/>
                <a:cs typeface="Times New Roman"/>
              </a:rPr>
              <a:t> </a:t>
            </a:r>
            <a:r>
              <a:rPr lang="en-US" sz="1400" dirty="0" err="1">
                <a:latin typeface="Times New Roman"/>
                <a:cs typeface="Times New Roman"/>
              </a:rPr>
              <a:t>attraverso</a:t>
            </a:r>
            <a:r>
              <a:rPr lang="en-US" sz="1400" dirty="0">
                <a:latin typeface="Times New Roman"/>
                <a:cs typeface="Times New Roman"/>
              </a:rPr>
              <a:t> </a:t>
            </a:r>
            <a:r>
              <a:rPr lang="en-US" sz="1400" dirty="0" err="1">
                <a:latin typeface="Times New Roman"/>
                <a:cs typeface="Times New Roman"/>
              </a:rPr>
              <a:t>l’attivazione</a:t>
            </a:r>
            <a:r>
              <a:rPr lang="en-US" sz="1400" dirty="0">
                <a:latin typeface="Times New Roman"/>
                <a:cs typeface="Times New Roman"/>
              </a:rPr>
              <a:t> di </a:t>
            </a:r>
            <a:r>
              <a:rPr lang="en-US" sz="1400" dirty="0" err="1">
                <a:latin typeface="Times New Roman"/>
                <a:cs typeface="Times New Roman"/>
              </a:rPr>
              <a:t>una</a:t>
            </a:r>
            <a:r>
              <a:rPr lang="en-US" sz="1400" dirty="0">
                <a:latin typeface="Times New Roman"/>
                <a:cs typeface="Times New Roman"/>
              </a:rPr>
              <a:t> </a:t>
            </a:r>
            <a:r>
              <a:rPr lang="en-US" sz="1400" dirty="0" err="1">
                <a:latin typeface="Times New Roman"/>
                <a:cs typeface="Times New Roman"/>
              </a:rPr>
              <a:t>proteina</a:t>
            </a:r>
            <a:r>
              <a:rPr lang="en-US" sz="1400" dirty="0">
                <a:latin typeface="Times New Roman"/>
                <a:cs typeface="Times New Roman"/>
              </a:rPr>
              <a:t> G, </a:t>
            </a:r>
            <a:r>
              <a:rPr lang="en-US" sz="1400" dirty="0" err="1">
                <a:latin typeface="Times New Roman"/>
                <a:cs typeface="Times New Roman"/>
              </a:rPr>
              <a:t>quindi</a:t>
            </a:r>
            <a:r>
              <a:rPr lang="en-US" sz="1400" dirty="0">
                <a:latin typeface="Times New Roman"/>
                <a:cs typeface="Times New Roman"/>
              </a:rPr>
              <a:t> </a:t>
            </a:r>
            <a:r>
              <a:rPr lang="en-US" sz="1400" dirty="0" err="1">
                <a:latin typeface="Times New Roman"/>
                <a:cs typeface="Times New Roman"/>
              </a:rPr>
              <a:t>attraverso</a:t>
            </a:r>
            <a:r>
              <a:rPr lang="en-US" sz="1400" dirty="0">
                <a:latin typeface="Times New Roman"/>
                <a:cs typeface="Times New Roman"/>
              </a:rPr>
              <a:t> </a:t>
            </a:r>
            <a:r>
              <a:rPr lang="en-US" sz="1400" dirty="0" err="1">
                <a:latin typeface="Times New Roman"/>
                <a:cs typeface="Times New Roman"/>
              </a:rPr>
              <a:t>una</a:t>
            </a:r>
            <a:r>
              <a:rPr lang="en-US" sz="1400" dirty="0">
                <a:latin typeface="Times New Roman"/>
                <a:cs typeface="Times New Roman"/>
              </a:rPr>
              <a:t> </a:t>
            </a:r>
            <a:r>
              <a:rPr lang="en-US" sz="1400" dirty="0" err="1">
                <a:latin typeface="Times New Roman"/>
                <a:cs typeface="Times New Roman"/>
              </a:rPr>
              <a:t>cascata</a:t>
            </a:r>
            <a:r>
              <a:rPr lang="en-US" sz="1400" dirty="0">
                <a:latin typeface="Times New Roman"/>
                <a:cs typeface="Times New Roman"/>
              </a:rPr>
              <a:t> di </a:t>
            </a:r>
            <a:r>
              <a:rPr lang="en-US" sz="1400" dirty="0" err="1">
                <a:latin typeface="Times New Roman"/>
                <a:cs typeface="Times New Roman"/>
              </a:rPr>
              <a:t>eventi</a:t>
            </a:r>
            <a:r>
              <a:rPr lang="en-US" sz="1400" dirty="0">
                <a:latin typeface="Times New Roman"/>
                <a:cs typeface="Times New Roman"/>
              </a:rPr>
              <a:t> </a:t>
            </a:r>
            <a:r>
              <a:rPr lang="en-US" sz="1400" dirty="0" err="1">
                <a:latin typeface="Times New Roman"/>
                <a:cs typeface="Times New Roman"/>
              </a:rPr>
              <a:t>biochimici</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portano</a:t>
            </a:r>
            <a:r>
              <a:rPr lang="en-US" sz="1400" dirty="0">
                <a:latin typeface="Times New Roman"/>
                <a:cs typeface="Times New Roman"/>
              </a:rPr>
              <a:t> </a:t>
            </a:r>
            <a:r>
              <a:rPr lang="en-US" sz="1400" dirty="0" err="1">
                <a:latin typeface="Times New Roman"/>
                <a:cs typeface="Times New Roman"/>
              </a:rPr>
              <a:t>alla</a:t>
            </a:r>
            <a:r>
              <a:rPr lang="en-US" sz="1400" dirty="0">
                <a:latin typeface="Times New Roman"/>
                <a:cs typeface="Times New Roman"/>
              </a:rPr>
              <a:t> </a:t>
            </a:r>
            <a:r>
              <a:rPr lang="en-US" sz="1400" dirty="0" err="1">
                <a:latin typeface="Times New Roman"/>
                <a:cs typeface="Times New Roman"/>
              </a:rPr>
              <a:t>formazione</a:t>
            </a:r>
            <a:r>
              <a:rPr lang="en-US" sz="1400" dirty="0">
                <a:latin typeface="Times New Roman"/>
                <a:cs typeface="Times New Roman"/>
              </a:rPr>
              <a:t> </a:t>
            </a:r>
            <a:r>
              <a:rPr lang="en-US" sz="1400" dirty="0" err="1">
                <a:latin typeface="Times New Roman"/>
                <a:cs typeface="Times New Roman"/>
              </a:rPr>
              <a:t>dei</a:t>
            </a:r>
            <a:r>
              <a:rPr lang="en-US" sz="1400" dirty="0">
                <a:latin typeface="Times New Roman"/>
                <a:cs typeface="Times New Roman"/>
              </a:rPr>
              <a:t> </a:t>
            </a:r>
            <a:r>
              <a:rPr lang="en-US" sz="1400" dirty="0" err="1">
                <a:latin typeface="Times New Roman"/>
                <a:cs typeface="Times New Roman"/>
              </a:rPr>
              <a:t>secondi</a:t>
            </a:r>
            <a:r>
              <a:rPr lang="en-US" sz="1400" dirty="0">
                <a:latin typeface="Times New Roman"/>
                <a:cs typeface="Times New Roman"/>
              </a:rPr>
              <a:t> </a:t>
            </a:r>
            <a:r>
              <a:rPr lang="en-US" sz="1400" dirty="0" err="1">
                <a:latin typeface="Times New Roman"/>
                <a:cs typeface="Times New Roman"/>
              </a:rPr>
              <a:t>messaggeri</a:t>
            </a:r>
            <a:r>
              <a:rPr lang="en-US" sz="1400" dirty="0">
                <a:latin typeface="Times New Roman"/>
                <a:cs typeface="Times New Roman"/>
              </a:rPr>
              <a:t> </a:t>
            </a:r>
            <a:r>
              <a:rPr lang="en-US" sz="1400" dirty="0" err="1">
                <a:latin typeface="Times New Roman"/>
                <a:cs typeface="Times New Roman"/>
              </a:rPr>
              <a:t>all’interno</a:t>
            </a:r>
            <a:r>
              <a:rPr lang="en-US" sz="1400" dirty="0">
                <a:latin typeface="Times New Roman"/>
                <a:cs typeface="Times New Roman"/>
              </a:rPr>
              <a:t> </a:t>
            </a:r>
            <a:r>
              <a:rPr lang="en-US" sz="1400" dirty="0" err="1">
                <a:latin typeface="Times New Roman"/>
                <a:cs typeface="Times New Roman"/>
              </a:rPr>
              <a:t>della</a:t>
            </a:r>
            <a:r>
              <a:rPr lang="en-US" sz="1400" dirty="0">
                <a:latin typeface="Times New Roman"/>
                <a:cs typeface="Times New Roman"/>
              </a:rPr>
              <a:t> </a:t>
            </a:r>
            <a:r>
              <a:rPr lang="en-US" sz="1400" dirty="0" err="1">
                <a:latin typeface="Times New Roman"/>
                <a:cs typeface="Times New Roman"/>
              </a:rPr>
              <a:t>cellula</a:t>
            </a:r>
            <a:r>
              <a:rPr lang="en-US" sz="1400" dirty="0">
                <a:latin typeface="Times New Roman"/>
                <a:cs typeface="Times New Roman"/>
              </a:rPr>
              <a:t>.</a:t>
            </a:r>
            <a:endParaRPr lang="it-IT" sz="1400" dirty="0">
              <a:latin typeface="Times New Roman"/>
              <a:cs typeface="Times New Roman"/>
            </a:endParaRPr>
          </a:p>
          <a:p>
            <a:pPr algn="just"/>
            <a:r>
              <a:rPr lang="en-US" sz="1400" dirty="0" err="1">
                <a:latin typeface="Times New Roman"/>
                <a:cs typeface="Times New Roman"/>
              </a:rPr>
              <a:t>Rispetto</a:t>
            </a:r>
            <a:r>
              <a:rPr lang="en-US" sz="1400" dirty="0">
                <a:latin typeface="Times New Roman"/>
                <a:cs typeface="Times New Roman"/>
              </a:rPr>
              <a:t> </a:t>
            </a:r>
            <a:r>
              <a:rPr lang="en-US" sz="1400" dirty="0" err="1">
                <a:latin typeface="Times New Roman"/>
                <a:cs typeface="Times New Roman"/>
              </a:rPr>
              <a:t>ai</a:t>
            </a:r>
            <a:r>
              <a:rPr lang="en-US" sz="1400" dirty="0">
                <a:latin typeface="Times New Roman"/>
                <a:cs typeface="Times New Roman"/>
              </a:rPr>
              <a:t> </a:t>
            </a:r>
            <a:r>
              <a:rPr lang="en-US" sz="1400" dirty="0" err="1">
                <a:latin typeface="Times New Roman"/>
                <a:cs typeface="Times New Roman"/>
              </a:rPr>
              <a:t>recettori-canale</a:t>
            </a:r>
            <a:r>
              <a:rPr lang="en-US" sz="1400" dirty="0">
                <a:latin typeface="Times New Roman"/>
                <a:cs typeface="Times New Roman"/>
              </a:rPr>
              <a:t> la </a:t>
            </a:r>
            <a:r>
              <a:rPr lang="en-US" sz="1400" dirty="0" err="1">
                <a:latin typeface="Times New Roman"/>
                <a:cs typeface="Times New Roman"/>
              </a:rPr>
              <a:t>tramissione</a:t>
            </a:r>
            <a:r>
              <a:rPr lang="en-US" sz="1400" dirty="0">
                <a:latin typeface="Times New Roman"/>
                <a:cs typeface="Times New Roman"/>
              </a:rPr>
              <a:t> </a:t>
            </a:r>
            <a:r>
              <a:rPr lang="en-US" sz="1400" dirty="0" err="1">
                <a:latin typeface="Times New Roman"/>
                <a:cs typeface="Times New Roman"/>
              </a:rPr>
              <a:t>è</a:t>
            </a:r>
            <a:r>
              <a:rPr lang="en-US" sz="1400" dirty="0">
                <a:latin typeface="Times New Roman"/>
                <a:cs typeface="Times New Roman"/>
              </a:rPr>
              <a:t> </a:t>
            </a:r>
            <a:r>
              <a:rPr lang="en-US" sz="1400" dirty="0" err="1">
                <a:latin typeface="Times New Roman"/>
                <a:cs typeface="Times New Roman"/>
              </a:rPr>
              <a:t>meno</a:t>
            </a:r>
            <a:r>
              <a:rPr lang="en-US" sz="1400" dirty="0">
                <a:latin typeface="Times New Roman"/>
                <a:cs typeface="Times New Roman"/>
              </a:rPr>
              <a:t> </a:t>
            </a:r>
            <a:r>
              <a:rPr lang="en-US" sz="1400" dirty="0" err="1">
                <a:latin typeface="Times New Roman"/>
                <a:cs typeface="Times New Roman"/>
              </a:rPr>
              <a:t>rapida</a:t>
            </a:r>
            <a:r>
              <a:rPr lang="en-US" sz="1400" dirty="0">
                <a:latin typeface="Times New Roman"/>
                <a:cs typeface="Times New Roman"/>
              </a:rPr>
              <a:t>.</a:t>
            </a:r>
            <a:endParaRPr lang="it-IT" sz="1400" dirty="0">
              <a:latin typeface="Times New Roman"/>
              <a:cs typeface="Times New Roman"/>
            </a:endParaRPr>
          </a:p>
          <a:p>
            <a:pPr algn="just"/>
            <a:r>
              <a:rPr lang="en-US" sz="1400" dirty="0">
                <a:latin typeface="Times New Roman"/>
                <a:cs typeface="Times New Roman"/>
              </a:rPr>
              <a:t> </a:t>
            </a:r>
            <a:r>
              <a:rPr lang="en-US" sz="1400" dirty="0" err="1">
                <a:latin typeface="Times New Roman"/>
                <a:cs typeface="Times New Roman"/>
              </a:rPr>
              <a:t>Struttura</a:t>
            </a:r>
            <a:r>
              <a:rPr lang="en-US" sz="1400" dirty="0">
                <a:latin typeface="Times New Roman"/>
                <a:cs typeface="Times New Roman"/>
              </a:rPr>
              <a:t>: </a:t>
            </a:r>
            <a:r>
              <a:rPr lang="en-US" sz="1400" dirty="0" err="1">
                <a:latin typeface="Times New Roman"/>
                <a:cs typeface="Times New Roman"/>
              </a:rPr>
              <a:t>unica</a:t>
            </a:r>
            <a:r>
              <a:rPr lang="en-US" sz="1400" dirty="0">
                <a:latin typeface="Times New Roman"/>
                <a:cs typeface="Times New Roman"/>
              </a:rPr>
              <a:t> catena </a:t>
            </a:r>
            <a:r>
              <a:rPr lang="en-US" sz="1400" dirty="0" err="1">
                <a:latin typeface="Times New Roman"/>
                <a:cs typeface="Times New Roman"/>
              </a:rPr>
              <a:t>polipeptidica</a:t>
            </a:r>
            <a:r>
              <a:rPr lang="en-US" sz="1400" dirty="0">
                <a:latin typeface="Times New Roman"/>
                <a:cs typeface="Times New Roman"/>
              </a:rPr>
              <a:t> </a:t>
            </a:r>
            <a:r>
              <a:rPr lang="en-US" sz="1400" dirty="0" err="1">
                <a:latin typeface="Times New Roman"/>
                <a:cs typeface="Times New Roman"/>
              </a:rPr>
              <a:t>formata</a:t>
            </a:r>
            <a:r>
              <a:rPr lang="en-US" sz="1400" dirty="0">
                <a:latin typeface="Times New Roman"/>
                <a:cs typeface="Times New Roman"/>
              </a:rPr>
              <a:t> </a:t>
            </a:r>
            <a:r>
              <a:rPr lang="en-US" sz="1400" dirty="0" err="1">
                <a:latin typeface="Times New Roman"/>
                <a:cs typeface="Times New Roman"/>
              </a:rPr>
              <a:t>da</a:t>
            </a:r>
            <a:r>
              <a:rPr lang="en-US" sz="1400" dirty="0">
                <a:latin typeface="Times New Roman"/>
                <a:cs typeface="Times New Roman"/>
              </a:rPr>
              <a:t> 7 </a:t>
            </a:r>
            <a:r>
              <a:rPr lang="en-US" sz="1400" i="1" dirty="0" err="1">
                <a:latin typeface="Times New Roman"/>
                <a:cs typeface="Times New Roman"/>
              </a:rPr>
              <a:t>alfa</a:t>
            </a:r>
            <a:r>
              <a:rPr lang="en-US" sz="1400" dirty="0" err="1">
                <a:latin typeface="Times New Roman"/>
                <a:cs typeface="Times New Roman"/>
              </a:rPr>
              <a:t>-eliche</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attraversa</a:t>
            </a:r>
            <a:r>
              <a:rPr lang="en-US" sz="1400" dirty="0">
                <a:latin typeface="Times New Roman"/>
                <a:cs typeface="Times New Roman"/>
              </a:rPr>
              <a:t> 7 volte la </a:t>
            </a:r>
            <a:r>
              <a:rPr lang="en-US" sz="1400" dirty="0" err="1">
                <a:latin typeface="Times New Roman"/>
                <a:cs typeface="Times New Roman"/>
              </a:rPr>
              <a:t>membrana</a:t>
            </a:r>
            <a:r>
              <a:rPr lang="en-US" sz="1400" dirty="0">
                <a:latin typeface="Times New Roman"/>
                <a:cs typeface="Times New Roman"/>
              </a:rPr>
              <a:t> </a:t>
            </a:r>
            <a:r>
              <a:rPr lang="en-US" sz="1400" dirty="0" err="1">
                <a:latin typeface="Times New Roman"/>
                <a:cs typeface="Times New Roman"/>
              </a:rPr>
              <a:t>plasmatica</a:t>
            </a:r>
            <a:r>
              <a:rPr lang="en-US" sz="1400" dirty="0">
                <a:latin typeface="Times New Roman"/>
                <a:cs typeface="Times New Roman"/>
              </a:rPr>
              <a:t>. </a:t>
            </a:r>
            <a:r>
              <a:rPr lang="en-US" sz="1400" dirty="0" err="1">
                <a:latin typeface="Times New Roman"/>
                <a:cs typeface="Times New Roman"/>
              </a:rPr>
              <a:t>Inoltre</a:t>
            </a:r>
            <a:r>
              <a:rPr lang="en-US" sz="1400" dirty="0">
                <a:latin typeface="Times New Roman"/>
                <a:cs typeface="Times New Roman"/>
              </a:rPr>
              <a:t> </a:t>
            </a:r>
            <a:r>
              <a:rPr lang="en-US" sz="1400" dirty="0" err="1">
                <a:latin typeface="Times New Roman"/>
                <a:cs typeface="Times New Roman"/>
              </a:rPr>
              <a:t>sono</a:t>
            </a:r>
            <a:r>
              <a:rPr lang="en-US" sz="1400" dirty="0">
                <a:latin typeface="Times New Roman"/>
                <a:cs typeface="Times New Roman"/>
              </a:rPr>
              <a:t> </a:t>
            </a:r>
            <a:r>
              <a:rPr lang="en-US" sz="1400" dirty="0" err="1">
                <a:latin typeface="Times New Roman"/>
                <a:cs typeface="Times New Roman"/>
              </a:rPr>
              <a:t>presenti</a:t>
            </a:r>
            <a:r>
              <a:rPr lang="en-US" sz="1400" dirty="0">
                <a:latin typeface="Times New Roman"/>
                <a:cs typeface="Times New Roman"/>
              </a:rPr>
              <a:t>  6 </a:t>
            </a:r>
            <a:r>
              <a:rPr lang="en-US" sz="1400" dirty="0" err="1">
                <a:latin typeface="Times New Roman"/>
                <a:cs typeface="Times New Roman"/>
              </a:rPr>
              <a:t>anse</a:t>
            </a:r>
            <a:r>
              <a:rPr lang="en-US" sz="1400" dirty="0">
                <a:latin typeface="Times New Roman"/>
                <a:cs typeface="Times New Roman"/>
              </a:rPr>
              <a:t> </a:t>
            </a:r>
            <a:r>
              <a:rPr lang="en-US" sz="1400" dirty="0" err="1">
                <a:latin typeface="Times New Roman"/>
                <a:cs typeface="Times New Roman"/>
              </a:rPr>
              <a:t>idrofiliche</a:t>
            </a:r>
            <a:r>
              <a:rPr lang="en-US" sz="1400" dirty="0">
                <a:latin typeface="Times New Roman"/>
                <a:cs typeface="Times New Roman"/>
              </a:rPr>
              <a:t> (3 </a:t>
            </a:r>
            <a:r>
              <a:rPr lang="en-US" sz="1400" dirty="0" err="1">
                <a:latin typeface="Times New Roman"/>
                <a:cs typeface="Times New Roman"/>
              </a:rPr>
              <a:t>extracellulari</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3 </a:t>
            </a:r>
            <a:r>
              <a:rPr lang="en-US" sz="1400" dirty="0" err="1">
                <a:latin typeface="Times New Roman"/>
                <a:cs typeface="Times New Roman"/>
              </a:rPr>
              <a:t>citoplasmatiche</a:t>
            </a:r>
            <a:r>
              <a:rPr lang="en-US" sz="1400" dirty="0">
                <a:latin typeface="Times New Roman"/>
                <a:cs typeface="Times New Roman"/>
              </a:rPr>
              <a:t>) di </a:t>
            </a:r>
            <a:r>
              <a:rPr lang="en-US" sz="1400" dirty="0" err="1">
                <a:latin typeface="Times New Roman"/>
                <a:cs typeface="Times New Roman"/>
              </a:rPr>
              <a:t>collegamento</a:t>
            </a:r>
            <a:r>
              <a:rPr lang="en-US" sz="1400" dirty="0">
                <a:latin typeface="Times New Roman"/>
                <a:cs typeface="Times New Roman"/>
              </a:rPr>
              <a:t> </a:t>
            </a:r>
            <a:r>
              <a:rPr lang="en-US" sz="1400" dirty="0" err="1">
                <a:latin typeface="Times New Roman"/>
                <a:cs typeface="Times New Roman"/>
              </a:rPr>
              <a:t>fra</a:t>
            </a:r>
            <a:r>
              <a:rPr lang="en-US" sz="1400" dirty="0">
                <a:latin typeface="Times New Roman"/>
                <a:cs typeface="Times New Roman"/>
              </a:rPr>
              <a:t> le </a:t>
            </a:r>
            <a:r>
              <a:rPr lang="en-US" sz="1400" i="1" dirty="0" err="1">
                <a:latin typeface="Times New Roman"/>
                <a:cs typeface="Times New Roman"/>
              </a:rPr>
              <a:t>alfa</a:t>
            </a:r>
            <a:r>
              <a:rPr lang="en-US" sz="1400" dirty="0" err="1">
                <a:latin typeface="Times New Roman"/>
                <a:cs typeface="Times New Roman"/>
              </a:rPr>
              <a:t>-</a:t>
            </a:r>
            <a:r>
              <a:rPr lang="en-US" sz="1400" dirty="0" err="1" smtClean="0">
                <a:latin typeface="Times New Roman"/>
                <a:cs typeface="Times New Roman"/>
              </a:rPr>
              <a:t>eliche</a:t>
            </a:r>
            <a:r>
              <a:rPr lang="en-US" sz="1400" dirty="0" smtClean="0">
                <a:latin typeface="Times New Roman"/>
                <a:cs typeface="Times New Roman"/>
              </a:rPr>
              <a:t> </a:t>
            </a:r>
            <a:r>
              <a:rPr lang="en-US" sz="1400" dirty="0" err="1" smtClean="0">
                <a:latin typeface="Times New Roman"/>
                <a:cs typeface="Times New Roman"/>
              </a:rPr>
              <a:t>Sono</a:t>
            </a:r>
            <a:r>
              <a:rPr lang="en-US" sz="1400" dirty="0" smtClean="0">
                <a:latin typeface="Times New Roman"/>
                <a:cs typeface="Times New Roman"/>
              </a:rPr>
              <a:t> </a:t>
            </a:r>
            <a:r>
              <a:rPr lang="en-US" sz="1400" dirty="0" err="1" smtClean="0">
                <a:latin typeface="Times New Roman"/>
                <a:cs typeface="Times New Roman"/>
              </a:rPr>
              <a:t>inoltre</a:t>
            </a:r>
            <a:r>
              <a:rPr lang="en-US" sz="1400" dirty="0" smtClean="0">
                <a:latin typeface="Times New Roman"/>
                <a:cs typeface="Times New Roman"/>
              </a:rPr>
              <a:t>  </a:t>
            </a:r>
            <a:r>
              <a:rPr lang="en-US" sz="1400" b="1" dirty="0" err="1" smtClean="0">
                <a:latin typeface="Times New Roman"/>
                <a:ea typeface="Times New Roman" pitchFamily="-112" charset="0"/>
                <a:cs typeface="Times New Roman"/>
              </a:rPr>
              <a:t>ancorate</a:t>
            </a:r>
            <a:r>
              <a:rPr lang="en-US" sz="1400" b="1" dirty="0" smtClean="0">
                <a:latin typeface="Times New Roman"/>
                <a:ea typeface="Times New Roman" pitchFamily="-112" charset="0"/>
                <a:cs typeface="Times New Roman"/>
              </a:rPr>
              <a:t> </a:t>
            </a:r>
            <a:r>
              <a:rPr lang="en-US" sz="1400" b="1" dirty="0" err="1" smtClean="0">
                <a:latin typeface="Times New Roman"/>
                <a:ea typeface="Times New Roman" pitchFamily="-112" charset="0"/>
                <a:cs typeface="Times New Roman"/>
              </a:rPr>
              <a:t>ai</a:t>
            </a:r>
            <a:r>
              <a:rPr lang="en-US" sz="1400" b="1" dirty="0" smtClean="0">
                <a:latin typeface="Times New Roman"/>
                <a:ea typeface="Times New Roman" pitchFamily="-112" charset="0"/>
                <a:cs typeface="Times New Roman"/>
              </a:rPr>
              <a:t> </a:t>
            </a:r>
            <a:r>
              <a:rPr lang="en-US" sz="1400" b="1" dirty="0" err="1" smtClean="0">
                <a:latin typeface="Times New Roman"/>
                <a:ea typeface="Times New Roman" pitchFamily="-112" charset="0"/>
                <a:cs typeface="Times New Roman"/>
              </a:rPr>
              <a:t>lipidi</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che</a:t>
            </a:r>
            <a:r>
              <a:rPr lang="en-US" sz="1400" dirty="0" smtClean="0">
                <a:latin typeface="Times New Roman"/>
                <a:ea typeface="Times New Roman" pitchFamily="-112" charset="0"/>
                <a:cs typeface="Times New Roman"/>
              </a:rPr>
              <a:t> ne </a:t>
            </a:r>
            <a:r>
              <a:rPr lang="en-US" sz="1400" dirty="0" err="1" smtClean="0">
                <a:latin typeface="Times New Roman"/>
                <a:ea typeface="Times New Roman" pitchFamily="-112" charset="0"/>
                <a:cs typeface="Times New Roman"/>
              </a:rPr>
              <a:t>stabilizzano</a:t>
            </a:r>
            <a:r>
              <a:rPr lang="en-US" sz="1400" dirty="0" smtClean="0">
                <a:latin typeface="Times New Roman"/>
                <a:ea typeface="Times New Roman" pitchFamily="-112" charset="0"/>
                <a:cs typeface="Times New Roman"/>
              </a:rPr>
              <a:t> la </a:t>
            </a:r>
            <a:r>
              <a:rPr lang="en-US" sz="1400" dirty="0" err="1" smtClean="0">
                <a:latin typeface="Times New Roman"/>
                <a:ea typeface="Times New Roman" pitchFamily="-112" charset="0"/>
                <a:cs typeface="Times New Roman"/>
              </a:rPr>
              <a:t>conformazione</a:t>
            </a:r>
            <a:endParaRPr lang="it-IT" sz="1400" dirty="0" smtClean="0">
              <a:latin typeface="Times New Roman"/>
              <a:cs typeface="Times New Roman"/>
            </a:endParaRPr>
          </a:p>
          <a:p>
            <a:pPr algn="just"/>
            <a:r>
              <a:rPr lang="en-US" sz="1400" dirty="0">
                <a:latin typeface="Times New Roman"/>
                <a:cs typeface="Times New Roman"/>
              </a:rPr>
              <a:t> </a:t>
            </a:r>
            <a:r>
              <a:rPr lang="en-US" sz="1400" dirty="0" err="1">
                <a:latin typeface="Times New Roman"/>
                <a:cs typeface="Times New Roman"/>
              </a:rPr>
              <a:t>L’estremità</a:t>
            </a:r>
            <a:r>
              <a:rPr lang="en-US" sz="1400" dirty="0">
                <a:latin typeface="Times New Roman"/>
                <a:cs typeface="Times New Roman"/>
              </a:rPr>
              <a:t>  NH2 </a:t>
            </a:r>
            <a:r>
              <a:rPr lang="en-US" sz="1400" dirty="0" err="1">
                <a:latin typeface="Times New Roman"/>
                <a:cs typeface="Times New Roman"/>
              </a:rPr>
              <a:t>è</a:t>
            </a:r>
            <a:r>
              <a:rPr lang="en-US" sz="1400" dirty="0">
                <a:latin typeface="Times New Roman"/>
                <a:cs typeface="Times New Roman"/>
              </a:rPr>
              <a:t> </a:t>
            </a:r>
            <a:r>
              <a:rPr lang="en-US" sz="1400" dirty="0" err="1">
                <a:latin typeface="Times New Roman"/>
                <a:cs typeface="Times New Roman"/>
              </a:rPr>
              <a:t>extracellulare</a:t>
            </a:r>
            <a:r>
              <a:rPr lang="en-US" sz="1400" dirty="0">
                <a:latin typeface="Times New Roman"/>
                <a:cs typeface="Times New Roman"/>
              </a:rPr>
              <a:t>, </a:t>
            </a:r>
            <a:r>
              <a:rPr lang="en-US" sz="1400" dirty="0" err="1">
                <a:latin typeface="Times New Roman"/>
                <a:cs typeface="Times New Roman"/>
              </a:rPr>
              <a:t>quella</a:t>
            </a:r>
            <a:r>
              <a:rPr lang="en-US" sz="1400" dirty="0">
                <a:latin typeface="Times New Roman"/>
                <a:cs typeface="Times New Roman"/>
              </a:rPr>
              <a:t> COOH </a:t>
            </a:r>
            <a:r>
              <a:rPr lang="en-US" sz="1400" dirty="0" err="1">
                <a:latin typeface="Times New Roman"/>
                <a:cs typeface="Times New Roman"/>
              </a:rPr>
              <a:t>è</a:t>
            </a:r>
            <a:r>
              <a:rPr lang="en-US" sz="1400" dirty="0">
                <a:latin typeface="Times New Roman"/>
                <a:cs typeface="Times New Roman"/>
              </a:rPr>
              <a:t> </a:t>
            </a:r>
            <a:r>
              <a:rPr lang="en-US" sz="1400" dirty="0" err="1">
                <a:latin typeface="Times New Roman"/>
                <a:cs typeface="Times New Roman"/>
              </a:rPr>
              <a:t>intracellulare</a:t>
            </a:r>
            <a:r>
              <a:rPr lang="en-US" sz="1400" dirty="0">
                <a:latin typeface="Times New Roman"/>
                <a:cs typeface="Times New Roman"/>
              </a:rPr>
              <a:t>. </a:t>
            </a:r>
            <a:endParaRPr lang="it-IT" sz="1400" dirty="0">
              <a:latin typeface="Times New Roman"/>
              <a:cs typeface="Times New Roman"/>
            </a:endParaRPr>
          </a:p>
          <a:p>
            <a:pPr algn="just"/>
            <a:r>
              <a:rPr lang="en-US" sz="1400" dirty="0">
                <a:latin typeface="Times New Roman"/>
                <a:cs typeface="Times New Roman"/>
              </a:rPr>
              <a:t>La 3° </a:t>
            </a:r>
            <a:r>
              <a:rPr lang="en-US" sz="1400" dirty="0" err="1">
                <a:latin typeface="Times New Roman"/>
                <a:cs typeface="Times New Roman"/>
              </a:rPr>
              <a:t>ansa</a:t>
            </a:r>
            <a:r>
              <a:rPr lang="en-US" sz="1400" dirty="0">
                <a:latin typeface="Times New Roman"/>
                <a:cs typeface="Times New Roman"/>
              </a:rPr>
              <a:t> </a:t>
            </a:r>
            <a:r>
              <a:rPr lang="en-US" sz="1400" dirty="0" err="1">
                <a:latin typeface="Times New Roman"/>
                <a:cs typeface="Times New Roman"/>
              </a:rPr>
              <a:t>intracitoplasmatica</a:t>
            </a:r>
            <a:r>
              <a:rPr lang="en-US" sz="1400" dirty="0">
                <a:latin typeface="Times New Roman"/>
                <a:cs typeface="Times New Roman"/>
              </a:rPr>
              <a:t> -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collega</a:t>
            </a:r>
            <a:r>
              <a:rPr lang="en-US" sz="1400" dirty="0">
                <a:latin typeface="Times New Roman"/>
                <a:cs typeface="Times New Roman"/>
              </a:rPr>
              <a:t> la 5</a:t>
            </a:r>
            <a:r>
              <a:rPr lang="en-US" sz="1400" baseline="30000" dirty="0">
                <a:latin typeface="Times New Roman"/>
                <a:cs typeface="Times New Roman"/>
              </a:rPr>
              <a:t>a</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la 6</a:t>
            </a:r>
            <a:r>
              <a:rPr lang="en-US" sz="1400" baseline="30000" dirty="0">
                <a:latin typeface="Times New Roman"/>
                <a:cs typeface="Times New Roman"/>
              </a:rPr>
              <a:t>a</a:t>
            </a:r>
            <a:r>
              <a:rPr lang="en-US" sz="1400" dirty="0">
                <a:latin typeface="Times New Roman"/>
                <a:cs typeface="Times New Roman"/>
              </a:rPr>
              <a:t> </a:t>
            </a:r>
            <a:r>
              <a:rPr lang="en-US" sz="1400" dirty="0" err="1">
                <a:latin typeface="Times New Roman"/>
                <a:cs typeface="Times New Roman"/>
              </a:rPr>
              <a:t>elica</a:t>
            </a:r>
            <a:r>
              <a:rPr lang="en-US" sz="1400" dirty="0">
                <a:latin typeface="Times New Roman"/>
                <a:cs typeface="Times New Roman"/>
              </a:rPr>
              <a:t> </a:t>
            </a:r>
            <a:r>
              <a:rPr lang="en-US" sz="1400" dirty="0" err="1">
                <a:latin typeface="Times New Roman"/>
                <a:cs typeface="Times New Roman"/>
              </a:rPr>
              <a:t>transmembarana</a:t>
            </a:r>
            <a:r>
              <a:rPr lang="en-US" sz="1400" dirty="0">
                <a:latin typeface="Times New Roman"/>
                <a:cs typeface="Times New Roman"/>
              </a:rPr>
              <a:t>- </a:t>
            </a:r>
            <a:r>
              <a:rPr lang="en-US" sz="1400" dirty="0" err="1">
                <a:latin typeface="Times New Roman"/>
                <a:cs typeface="Times New Roman"/>
              </a:rPr>
              <a:t>insieme</a:t>
            </a:r>
            <a:r>
              <a:rPr lang="en-US" sz="1400" dirty="0">
                <a:latin typeface="Times New Roman"/>
                <a:cs typeface="Times New Roman"/>
              </a:rPr>
              <a:t> ad un </a:t>
            </a:r>
            <a:r>
              <a:rPr lang="en-US" sz="1400" dirty="0" err="1">
                <a:latin typeface="Times New Roman"/>
                <a:cs typeface="Times New Roman"/>
              </a:rPr>
              <a:t>dominio</a:t>
            </a:r>
            <a:r>
              <a:rPr lang="en-US" sz="1400" dirty="0">
                <a:latin typeface="Times New Roman"/>
                <a:cs typeface="Times New Roman"/>
              </a:rPr>
              <a:t> </a:t>
            </a:r>
            <a:r>
              <a:rPr lang="en-US" sz="1400" dirty="0" err="1">
                <a:latin typeface="Times New Roman"/>
                <a:cs typeface="Times New Roman"/>
              </a:rPr>
              <a:t>della</a:t>
            </a:r>
            <a:r>
              <a:rPr lang="en-US" sz="1400" dirty="0">
                <a:latin typeface="Times New Roman"/>
                <a:cs typeface="Times New Roman"/>
              </a:rPr>
              <a:t> </a:t>
            </a:r>
            <a:r>
              <a:rPr lang="en-US" sz="1400" dirty="0" err="1">
                <a:latin typeface="Times New Roman"/>
                <a:cs typeface="Times New Roman"/>
              </a:rPr>
              <a:t>regione</a:t>
            </a:r>
            <a:r>
              <a:rPr lang="en-US" sz="1400" dirty="0">
                <a:latin typeface="Times New Roman"/>
                <a:cs typeface="Times New Roman"/>
              </a:rPr>
              <a:t> C-</a:t>
            </a:r>
            <a:r>
              <a:rPr lang="en-US" sz="1400" dirty="0" err="1">
                <a:latin typeface="Times New Roman"/>
                <a:cs typeface="Times New Roman"/>
              </a:rPr>
              <a:t>terminale</a:t>
            </a:r>
            <a:r>
              <a:rPr lang="en-US" sz="1400" dirty="0">
                <a:latin typeface="Times New Roman"/>
                <a:cs typeface="Times New Roman"/>
              </a:rPr>
              <a:t>, forma </a:t>
            </a:r>
            <a:r>
              <a:rPr lang="en-US" sz="1400" dirty="0" err="1">
                <a:latin typeface="Times New Roman"/>
                <a:cs typeface="Times New Roman"/>
              </a:rPr>
              <a:t>il</a:t>
            </a:r>
            <a:r>
              <a:rPr lang="en-US" sz="1400" dirty="0">
                <a:latin typeface="Times New Roman"/>
                <a:cs typeface="Times New Roman"/>
              </a:rPr>
              <a:t> </a:t>
            </a:r>
            <a:r>
              <a:rPr lang="en-US" sz="1400" b="1" dirty="0" err="1">
                <a:latin typeface="Times New Roman"/>
                <a:cs typeface="Times New Roman"/>
              </a:rPr>
              <a:t>sito</a:t>
            </a:r>
            <a:r>
              <a:rPr lang="en-US" sz="1400" b="1" dirty="0">
                <a:latin typeface="Times New Roman"/>
                <a:cs typeface="Times New Roman"/>
              </a:rPr>
              <a:t> di </a:t>
            </a:r>
            <a:r>
              <a:rPr lang="en-US" sz="1400" b="1" dirty="0" err="1">
                <a:latin typeface="Times New Roman"/>
                <a:cs typeface="Times New Roman"/>
              </a:rPr>
              <a:t>legame</a:t>
            </a:r>
            <a:r>
              <a:rPr lang="en-US" sz="1400" b="1" dirty="0">
                <a:latin typeface="Times New Roman"/>
                <a:cs typeface="Times New Roman"/>
              </a:rPr>
              <a:t> per le </a:t>
            </a:r>
            <a:r>
              <a:rPr lang="en-US" sz="1400" b="1" dirty="0" err="1">
                <a:latin typeface="Times New Roman"/>
                <a:cs typeface="Times New Roman"/>
              </a:rPr>
              <a:t>proteine</a:t>
            </a:r>
            <a:r>
              <a:rPr lang="en-US" sz="1400" b="1" dirty="0">
                <a:latin typeface="Times New Roman"/>
                <a:cs typeface="Times New Roman"/>
              </a:rPr>
              <a:t> G</a:t>
            </a:r>
            <a:r>
              <a:rPr lang="en-US" sz="1400" dirty="0">
                <a:latin typeface="Times New Roman"/>
                <a:cs typeface="Times New Roman"/>
              </a:rPr>
              <a:t>.</a:t>
            </a:r>
            <a:endParaRPr lang="it-IT" sz="1400" dirty="0">
              <a:latin typeface="Times New Roman"/>
              <a:cs typeface="Times New Roman"/>
            </a:endParaRPr>
          </a:p>
          <a:p>
            <a:pPr algn="just"/>
            <a:r>
              <a:rPr lang="en-US" sz="1400" dirty="0">
                <a:latin typeface="Times New Roman"/>
                <a:cs typeface="Times New Roman"/>
              </a:rPr>
              <a:t>La 3° </a:t>
            </a:r>
            <a:r>
              <a:rPr lang="en-US" sz="1400" dirty="0" err="1">
                <a:latin typeface="Times New Roman"/>
                <a:cs typeface="Times New Roman"/>
              </a:rPr>
              <a:t>ansa</a:t>
            </a:r>
            <a:r>
              <a:rPr lang="en-US" sz="1400" dirty="0">
                <a:latin typeface="Times New Roman"/>
                <a:cs typeface="Times New Roman"/>
              </a:rPr>
              <a:t> </a:t>
            </a:r>
            <a:r>
              <a:rPr lang="en-US" sz="1400" dirty="0" err="1">
                <a:latin typeface="Times New Roman"/>
                <a:cs typeface="Times New Roman"/>
              </a:rPr>
              <a:t>intracitoplasmatica</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la coda C-</a:t>
            </a:r>
            <a:r>
              <a:rPr lang="en-US" sz="1400" dirty="0" err="1">
                <a:latin typeface="Times New Roman"/>
                <a:cs typeface="Times New Roman"/>
              </a:rPr>
              <a:t>terminale</a:t>
            </a:r>
            <a:r>
              <a:rPr lang="en-US" sz="1400" dirty="0">
                <a:latin typeface="Times New Roman"/>
                <a:cs typeface="Times New Roman"/>
              </a:rPr>
              <a:t>, </a:t>
            </a:r>
            <a:r>
              <a:rPr lang="en-US" sz="1400" dirty="0" err="1">
                <a:latin typeface="Times New Roman"/>
                <a:cs typeface="Times New Roman"/>
              </a:rPr>
              <a:t>inoltre</a:t>
            </a:r>
            <a:r>
              <a:rPr lang="en-US" sz="1400" dirty="0">
                <a:latin typeface="Times New Roman"/>
                <a:cs typeface="Times New Roman"/>
              </a:rPr>
              <a:t>, </a:t>
            </a:r>
            <a:r>
              <a:rPr lang="en-US" sz="1400" dirty="0" err="1">
                <a:latin typeface="Times New Roman"/>
                <a:cs typeface="Times New Roman"/>
              </a:rPr>
              <a:t>hanno</a:t>
            </a:r>
            <a:r>
              <a:rPr lang="en-US" sz="1400" dirty="0">
                <a:latin typeface="Times New Roman"/>
                <a:cs typeface="Times New Roman"/>
              </a:rPr>
              <a:t> </a:t>
            </a:r>
            <a:r>
              <a:rPr lang="en-US" sz="1400" dirty="0" err="1">
                <a:latin typeface="Times New Roman"/>
                <a:cs typeface="Times New Roman"/>
              </a:rPr>
              <a:t>degli</a:t>
            </a:r>
            <a:r>
              <a:rPr lang="en-US" sz="1400" dirty="0">
                <a:latin typeface="Times New Roman"/>
                <a:cs typeface="Times New Roman"/>
              </a:rPr>
              <a:t> </a:t>
            </a:r>
            <a:r>
              <a:rPr lang="en-US" sz="1400" dirty="0" err="1">
                <a:latin typeface="Times New Roman"/>
                <a:cs typeface="Times New Roman"/>
              </a:rPr>
              <a:t>aminoacidi</a:t>
            </a:r>
            <a:r>
              <a:rPr lang="en-US" sz="1400" dirty="0">
                <a:latin typeface="Times New Roman"/>
                <a:cs typeface="Times New Roman"/>
              </a:rPr>
              <a:t> di </a:t>
            </a:r>
            <a:r>
              <a:rPr lang="en-US" sz="1400" b="1" i="1" dirty="0" err="1">
                <a:latin typeface="Times New Roman"/>
                <a:cs typeface="Times New Roman"/>
              </a:rPr>
              <a:t>serina</a:t>
            </a:r>
            <a:r>
              <a:rPr lang="en-US" sz="1400" b="1" i="1" dirty="0">
                <a:latin typeface="Times New Roman"/>
                <a:cs typeface="Times New Roman"/>
              </a:rPr>
              <a:t> </a:t>
            </a:r>
            <a:r>
              <a:rPr lang="en-US" sz="1400" b="1" i="1" dirty="0" err="1">
                <a:latin typeface="Times New Roman"/>
                <a:cs typeface="Times New Roman"/>
              </a:rPr>
              <a:t>e</a:t>
            </a:r>
            <a:r>
              <a:rPr lang="en-US" sz="1400" b="1" i="1" dirty="0">
                <a:latin typeface="Times New Roman"/>
                <a:cs typeface="Times New Roman"/>
              </a:rPr>
              <a:t> </a:t>
            </a:r>
            <a:r>
              <a:rPr lang="en-US" sz="1400" b="1" i="1" dirty="0" err="1">
                <a:latin typeface="Times New Roman"/>
                <a:cs typeface="Times New Roman"/>
              </a:rPr>
              <a:t>treonina</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vengono</a:t>
            </a:r>
            <a:r>
              <a:rPr lang="en-US" sz="1400" dirty="0">
                <a:latin typeface="Times New Roman"/>
                <a:cs typeface="Times New Roman"/>
              </a:rPr>
              <a:t> </a:t>
            </a:r>
            <a:r>
              <a:rPr lang="en-US" sz="1400" dirty="0" err="1">
                <a:latin typeface="Times New Roman"/>
                <a:cs typeface="Times New Roman"/>
              </a:rPr>
              <a:t>f</a:t>
            </a:r>
            <a:r>
              <a:rPr lang="en-US" sz="1400" b="1" dirty="0" err="1">
                <a:latin typeface="Times New Roman"/>
                <a:cs typeface="Times New Roman"/>
              </a:rPr>
              <a:t>osforilati</a:t>
            </a:r>
            <a:r>
              <a:rPr lang="en-US" sz="1400" dirty="0">
                <a:latin typeface="Times New Roman"/>
                <a:cs typeface="Times New Roman"/>
              </a:rPr>
              <a:t>  </a:t>
            </a:r>
            <a:r>
              <a:rPr lang="en-US" sz="1400" dirty="0" err="1">
                <a:latin typeface="Times New Roman"/>
                <a:cs typeface="Times New Roman"/>
              </a:rPr>
              <a:t>da</a:t>
            </a:r>
            <a:r>
              <a:rPr lang="en-US" sz="1400" dirty="0">
                <a:latin typeface="Times New Roman"/>
                <a:cs typeface="Times New Roman"/>
              </a:rPr>
              <a:t> </a:t>
            </a:r>
            <a:r>
              <a:rPr lang="en-US" sz="1400" dirty="0" err="1">
                <a:latin typeface="Times New Roman"/>
                <a:cs typeface="Times New Roman"/>
              </a:rPr>
              <a:t>chinasi</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vengono</a:t>
            </a:r>
            <a:r>
              <a:rPr lang="en-US" sz="1400" dirty="0">
                <a:latin typeface="Times New Roman"/>
                <a:cs typeface="Times New Roman"/>
              </a:rPr>
              <a:t> </a:t>
            </a:r>
            <a:r>
              <a:rPr lang="en-US" sz="1400" dirty="0" err="1">
                <a:latin typeface="Times New Roman"/>
                <a:cs typeface="Times New Roman"/>
              </a:rPr>
              <a:t>attivate</a:t>
            </a:r>
            <a:r>
              <a:rPr lang="en-US" sz="1400" dirty="0">
                <a:latin typeface="Times New Roman"/>
                <a:cs typeface="Times New Roman"/>
              </a:rPr>
              <a:t> la </a:t>
            </a:r>
            <a:r>
              <a:rPr lang="en-US" sz="1400" dirty="0" err="1">
                <a:latin typeface="Times New Roman"/>
                <a:cs typeface="Times New Roman"/>
              </a:rPr>
              <a:t>modulazione</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la </a:t>
            </a:r>
            <a:r>
              <a:rPr lang="en-US" sz="1400" dirty="0" err="1">
                <a:latin typeface="Times New Roman"/>
                <a:cs typeface="Times New Roman"/>
              </a:rPr>
              <a:t>desensitizzazione</a:t>
            </a:r>
            <a:r>
              <a:rPr lang="en-US" sz="1400" dirty="0">
                <a:latin typeface="Times New Roman"/>
                <a:cs typeface="Times New Roman"/>
              </a:rPr>
              <a:t> di </a:t>
            </a:r>
            <a:r>
              <a:rPr lang="en-US" sz="1400" dirty="0" err="1">
                <a:latin typeface="Times New Roman"/>
                <a:cs typeface="Times New Roman"/>
              </a:rPr>
              <a:t>questi</a:t>
            </a:r>
            <a:r>
              <a:rPr lang="en-US" sz="1400" dirty="0">
                <a:latin typeface="Times New Roman"/>
                <a:cs typeface="Times New Roman"/>
              </a:rPr>
              <a:t> </a:t>
            </a:r>
            <a:r>
              <a:rPr lang="en-US" sz="1400" dirty="0" err="1">
                <a:latin typeface="Times New Roman"/>
                <a:cs typeface="Times New Roman"/>
              </a:rPr>
              <a:t>recettori</a:t>
            </a:r>
            <a:r>
              <a:rPr lang="en-US" sz="1400" dirty="0" smtClean="0">
                <a:latin typeface="Times New Roman"/>
                <a:cs typeface="Times New Roman"/>
              </a:rPr>
              <a:t>.</a:t>
            </a:r>
          </a:p>
          <a:p>
            <a:pPr algn="just"/>
            <a:r>
              <a:rPr lang="en-US" sz="1400" dirty="0" err="1" smtClean="0">
                <a:latin typeface="Times New Roman"/>
                <a:ea typeface="Times New Roman" pitchFamily="-112" charset="0"/>
                <a:cs typeface="Times New Roman"/>
              </a:rPr>
              <a:t>Possiedono</a:t>
            </a:r>
            <a:r>
              <a:rPr lang="en-US" sz="1400" dirty="0" smtClean="0">
                <a:latin typeface="Times New Roman"/>
                <a:ea typeface="Times New Roman" pitchFamily="-112" charset="0"/>
                <a:cs typeface="Times New Roman"/>
              </a:rPr>
              <a:t> </a:t>
            </a:r>
            <a:r>
              <a:rPr lang="en-US" sz="1400" b="1" dirty="0" err="1" smtClean="0">
                <a:latin typeface="Times New Roman"/>
                <a:ea typeface="Times New Roman" pitchFamily="-112" charset="0"/>
                <a:cs typeface="Times New Roman"/>
              </a:rPr>
              <a:t>siti</a:t>
            </a:r>
            <a:r>
              <a:rPr lang="en-US" sz="1400" b="1" dirty="0" smtClean="0">
                <a:latin typeface="Times New Roman"/>
                <a:ea typeface="Times New Roman" pitchFamily="-112" charset="0"/>
                <a:cs typeface="Times New Roman"/>
              </a:rPr>
              <a:t> di </a:t>
            </a:r>
            <a:r>
              <a:rPr lang="en-US" sz="1400" b="1" dirty="0" err="1" smtClean="0">
                <a:latin typeface="Times New Roman"/>
                <a:ea typeface="Times New Roman" pitchFamily="-112" charset="0"/>
                <a:cs typeface="Times New Roman"/>
              </a:rPr>
              <a:t>glicosilazione</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extracellulare</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che</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permettono</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l’interazione</a:t>
            </a:r>
            <a:r>
              <a:rPr lang="en-US" sz="1400" dirty="0" smtClean="0">
                <a:latin typeface="Times New Roman"/>
                <a:ea typeface="Times New Roman" pitchFamily="-112" charset="0"/>
                <a:cs typeface="Times New Roman"/>
              </a:rPr>
              <a:t> con </a:t>
            </a:r>
            <a:r>
              <a:rPr lang="en-US" sz="1400" dirty="0" err="1" smtClean="0">
                <a:latin typeface="Times New Roman"/>
                <a:ea typeface="Times New Roman" pitchFamily="-112" charset="0"/>
                <a:cs typeface="Times New Roman"/>
              </a:rPr>
              <a:t>molecole</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extracellulari</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e</a:t>
            </a:r>
            <a:r>
              <a:rPr lang="en-US" sz="1400" dirty="0" smtClean="0">
                <a:latin typeface="Times New Roman"/>
                <a:ea typeface="Times New Roman" pitchFamily="-112" charset="0"/>
                <a:cs typeface="Times New Roman"/>
              </a:rPr>
              <a:t> </a:t>
            </a:r>
            <a:r>
              <a:rPr lang="en-US" sz="1400" dirty="0" err="1" smtClean="0">
                <a:latin typeface="Times New Roman"/>
                <a:ea typeface="Times New Roman" pitchFamily="-112" charset="0"/>
                <a:cs typeface="Times New Roman"/>
              </a:rPr>
              <a:t>altre</a:t>
            </a:r>
            <a:r>
              <a:rPr lang="en-US" sz="1400" dirty="0" smtClean="0">
                <a:latin typeface="Times New Roman"/>
                <a:ea typeface="Times New Roman" pitchFamily="-112" charset="0"/>
                <a:cs typeface="Times New Roman"/>
              </a:rPr>
              <a:t> cellule.</a:t>
            </a:r>
            <a:endParaRPr lang="it-IT" sz="1400" dirty="0" smtClean="0">
              <a:latin typeface="Times New Roman"/>
              <a:cs typeface="Times New Roman"/>
            </a:endParaRPr>
          </a:p>
          <a:p>
            <a:pPr algn="just"/>
            <a:r>
              <a:rPr lang="en-US" sz="1400" dirty="0">
                <a:latin typeface="Times New Roman"/>
                <a:cs typeface="Times New Roman"/>
              </a:rPr>
              <a:t> </a:t>
            </a:r>
            <a:r>
              <a:rPr lang="en-US" sz="1400" dirty="0" err="1">
                <a:latin typeface="Times New Roman"/>
                <a:cs typeface="Times New Roman"/>
              </a:rPr>
              <a:t>Questi</a:t>
            </a:r>
            <a:r>
              <a:rPr lang="en-US" sz="1400" dirty="0">
                <a:latin typeface="Times New Roman"/>
                <a:cs typeface="Times New Roman"/>
              </a:rPr>
              <a:t> </a:t>
            </a:r>
            <a:r>
              <a:rPr lang="en-US" sz="1400" dirty="0" err="1">
                <a:latin typeface="Times New Roman"/>
                <a:cs typeface="Times New Roman"/>
              </a:rPr>
              <a:t>recettori</a:t>
            </a:r>
            <a:r>
              <a:rPr lang="en-US" sz="1400" dirty="0">
                <a:latin typeface="Times New Roman"/>
                <a:cs typeface="Times New Roman"/>
              </a:rPr>
              <a:t> </a:t>
            </a:r>
            <a:r>
              <a:rPr lang="en-US" sz="1400" b="1" dirty="0" err="1">
                <a:latin typeface="Times New Roman"/>
                <a:cs typeface="Times New Roman"/>
              </a:rPr>
              <a:t>si</a:t>
            </a:r>
            <a:r>
              <a:rPr lang="en-US" sz="1400" b="1" dirty="0">
                <a:latin typeface="Times New Roman"/>
                <a:cs typeface="Times New Roman"/>
              </a:rPr>
              <a:t> </a:t>
            </a:r>
            <a:r>
              <a:rPr lang="en-US" sz="1400" b="1" dirty="0" err="1">
                <a:latin typeface="Times New Roman"/>
                <a:cs typeface="Times New Roman"/>
              </a:rPr>
              <a:t>aggregano</a:t>
            </a:r>
            <a:r>
              <a:rPr lang="en-US" sz="1400" b="1" dirty="0">
                <a:latin typeface="Times New Roman"/>
                <a:cs typeface="Times New Roman"/>
              </a:rPr>
              <a:t> a </a:t>
            </a:r>
            <a:r>
              <a:rPr lang="en-US" sz="1400" b="1" dirty="0" err="1">
                <a:latin typeface="Times New Roman"/>
                <a:cs typeface="Times New Roman"/>
              </a:rPr>
              <a:t>formare</a:t>
            </a:r>
            <a:r>
              <a:rPr lang="en-US" sz="1400" b="1" dirty="0">
                <a:latin typeface="Times New Roman"/>
                <a:cs typeface="Times New Roman"/>
              </a:rPr>
              <a:t> </a:t>
            </a:r>
            <a:r>
              <a:rPr lang="en-US" sz="1400" b="1" dirty="0" err="1">
                <a:latin typeface="Times New Roman"/>
                <a:cs typeface="Times New Roman"/>
              </a:rPr>
              <a:t>particelle</a:t>
            </a:r>
            <a:r>
              <a:rPr lang="en-US" sz="1400" b="1" dirty="0">
                <a:latin typeface="Times New Roman"/>
                <a:cs typeface="Times New Roman"/>
              </a:rPr>
              <a:t> </a:t>
            </a:r>
            <a:r>
              <a:rPr lang="en-US" sz="1400" b="1" dirty="0" err="1">
                <a:latin typeface="Times New Roman"/>
                <a:cs typeface="Times New Roman"/>
              </a:rPr>
              <a:t>globulari</a:t>
            </a:r>
            <a:r>
              <a:rPr lang="en-US" sz="1400" dirty="0">
                <a:latin typeface="Times New Roman"/>
                <a:cs typeface="Times New Roman"/>
              </a:rPr>
              <a:t> </a:t>
            </a:r>
            <a:r>
              <a:rPr lang="en-US" sz="1400" dirty="0" err="1">
                <a:latin typeface="Times New Roman"/>
                <a:cs typeface="Times New Roman"/>
              </a:rPr>
              <a:t>nella</a:t>
            </a:r>
            <a:r>
              <a:rPr lang="en-US" sz="1400" dirty="0">
                <a:latin typeface="Times New Roman"/>
                <a:cs typeface="Times New Roman"/>
              </a:rPr>
              <a:t> </a:t>
            </a:r>
            <a:r>
              <a:rPr lang="en-US" sz="1400" dirty="0" err="1">
                <a:latin typeface="Times New Roman"/>
                <a:cs typeface="Times New Roman"/>
              </a:rPr>
              <a:t>membrana</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in </a:t>
            </a:r>
            <a:r>
              <a:rPr lang="en-US" sz="1400" dirty="0" err="1">
                <a:latin typeface="Times New Roman"/>
                <a:cs typeface="Times New Roman"/>
              </a:rPr>
              <a:t>seguito</a:t>
            </a:r>
            <a:r>
              <a:rPr lang="en-US" sz="1400" dirty="0">
                <a:latin typeface="Times New Roman"/>
                <a:cs typeface="Times New Roman"/>
              </a:rPr>
              <a:t> al </a:t>
            </a:r>
            <a:r>
              <a:rPr lang="en-US" sz="1400" dirty="0" err="1">
                <a:latin typeface="Times New Roman"/>
                <a:cs typeface="Times New Roman"/>
              </a:rPr>
              <a:t>legame</a:t>
            </a:r>
            <a:r>
              <a:rPr lang="en-US" sz="1400" dirty="0">
                <a:latin typeface="Times New Roman"/>
                <a:cs typeface="Times New Roman"/>
              </a:rPr>
              <a:t> con </a:t>
            </a:r>
            <a:r>
              <a:rPr lang="en-US" sz="1400" dirty="0" err="1">
                <a:latin typeface="Times New Roman"/>
                <a:cs typeface="Times New Roman"/>
              </a:rPr>
              <a:t>il</a:t>
            </a:r>
            <a:r>
              <a:rPr lang="en-US" sz="1400" dirty="0">
                <a:latin typeface="Times New Roman"/>
                <a:cs typeface="Times New Roman"/>
              </a:rPr>
              <a:t> </a:t>
            </a:r>
            <a:r>
              <a:rPr lang="en-US" sz="1400" dirty="0" err="1">
                <a:latin typeface="Times New Roman"/>
                <a:cs typeface="Times New Roman"/>
              </a:rPr>
              <a:t>ligando</a:t>
            </a:r>
            <a:r>
              <a:rPr lang="en-US" sz="1400" dirty="0">
                <a:latin typeface="Times New Roman"/>
                <a:cs typeface="Times New Roman"/>
              </a:rPr>
              <a:t> (</a:t>
            </a:r>
            <a:r>
              <a:rPr lang="en-US" sz="1400" dirty="0" err="1">
                <a:latin typeface="Times New Roman"/>
                <a:cs typeface="Times New Roman"/>
              </a:rPr>
              <a:t>neurotrasmettitore</a:t>
            </a:r>
            <a:r>
              <a:rPr lang="en-US" sz="1400" dirty="0">
                <a:latin typeface="Times New Roman"/>
                <a:cs typeface="Times New Roman"/>
              </a:rPr>
              <a:t> </a:t>
            </a:r>
            <a:r>
              <a:rPr lang="en-US" sz="1400" dirty="0" err="1">
                <a:latin typeface="Times New Roman"/>
                <a:cs typeface="Times New Roman"/>
              </a:rPr>
              <a:t>o</a:t>
            </a:r>
            <a:r>
              <a:rPr lang="en-US" sz="1400" dirty="0">
                <a:latin typeface="Times New Roman"/>
                <a:cs typeface="Times New Roman"/>
              </a:rPr>
              <a:t> </a:t>
            </a:r>
            <a:r>
              <a:rPr lang="en-US" sz="1400" dirty="0" err="1">
                <a:latin typeface="Times New Roman"/>
                <a:cs typeface="Times New Roman"/>
              </a:rPr>
              <a:t>agonista</a:t>
            </a:r>
            <a:r>
              <a:rPr lang="en-US" sz="1400" dirty="0">
                <a:latin typeface="Times New Roman"/>
                <a:cs typeface="Times New Roman"/>
              </a:rPr>
              <a:t> in </a:t>
            </a:r>
            <a:r>
              <a:rPr lang="en-US" sz="1400" dirty="0" err="1">
                <a:latin typeface="Times New Roman"/>
                <a:cs typeface="Times New Roman"/>
              </a:rPr>
              <a:t>genere</a:t>
            </a:r>
            <a:r>
              <a:rPr lang="en-US" sz="1400" dirty="0">
                <a:latin typeface="Times New Roman"/>
                <a:cs typeface="Times New Roman"/>
              </a:rPr>
              <a:t>) </a:t>
            </a:r>
            <a:r>
              <a:rPr lang="en-US" sz="1400" dirty="0" err="1">
                <a:latin typeface="Times New Roman"/>
                <a:cs typeface="Times New Roman"/>
              </a:rPr>
              <a:t>dimerizzano</a:t>
            </a:r>
            <a:r>
              <a:rPr lang="en-US" sz="1400" dirty="0">
                <a:latin typeface="Times New Roman"/>
                <a:cs typeface="Times New Roman"/>
              </a:rPr>
              <a:t>. </a:t>
            </a:r>
            <a:endParaRPr lang="it-IT" sz="1400" dirty="0">
              <a:latin typeface="Times New Roman"/>
              <a:cs typeface="Times New Roman"/>
            </a:endParaRPr>
          </a:p>
          <a:p>
            <a:pPr algn="just"/>
            <a:r>
              <a:rPr lang="en-US" sz="1400" dirty="0">
                <a:latin typeface="Times New Roman"/>
                <a:cs typeface="Times New Roman"/>
              </a:rPr>
              <a:t>I </a:t>
            </a:r>
            <a:r>
              <a:rPr lang="en-US" sz="1400" dirty="0" err="1">
                <a:latin typeface="Times New Roman"/>
                <a:cs typeface="Times New Roman"/>
              </a:rPr>
              <a:t>siti</a:t>
            </a:r>
            <a:r>
              <a:rPr lang="en-US" sz="1400" dirty="0">
                <a:latin typeface="Times New Roman"/>
                <a:cs typeface="Times New Roman"/>
              </a:rPr>
              <a:t> di </a:t>
            </a:r>
            <a:r>
              <a:rPr lang="en-US" sz="1400" dirty="0" err="1">
                <a:latin typeface="Times New Roman"/>
                <a:cs typeface="Times New Roman"/>
              </a:rPr>
              <a:t>riconoscimento</a:t>
            </a:r>
            <a:r>
              <a:rPr lang="en-US" sz="1400" dirty="0">
                <a:latin typeface="Times New Roman"/>
                <a:cs typeface="Times New Roman"/>
              </a:rPr>
              <a:t> per i </a:t>
            </a:r>
            <a:r>
              <a:rPr lang="en-US" sz="1400" dirty="0" err="1">
                <a:latin typeface="Times New Roman"/>
                <a:cs typeface="Times New Roman"/>
              </a:rPr>
              <a:t>ligandi</a:t>
            </a:r>
            <a:r>
              <a:rPr lang="en-US" sz="1400" dirty="0">
                <a:latin typeface="Times New Roman"/>
                <a:cs typeface="Times New Roman"/>
              </a:rPr>
              <a:t> (</a:t>
            </a:r>
            <a:r>
              <a:rPr lang="en-US" sz="1400" dirty="0" err="1">
                <a:latin typeface="Times New Roman"/>
                <a:cs typeface="Times New Roman"/>
              </a:rPr>
              <a:t>neurotrasmettitori</a:t>
            </a:r>
            <a:r>
              <a:rPr lang="en-US" sz="1400" dirty="0">
                <a:latin typeface="Times New Roman"/>
                <a:cs typeface="Times New Roman"/>
              </a:rPr>
              <a:t>, </a:t>
            </a:r>
            <a:r>
              <a:rPr lang="en-US" sz="1400" dirty="0" err="1">
                <a:latin typeface="Times New Roman"/>
                <a:cs typeface="Times New Roman"/>
              </a:rPr>
              <a:t>ormoni</a:t>
            </a:r>
            <a:r>
              <a:rPr lang="en-US" sz="1400" dirty="0">
                <a:latin typeface="Times New Roman"/>
                <a:cs typeface="Times New Roman"/>
              </a:rPr>
              <a:t> </a:t>
            </a:r>
            <a:r>
              <a:rPr lang="en-US" sz="1400" dirty="0" err="1">
                <a:latin typeface="Times New Roman"/>
                <a:cs typeface="Times New Roman"/>
              </a:rPr>
              <a:t>peptidici</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farmaci</a:t>
            </a:r>
            <a:r>
              <a:rPr lang="en-US" sz="1400" dirty="0">
                <a:latin typeface="Times New Roman"/>
                <a:cs typeface="Times New Roman"/>
              </a:rPr>
              <a:t> </a:t>
            </a:r>
            <a:r>
              <a:rPr lang="en-US" sz="1400" dirty="0" err="1">
                <a:latin typeface="Times New Roman"/>
                <a:cs typeface="Times New Roman"/>
              </a:rPr>
              <a:t>agonisti</a:t>
            </a:r>
            <a:r>
              <a:rPr lang="en-US" sz="1400" dirty="0">
                <a:latin typeface="Times New Roman"/>
                <a:cs typeface="Times New Roman"/>
              </a:rPr>
              <a:t> </a:t>
            </a:r>
            <a:r>
              <a:rPr lang="en-US" sz="1400" dirty="0" err="1">
                <a:latin typeface="Times New Roman"/>
                <a:cs typeface="Times New Roman"/>
              </a:rPr>
              <a:t>ed</a:t>
            </a:r>
            <a:r>
              <a:rPr lang="en-US" sz="1400" dirty="0">
                <a:latin typeface="Times New Roman"/>
                <a:cs typeface="Times New Roman"/>
              </a:rPr>
              <a:t> </a:t>
            </a:r>
            <a:r>
              <a:rPr lang="en-US" sz="1400" dirty="0" err="1">
                <a:latin typeface="Times New Roman"/>
                <a:cs typeface="Times New Roman"/>
              </a:rPr>
              <a:t>antagonisti</a:t>
            </a:r>
            <a:r>
              <a:rPr lang="en-US" sz="1400" dirty="0">
                <a:latin typeface="Times New Roman"/>
                <a:cs typeface="Times New Roman"/>
              </a:rPr>
              <a:t>) </a:t>
            </a:r>
            <a:r>
              <a:rPr lang="en-US" sz="1400" dirty="0" err="1">
                <a:latin typeface="Times New Roman"/>
                <a:cs typeface="Times New Roman"/>
              </a:rPr>
              <a:t>si</a:t>
            </a:r>
            <a:r>
              <a:rPr lang="en-US" sz="1400" dirty="0">
                <a:latin typeface="Times New Roman"/>
                <a:cs typeface="Times New Roman"/>
              </a:rPr>
              <a:t> </a:t>
            </a:r>
            <a:r>
              <a:rPr lang="en-US" sz="1400" dirty="0" err="1">
                <a:latin typeface="Times New Roman"/>
                <a:cs typeface="Times New Roman"/>
              </a:rPr>
              <a:t>trovano</a:t>
            </a:r>
            <a:r>
              <a:rPr lang="en-US" sz="1400" dirty="0">
                <a:latin typeface="Times New Roman"/>
                <a:cs typeface="Times New Roman"/>
              </a:rPr>
              <a:t> </a:t>
            </a:r>
            <a:r>
              <a:rPr lang="en-US" sz="1400" dirty="0" err="1">
                <a:latin typeface="Times New Roman"/>
                <a:cs typeface="Times New Roman"/>
              </a:rPr>
              <a:t>o</a:t>
            </a:r>
            <a:r>
              <a:rPr lang="en-US" sz="1400" dirty="0">
                <a:latin typeface="Times New Roman"/>
                <a:cs typeface="Times New Roman"/>
              </a:rPr>
              <a:t> </a:t>
            </a:r>
            <a:r>
              <a:rPr lang="en-US" sz="1400" dirty="0" err="1">
                <a:latin typeface="Times New Roman"/>
                <a:cs typeface="Times New Roman"/>
              </a:rPr>
              <a:t>sulla</a:t>
            </a:r>
            <a:r>
              <a:rPr lang="en-US" sz="1400" dirty="0">
                <a:latin typeface="Times New Roman"/>
                <a:cs typeface="Times New Roman"/>
              </a:rPr>
              <a:t> </a:t>
            </a:r>
            <a:r>
              <a:rPr lang="en-US" sz="1400" dirty="0" err="1">
                <a:latin typeface="Times New Roman"/>
                <a:cs typeface="Times New Roman"/>
              </a:rPr>
              <a:t>estremità</a:t>
            </a:r>
            <a:r>
              <a:rPr lang="en-US" sz="1400" dirty="0">
                <a:latin typeface="Times New Roman"/>
                <a:cs typeface="Times New Roman"/>
              </a:rPr>
              <a:t> NH2 </a:t>
            </a:r>
            <a:r>
              <a:rPr lang="en-US" sz="1400" dirty="0" err="1">
                <a:latin typeface="Times New Roman"/>
                <a:cs typeface="Times New Roman"/>
              </a:rPr>
              <a:t>o</a:t>
            </a:r>
            <a:r>
              <a:rPr lang="en-US" sz="1400" dirty="0">
                <a:latin typeface="Times New Roman"/>
                <a:cs typeface="Times New Roman"/>
              </a:rPr>
              <a:t> in </a:t>
            </a:r>
            <a:r>
              <a:rPr lang="en-US" sz="1400" dirty="0" err="1">
                <a:latin typeface="Times New Roman"/>
                <a:cs typeface="Times New Roman"/>
              </a:rPr>
              <a:t>tasche</a:t>
            </a:r>
            <a:r>
              <a:rPr lang="en-US" sz="1400" dirty="0">
                <a:latin typeface="Times New Roman"/>
                <a:cs typeface="Times New Roman"/>
              </a:rPr>
              <a:t> </a:t>
            </a:r>
            <a:r>
              <a:rPr lang="en-US" sz="1400" dirty="0" err="1">
                <a:latin typeface="Times New Roman"/>
                <a:cs typeface="Times New Roman"/>
              </a:rPr>
              <a:t>formate</a:t>
            </a:r>
            <a:r>
              <a:rPr lang="en-US" sz="1400" dirty="0">
                <a:latin typeface="Times New Roman"/>
                <a:cs typeface="Times New Roman"/>
              </a:rPr>
              <a:t> </a:t>
            </a:r>
            <a:r>
              <a:rPr lang="en-US" sz="1400" dirty="0" err="1">
                <a:latin typeface="Times New Roman"/>
                <a:cs typeface="Times New Roman"/>
              </a:rPr>
              <a:t>dal</a:t>
            </a:r>
            <a:r>
              <a:rPr lang="en-US" sz="1400" dirty="0">
                <a:latin typeface="Times New Roman"/>
                <a:cs typeface="Times New Roman"/>
              </a:rPr>
              <a:t> </a:t>
            </a:r>
            <a:r>
              <a:rPr lang="en-US" sz="1400" dirty="0" err="1">
                <a:latin typeface="Times New Roman"/>
                <a:cs typeface="Times New Roman"/>
              </a:rPr>
              <a:t>raggruppamento</a:t>
            </a:r>
            <a:r>
              <a:rPr lang="en-US" sz="1400" dirty="0">
                <a:latin typeface="Times New Roman"/>
                <a:cs typeface="Times New Roman"/>
              </a:rPr>
              <a:t> </a:t>
            </a:r>
            <a:r>
              <a:rPr lang="en-US" sz="1400" dirty="0" err="1">
                <a:latin typeface="Times New Roman"/>
                <a:cs typeface="Times New Roman"/>
              </a:rPr>
              <a:t>delle</a:t>
            </a:r>
            <a:r>
              <a:rPr lang="en-US" sz="1400" dirty="0">
                <a:latin typeface="Times New Roman"/>
                <a:cs typeface="Times New Roman"/>
              </a:rPr>
              <a:t> </a:t>
            </a:r>
            <a:r>
              <a:rPr lang="en-US" sz="1400" dirty="0" err="1">
                <a:latin typeface="Times New Roman"/>
                <a:cs typeface="Times New Roman"/>
              </a:rPr>
              <a:t>porzioni</a:t>
            </a:r>
            <a:r>
              <a:rPr lang="en-US" sz="1400" dirty="0">
                <a:latin typeface="Times New Roman"/>
                <a:cs typeface="Times New Roman"/>
              </a:rPr>
              <a:t> </a:t>
            </a:r>
            <a:r>
              <a:rPr lang="en-US" sz="1400" dirty="0" err="1">
                <a:latin typeface="Times New Roman"/>
                <a:cs typeface="Times New Roman"/>
              </a:rPr>
              <a:t>transmembrana</a:t>
            </a:r>
            <a:r>
              <a:rPr lang="en-US" sz="1400" dirty="0">
                <a:latin typeface="Times New Roman"/>
                <a:cs typeface="Times New Roman"/>
              </a:rPr>
              <a:t>.</a:t>
            </a:r>
            <a:endParaRPr lang="it-IT" sz="1400" dirty="0">
              <a:latin typeface="Times New Roman"/>
              <a:cs typeface="Times New Roman"/>
            </a:endParaRPr>
          </a:p>
          <a:p>
            <a:endParaRPr lang="it-IT" dirty="0"/>
          </a:p>
        </p:txBody>
      </p:sp>
      <p:pic>
        <p:nvPicPr>
          <p:cNvPr id="6" name="Picture 5" descr="recettori_accoppiati_a_proteine_g-1.jpg"/>
          <p:cNvPicPr>
            <a:picLocks noChangeAspect="1"/>
          </p:cNvPicPr>
          <p:nvPr/>
        </p:nvPicPr>
        <p:blipFill>
          <a:blip r:embed="rId2"/>
          <a:stretch>
            <a:fillRect/>
          </a:stretch>
        </p:blipFill>
        <p:spPr>
          <a:xfrm>
            <a:off x="7086600" y="1469140"/>
            <a:ext cx="2057400" cy="33726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0" y="1490661"/>
            <a:ext cx="6324600" cy="4711701"/>
            <a:chOff x="1392" y="1200"/>
            <a:chExt cx="2804" cy="2805"/>
          </a:xfrm>
        </p:grpSpPr>
        <p:pic>
          <p:nvPicPr>
            <p:cNvPr id="5" name="Picture 5"/>
            <p:cNvPicPr>
              <a:picLocks noChangeAspect="1" noChangeArrowheads="1"/>
            </p:cNvPicPr>
            <p:nvPr/>
          </p:nvPicPr>
          <p:blipFill>
            <a:blip r:embed="rId2"/>
            <a:srcRect/>
            <a:stretch>
              <a:fillRect/>
            </a:stretch>
          </p:blipFill>
          <p:spPr bwMode="auto">
            <a:xfrm>
              <a:off x="1392" y="1200"/>
              <a:ext cx="2804" cy="2805"/>
            </a:xfrm>
            <a:prstGeom prst="rect">
              <a:avLst/>
            </a:prstGeom>
            <a:noFill/>
            <a:ln w="9525">
              <a:noFill/>
              <a:miter lim="800000"/>
              <a:headEnd/>
              <a:tailEnd/>
            </a:ln>
          </p:spPr>
        </p:pic>
        <p:sp>
          <p:nvSpPr>
            <p:cNvPr id="6" name="Rectangle 7"/>
            <p:cNvSpPr>
              <a:spLocks noChangeArrowheads="1"/>
            </p:cNvSpPr>
            <p:nvPr/>
          </p:nvSpPr>
          <p:spPr bwMode="auto">
            <a:xfrm>
              <a:off x="1680" y="1248"/>
              <a:ext cx="2024" cy="2695"/>
            </a:xfrm>
            <a:prstGeom prst="rect">
              <a:avLst/>
            </a:prstGeom>
            <a:noFill/>
            <a:ln w="71438">
              <a:solidFill>
                <a:srgbClr val="99CCFF"/>
              </a:solidFill>
              <a:miter lim="800000"/>
              <a:headEnd/>
              <a:tailEnd/>
            </a:ln>
          </p:spPr>
          <p:txBody>
            <a:bodyPr>
              <a:prstTxWarp prst="textNoShape">
                <a:avLst/>
              </a:prstTxWarp>
            </a:bodyPr>
            <a:lstStyle/>
            <a:p>
              <a:endParaRPr lang="it-IT"/>
            </a:p>
          </p:txBody>
        </p:sp>
        <p:sp>
          <p:nvSpPr>
            <p:cNvPr id="7" name="Rectangle 9"/>
            <p:cNvSpPr>
              <a:spLocks noChangeArrowheads="1"/>
            </p:cNvSpPr>
            <p:nvPr/>
          </p:nvSpPr>
          <p:spPr bwMode="auto">
            <a:xfrm>
              <a:off x="1728" y="3696"/>
              <a:ext cx="752" cy="211"/>
            </a:xfrm>
            <a:prstGeom prst="rect">
              <a:avLst/>
            </a:prstGeom>
            <a:noFill/>
            <a:ln w="9525">
              <a:noFill/>
              <a:miter lim="800000"/>
              <a:headEnd/>
              <a:tailEnd/>
            </a:ln>
          </p:spPr>
          <p:txBody>
            <a:bodyPr wrap="none" lIns="0" tIns="0" rIns="0" bIns="0">
              <a:prstTxWarp prst="textNoShape">
                <a:avLst/>
              </a:prstTxWarp>
              <a:spAutoFit/>
            </a:bodyPr>
            <a:lstStyle/>
            <a:p>
              <a:r>
                <a:rPr lang="it-IT" sz="2200">
                  <a:solidFill>
                    <a:srgbClr val="000080"/>
                  </a:solidFill>
                </a:rPr>
                <a:t>Rodopsina</a:t>
              </a:r>
              <a:endParaRPr lang="it-IT"/>
            </a:p>
          </p:txBody>
        </p:sp>
      </p:grpSp>
      <p:sp>
        <p:nvSpPr>
          <p:cNvPr id="8" name="Rectangle 12">
            <a:hlinkClick r:id="rId3"/>
          </p:cNvPr>
          <p:cNvSpPr>
            <a:spLocks noChangeArrowheads="1"/>
          </p:cNvSpPr>
          <p:nvPr/>
        </p:nvSpPr>
        <p:spPr bwMode="auto">
          <a:xfrm>
            <a:off x="4876800" y="5943600"/>
            <a:ext cx="919163" cy="258763"/>
          </a:xfrm>
          <a:prstGeom prst="rect">
            <a:avLst/>
          </a:prstGeom>
          <a:solidFill>
            <a:srgbClr val="003366"/>
          </a:solidFill>
          <a:ln w="9525">
            <a:noFill/>
            <a:miter lim="800000"/>
            <a:headEnd/>
            <a:tailEnd/>
          </a:ln>
        </p:spPr>
        <p:txBody>
          <a:bodyPr wrap="none" lIns="0" tIns="0" rIns="0" bIns="0">
            <a:prstTxWarp prst="textNoShape">
              <a:avLst/>
            </a:prstTxWarp>
            <a:spAutoFit/>
          </a:bodyPr>
          <a:lstStyle/>
          <a:p>
            <a:r>
              <a:rPr lang="it-IT" sz="1700">
                <a:hlinkClick r:id="rId4"/>
              </a:rPr>
              <a:t>PDB 1F88</a:t>
            </a:r>
            <a:endParaRPr lang="it-IT"/>
          </a:p>
        </p:txBody>
      </p:sp>
      <p:sp>
        <p:nvSpPr>
          <p:cNvPr id="9" name="Rectangle 4"/>
          <p:cNvSpPr>
            <a:spLocks noChangeArrowheads="1"/>
          </p:cNvSpPr>
          <p:nvPr/>
        </p:nvSpPr>
        <p:spPr bwMode="auto">
          <a:xfrm>
            <a:off x="533400" y="228600"/>
            <a:ext cx="8229600" cy="1447800"/>
          </a:xfrm>
          <a:prstGeom prst="rect">
            <a:avLst/>
          </a:prstGeom>
          <a:noFill/>
          <a:ln w="9525">
            <a:noFill/>
            <a:miter lim="800000"/>
            <a:headEnd/>
            <a:tailEnd/>
          </a:ln>
          <a:effectLst/>
        </p:spPr>
        <p:txBody>
          <a:bodyPr>
            <a:prstTxWarp prst="textNoShape">
              <a:avLst/>
            </a:prstTxWarp>
          </a:bodyPr>
          <a:lstStyle/>
          <a:p>
            <a:pPr eaLnBrk="0" hangingPunct="0">
              <a:spcAft>
                <a:spcPct val="40000"/>
              </a:spcAft>
              <a:buClr>
                <a:schemeClr val="hlink"/>
              </a:buClr>
              <a:buFont typeface="Wingdings" pitchFamily="-112" charset="2"/>
              <a:buNone/>
            </a:pPr>
            <a:r>
              <a:rPr lang="en-US" sz="1400" b="1" dirty="0">
                <a:solidFill>
                  <a:srgbClr val="000099"/>
                </a:solidFill>
                <a:latin typeface="Times New Roman"/>
                <a:cs typeface="Times New Roman"/>
              </a:rPr>
              <a:t>La </a:t>
            </a:r>
            <a:r>
              <a:rPr lang="en-US" sz="1400" b="1" dirty="0" err="1">
                <a:solidFill>
                  <a:srgbClr val="000099"/>
                </a:solidFill>
                <a:latin typeface="Times New Roman"/>
                <a:cs typeface="Times New Roman"/>
              </a:rPr>
              <a:t>Rodopsina</a:t>
            </a:r>
            <a:r>
              <a:rPr lang="en-US" sz="1400" dirty="0">
                <a:latin typeface="Times New Roman"/>
                <a:cs typeface="Times New Roman"/>
              </a:rPr>
              <a:t> </a:t>
            </a:r>
            <a:r>
              <a:rPr lang="en-US" sz="1400" dirty="0" err="1">
                <a:latin typeface="Times New Roman"/>
                <a:cs typeface="Times New Roman"/>
              </a:rPr>
              <a:t>è</a:t>
            </a:r>
            <a:r>
              <a:rPr lang="en-US" sz="1400" dirty="0">
                <a:latin typeface="Times New Roman"/>
                <a:cs typeface="Times New Roman"/>
              </a:rPr>
              <a:t> </a:t>
            </a:r>
            <a:r>
              <a:rPr lang="en-US" sz="1400" dirty="0" err="1">
                <a:latin typeface="Times New Roman"/>
                <a:cs typeface="Times New Roman"/>
              </a:rPr>
              <a:t>stato</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primo </a:t>
            </a:r>
            <a:r>
              <a:rPr lang="en-US" sz="1400" dirty="0" err="1">
                <a:latin typeface="Times New Roman"/>
                <a:cs typeface="Times New Roman"/>
              </a:rPr>
              <a:t>membro</a:t>
            </a:r>
            <a:r>
              <a:rPr lang="en-US" sz="1400" dirty="0">
                <a:latin typeface="Times New Roman"/>
                <a:cs typeface="Times New Roman"/>
              </a:rPr>
              <a:t> </a:t>
            </a:r>
            <a:r>
              <a:rPr lang="en-US" sz="1400" dirty="0" err="1">
                <a:latin typeface="Times New Roman"/>
                <a:cs typeface="Times New Roman"/>
              </a:rPr>
              <a:t>della</a:t>
            </a:r>
            <a:r>
              <a:rPr lang="en-US" sz="1400" dirty="0">
                <a:latin typeface="Times New Roman"/>
                <a:cs typeface="Times New Roman"/>
              </a:rPr>
              <a:t> </a:t>
            </a:r>
            <a:r>
              <a:rPr lang="en-US" sz="1400" dirty="0" err="1">
                <a:latin typeface="Times New Roman"/>
                <a:cs typeface="Times New Roman"/>
              </a:rPr>
              <a:t>famiglia</a:t>
            </a:r>
            <a:r>
              <a:rPr lang="en-US" sz="1400" dirty="0">
                <a:latin typeface="Times New Roman"/>
                <a:cs typeface="Times New Roman"/>
              </a:rPr>
              <a:t> </a:t>
            </a:r>
            <a:r>
              <a:rPr lang="en-US" sz="1400" dirty="0" err="1">
                <a:latin typeface="Times New Roman"/>
                <a:cs typeface="Times New Roman"/>
              </a:rPr>
              <a:t>dei</a:t>
            </a:r>
            <a:r>
              <a:rPr lang="en-US" sz="1400" dirty="0">
                <a:latin typeface="Times New Roman"/>
                <a:cs typeface="Times New Roman"/>
              </a:rPr>
              <a:t> </a:t>
            </a:r>
            <a:r>
              <a:rPr lang="en-US" sz="1400" dirty="0" err="1">
                <a:latin typeface="Times New Roman"/>
                <a:cs typeface="Times New Roman"/>
              </a:rPr>
              <a:t>recettori</a:t>
            </a:r>
            <a:r>
              <a:rPr lang="en-US" sz="1400" dirty="0">
                <a:latin typeface="Times New Roman"/>
                <a:cs typeface="Times New Roman"/>
              </a:rPr>
              <a:t> a 7 DT ad </a:t>
            </a:r>
            <a:r>
              <a:rPr lang="en-US" sz="1400" dirty="0" err="1">
                <a:latin typeface="Times New Roman"/>
                <a:cs typeface="Times New Roman"/>
              </a:rPr>
              <a:t>avere</a:t>
            </a:r>
            <a:r>
              <a:rPr lang="en-US" sz="1400" dirty="0">
                <a:latin typeface="Times New Roman"/>
                <a:cs typeface="Times New Roman"/>
              </a:rPr>
              <a:t> la </a:t>
            </a:r>
            <a:r>
              <a:rPr lang="en-US" sz="1400" dirty="0" err="1">
                <a:latin typeface="Times New Roman"/>
                <a:cs typeface="Times New Roman"/>
              </a:rPr>
              <a:t>sua</a:t>
            </a:r>
            <a:r>
              <a:rPr lang="en-US" sz="1400" dirty="0">
                <a:latin typeface="Times New Roman"/>
                <a:cs typeface="Times New Roman"/>
              </a:rPr>
              <a:t> </a:t>
            </a:r>
            <a:r>
              <a:rPr lang="en-US" sz="1400" dirty="0" err="1">
                <a:latin typeface="Times New Roman"/>
                <a:cs typeface="Times New Roman"/>
              </a:rPr>
              <a:t>struttura</a:t>
            </a:r>
            <a:r>
              <a:rPr lang="en-US" sz="1400" dirty="0">
                <a:latin typeface="Times New Roman"/>
                <a:cs typeface="Times New Roman"/>
              </a:rPr>
              <a:t> </a:t>
            </a:r>
            <a:r>
              <a:rPr lang="en-US" sz="1400" dirty="0" err="1">
                <a:latin typeface="Times New Roman"/>
                <a:cs typeface="Times New Roman"/>
              </a:rPr>
              <a:t>determinata</a:t>
            </a:r>
            <a:r>
              <a:rPr lang="en-US" sz="1400" dirty="0">
                <a:latin typeface="Times New Roman"/>
                <a:cs typeface="Times New Roman"/>
              </a:rPr>
              <a:t> </a:t>
            </a:r>
            <a:r>
              <a:rPr lang="en-US" sz="1400" dirty="0" err="1">
                <a:latin typeface="Times New Roman"/>
                <a:cs typeface="Times New Roman"/>
              </a:rPr>
              <a:t>mediante</a:t>
            </a:r>
            <a:r>
              <a:rPr lang="en-US" sz="1400" dirty="0">
                <a:latin typeface="Times New Roman"/>
                <a:cs typeface="Times New Roman"/>
              </a:rPr>
              <a:t> </a:t>
            </a:r>
            <a:r>
              <a:rPr lang="en-US" sz="1400" dirty="0" err="1">
                <a:latin typeface="Times New Roman"/>
                <a:cs typeface="Times New Roman"/>
              </a:rPr>
              <a:t>cristallografia</a:t>
            </a:r>
            <a:r>
              <a:rPr lang="en-US" sz="1400" dirty="0">
                <a:latin typeface="Times New Roman"/>
                <a:cs typeface="Times New Roman"/>
              </a:rPr>
              <a:t> </a:t>
            </a:r>
            <a:r>
              <a:rPr lang="en-US" sz="1400" dirty="0" err="1">
                <a:latin typeface="Times New Roman"/>
                <a:cs typeface="Times New Roman"/>
              </a:rPr>
              <a:t>ai</a:t>
            </a:r>
            <a:r>
              <a:rPr lang="en-US" sz="1400" dirty="0">
                <a:latin typeface="Times New Roman"/>
                <a:cs typeface="Times New Roman"/>
              </a:rPr>
              <a:t> </a:t>
            </a:r>
            <a:r>
              <a:rPr lang="en-US" sz="1400" dirty="0" err="1">
                <a:latin typeface="Times New Roman"/>
                <a:cs typeface="Times New Roman"/>
              </a:rPr>
              <a:t>raggi-x</a:t>
            </a:r>
            <a:endParaRPr lang="en-US" sz="1400"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457200"/>
            <a:ext cx="8001000" cy="1877437"/>
          </a:xfrm>
          <a:prstGeom prst="rect">
            <a:avLst/>
          </a:prstGeom>
          <a:noFill/>
        </p:spPr>
        <p:txBody>
          <a:bodyPr wrap="square" rtlCol="0">
            <a:spAutoFit/>
          </a:bodyPr>
          <a:lstStyle/>
          <a:p>
            <a:pPr algn="just"/>
            <a:r>
              <a:rPr lang="en-US" sz="1400" dirty="0" err="1">
                <a:latin typeface="Times New Roman"/>
                <a:cs typeface="Times New Roman"/>
              </a:rPr>
              <a:t>Legano</a:t>
            </a:r>
            <a:r>
              <a:rPr lang="en-US" sz="1400" dirty="0">
                <a:latin typeface="Times New Roman"/>
                <a:cs typeface="Times New Roman"/>
              </a:rPr>
              <a:t>  </a:t>
            </a:r>
            <a:r>
              <a:rPr lang="en-US" sz="1400" dirty="0" err="1">
                <a:latin typeface="Times New Roman"/>
                <a:cs typeface="Times New Roman"/>
              </a:rPr>
              <a:t>guanosin-trifosfato</a:t>
            </a:r>
            <a:r>
              <a:rPr lang="en-US" sz="1400" dirty="0">
                <a:latin typeface="Times New Roman"/>
                <a:cs typeface="Times New Roman"/>
              </a:rPr>
              <a:t> (GTP) </a:t>
            </a:r>
            <a:r>
              <a:rPr lang="en-US" sz="1400" dirty="0" err="1">
                <a:latin typeface="Times New Roman"/>
                <a:cs typeface="Times New Roman"/>
              </a:rPr>
              <a:t>o</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a:t>
            </a:r>
            <a:r>
              <a:rPr lang="en-US" sz="1400" dirty="0" err="1">
                <a:latin typeface="Times New Roman"/>
                <a:cs typeface="Times New Roman"/>
              </a:rPr>
              <a:t>guanosin-difosfato</a:t>
            </a:r>
            <a:r>
              <a:rPr lang="en-US" sz="1400" dirty="0">
                <a:latin typeface="Times New Roman"/>
                <a:cs typeface="Times New Roman"/>
              </a:rPr>
              <a:t> (GDP)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sono</a:t>
            </a:r>
            <a:r>
              <a:rPr lang="en-US" sz="1400" dirty="0">
                <a:latin typeface="Times New Roman"/>
                <a:cs typeface="Times New Roman"/>
              </a:rPr>
              <a:t> </a:t>
            </a:r>
            <a:r>
              <a:rPr lang="en-US" sz="1400" dirty="0" err="1">
                <a:latin typeface="Times New Roman"/>
                <a:cs typeface="Times New Roman"/>
              </a:rPr>
              <a:t>dotate</a:t>
            </a:r>
            <a:r>
              <a:rPr lang="en-US" sz="1400" dirty="0">
                <a:latin typeface="Times New Roman"/>
                <a:cs typeface="Times New Roman"/>
              </a:rPr>
              <a:t> di </a:t>
            </a:r>
            <a:r>
              <a:rPr lang="en-US" sz="1400" dirty="0" err="1">
                <a:latin typeface="Times New Roman"/>
                <a:cs typeface="Times New Roman"/>
              </a:rPr>
              <a:t>attività</a:t>
            </a:r>
            <a:r>
              <a:rPr lang="en-US" sz="1400" dirty="0">
                <a:latin typeface="Times New Roman"/>
                <a:cs typeface="Times New Roman"/>
              </a:rPr>
              <a:t> </a:t>
            </a:r>
            <a:r>
              <a:rPr lang="en-US" sz="1400" dirty="0" err="1">
                <a:latin typeface="Times New Roman"/>
                <a:cs typeface="Times New Roman"/>
              </a:rPr>
              <a:t>GTPasica</a:t>
            </a:r>
            <a:r>
              <a:rPr lang="en-US" sz="1400" dirty="0">
                <a:latin typeface="Times New Roman"/>
                <a:cs typeface="Times New Roman"/>
              </a:rPr>
              <a:t>, </a:t>
            </a:r>
            <a:r>
              <a:rPr lang="en-US" sz="1400" dirty="0" err="1">
                <a:latin typeface="Times New Roman"/>
                <a:cs typeface="Times New Roman"/>
              </a:rPr>
              <a:t>importante</a:t>
            </a:r>
            <a:r>
              <a:rPr lang="en-US" sz="1400" dirty="0">
                <a:latin typeface="Times New Roman"/>
                <a:cs typeface="Times New Roman"/>
              </a:rPr>
              <a:t> per </a:t>
            </a:r>
            <a:r>
              <a:rPr lang="en-US" sz="1400" dirty="0" err="1">
                <a:latin typeface="Times New Roman"/>
                <a:cs typeface="Times New Roman"/>
              </a:rPr>
              <a:t>idrolizzare</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GTP</a:t>
            </a:r>
            <a:r>
              <a:rPr lang="en-US" sz="1400" dirty="0" smtClean="0">
                <a:latin typeface="Times New Roman"/>
                <a:cs typeface="Times New Roman"/>
              </a:rPr>
              <a:t>.</a:t>
            </a:r>
          </a:p>
          <a:p>
            <a:pPr algn="just"/>
            <a:r>
              <a:rPr lang="en-US" sz="1400" dirty="0" smtClean="0">
                <a:latin typeface="Times New Roman"/>
                <a:cs typeface="Times New Roman"/>
              </a:rPr>
              <a:t> </a:t>
            </a:r>
          </a:p>
          <a:p>
            <a:pPr algn="just"/>
            <a:r>
              <a:rPr lang="en-US" sz="1400" dirty="0" err="1" smtClean="0">
                <a:latin typeface="Times New Roman"/>
                <a:cs typeface="Times New Roman"/>
              </a:rPr>
              <a:t>Esistono</a:t>
            </a:r>
            <a:r>
              <a:rPr lang="en-US" sz="1400" dirty="0" smtClean="0">
                <a:latin typeface="Times New Roman"/>
                <a:cs typeface="Times New Roman"/>
              </a:rPr>
              <a:t> </a:t>
            </a:r>
            <a:r>
              <a:rPr lang="en-US" sz="1400" dirty="0">
                <a:latin typeface="Times New Roman"/>
                <a:cs typeface="Times New Roman"/>
              </a:rPr>
              <a:t>due tipi di </a:t>
            </a:r>
            <a:r>
              <a:rPr lang="en-US" sz="1400" dirty="0" err="1">
                <a:latin typeface="Times New Roman"/>
                <a:cs typeface="Times New Roman"/>
              </a:rPr>
              <a:t>proteine</a:t>
            </a:r>
            <a:r>
              <a:rPr lang="en-US" sz="1400" dirty="0">
                <a:latin typeface="Times New Roman"/>
                <a:cs typeface="Times New Roman"/>
              </a:rPr>
              <a:t> G:</a:t>
            </a:r>
            <a:endParaRPr lang="it-IT" sz="1400" dirty="0">
              <a:latin typeface="Times New Roman"/>
              <a:cs typeface="Times New Roman"/>
            </a:endParaRPr>
          </a:p>
          <a:p>
            <a:pPr lvl="0" algn="just"/>
            <a:r>
              <a:rPr lang="en-US" sz="1400" i="1" dirty="0">
                <a:latin typeface="Times New Roman"/>
                <a:cs typeface="Times New Roman"/>
              </a:rPr>
              <a:t>1) </a:t>
            </a:r>
            <a:r>
              <a:rPr lang="en-US" sz="1400" i="1" dirty="0" err="1">
                <a:latin typeface="Times New Roman"/>
                <a:cs typeface="Times New Roman"/>
              </a:rPr>
              <a:t>Proteine</a:t>
            </a:r>
            <a:r>
              <a:rPr lang="en-US" sz="1400" i="1" dirty="0">
                <a:latin typeface="Times New Roman"/>
                <a:cs typeface="Times New Roman"/>
              </a:rPr>
              <a:t> G </a:t>
            </a:r>
            <a:r>
              <a:rPr lang="en-US" sz="1400" i="1" dirty="0" err="1">
                <a:latin typeface="Times New Roman"/>
                <a:cs typeface="Times New Roman"/>
              </a:rPr>
              <a:t>trimeriche</a:t>
            </a:r>
            <a:r>
              <a:rPr lang="en-US" sz="1400" dirty="0">
                <a:latin typeface="Times New Roman"/>
                <a:cs typeface="Times New Roman"/>
              </a:rPr>
              <a:t>, </a:t>
            </a:r>
            <a:r>
              <a:rPr lang="en-US" sz="1400" dirty="0" err="1">
                <a:latin typeface="Times New Roman"/>
                <a:cs typeface="Times New Roman"/>
              </a:rPr>
              <a:t>costituite</a:t>
            </a:r>
            <a:r>
              <a:rPr lang="en-US" sz="1400" dirty="0">
                <a:latin typeface="Times New Roman"/>
                <a:cs typeface="Times New Roman"/>
              </a:rPr>
              <a:t> </a:t>
            </a:r>
            <a:r>
              <a:rPr lang="en-US" sz="1400" dirty="0" err="1">
                <a:latin typeface="Times New Roman"/>
                <a:cs typeface="Times New Roman"/>
              </a:rPr>
              <a:t>dalle</a:t>
            </a:r>
            <a:r>
              <a:rPr lang="en-US" sz="1400" dirty="0">
                <a:latin typeface="Times New Roman"/>
                <a:cs typeface="Times New Roman"/>
              </a:rPr>
              <a:t> </a:t>
            </a:r>
            <a:r>
              <a:rPr lang="en-US" sz="1400" dirty="0" err="1">
                <a:latin typeface="Times New Roman"/>
                <a:cs typeface="Times New Roman"/>
              </a:rPr>
              <a:t>subunità</a:t>
            </a:r>
            <a:r>
              <a:rPr lang="en-US" sz="1400" dirty="0">
                <a:latin typeface="Times New Roman"/>
                <a:cs typeface="Times New Roman"/>
              </a:rPr>
              <a:t> </a:t>
            </a:r>
            <a:r>
              <a:rPr lang="en-US" sz="1400" dirty="0" err="1">
                <a:latin typeface="Times New Roman"/>
                <a:cs typeface="Times New Roman"/>
              </a:rPr>
              <a:t>polipeptidiche</a:t>
            </a:r>
            <a:r>
              <a:rPr lang="en-US" sz="1400" dirty="0">
                <a:latin typeface="Times New Roman"/>
                <a:cs typeface="Times New Roman"/>
              </a:rPr>
              <a:t> </a:t>
            </a:r>
            <a:r>
              <a:rPr lang="en-US" sz="1400" i="1" dirty="0" err="1">
                <a:latin typeface="Times New Roman"/>
                <a:cs typeface="Times New Roman"/>
                <a:sym typeface="Symbol"/>
              </a:rPr>
              <a:t></a:t>
            </a:r>
            <a:r>
              <a:rPr lang="en-US" sz="1400" i="1" dirty="0">
                <a:latin typeface="Times New Roman"/>
                <a:cs typeface="Times New Roman"/>
              </a:rPr>
              <a:t>, </a:t>
            </a:r>
            <a:r>
              <a:rPr lang="en-US" sz="1400" i="1" dirty="0" err="1">
                <a:latin typeface="Times New Roman"/>
                <a:cs typeface="Times New Roman"/>
                <a:sym typeface="Symbol"/>
              </a:rPr>
              <a:t></a:t>
            </a:r>
            <a:r>
              <a:rPr lang="en-US" sz="1400" i="1" dirty="0">
                <a:latin typeface="Times New Roman"/>
                <a:cs typeface="Times New Roman"/>
              </a:rPr>
              <a:t> </a:t>
            </a:r>
            <a:r>
              <a:rPr lang="en-US" sz="1400" i="1" dirty="0" err="1">
                <a:latin typeface="Times New Roman"/>
                <a:cs typeface="Times New Roman"/>
              </a:rPr>
              <a:t>e</a:t>
            </a:r>
            <a:r>
              <a:rPr lang="en-US" sz="1400" i="1" dirty="0">
                <a:latin typeface="Times New Roman"/>
                <a:cs typeface="Times New Roman"/>
              </a:rPr>
              <a:t> </a:t>
            </a:r>
            <a:r>
              <a:rPr lang="en-US" sz="1400" i="1" dirty="0" err="1">
                <a:latin typeface="Times New Roman"/>
                <a:cs typeface="Times New Roman"/>
                <a:sym typeface="Symbol"/>
              </a:rPr>
              <a:t></a:t>
            </a:r>
            <a:r>
              <a:rPr lang="en-US" sz="1400" i="1" dirty="0">
                <a:latin typeface="Times New Roman"/>
                <a:cs typeface="Times New Roman"/>
              </a:rPr>
              <a:t> </a:t>
            </a:r>
            <a:r>
              <a:rPr lang="en-US" sz="1400" dirty="0">
                <a:latin typeface="Times New Roman"/>
                <a:cs typeface="Times New Roman"/>
              </a:rPr>
              <a:t>(</a:t>
            </a:r>
            <a:r>
              <a:rPr lang="en-US" sz="1400" dirty="0" err="1">
                <a:latin typeface="Times New Roman"/>
                <a:cs typeface="Times New Roman"/>
              </a:rPr>
              <a:t>esistono</a:t>
            </a:r>
            <a:r>
              <a:rPr lang="en-US" sz="1400" dirty="0">
                <a:latin typeface="Times New Roman"/>
                <a:cs typeface="Times New Roman"/>
              </a:rPr>
              <a:t> (20 tipi di </a:t>
            </a:r>
            <a:r>
              <a:rPr lang="en-US" sz="1400" dirty="0" err="1">
                <a:latin typeface="Times New Roman"/>
                <a:cs typeface="Times New Roman"/>
                <a:sym typeface="Symbol"/>
              </a:rPr>
              <a:t></a:t>
            </a:r>
            <a:r>
              <a:rPr lang="en-US" sz="1400" dirty="0">
                <a:latin typeface="Times New Roman"/>
                <a:cs typeface="Times New Roman"/>
              </a:rPr>
              <a:t>, 5 tipi </a:t>
            </a:r>
            <a:r>
              <a:rPr lang="en-US" sz="1400" i="1" dirty="0" err="1">
                <a:latin typeface="Times New Roman"/>
                <a:cs typeface="Times New Roman"/>
                <a:sym typeface="Symbol"/>
              </a:rPr>
              <a:t></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10 </a:t>
            </a:r>
            <a:r>
              <a:rPr lang="en-US" sz="1400" i="1" dirty="0" err="1">
                <a:latin typeface="Times New Roman"/>
                <a:cs typeface="Times New Roman"/>
                <a:sym typeface="Symbol"/>
              </a:rPr>
              <a:t></a:t>
            </a:r>
            <a:r>
              <a:rPr lang="en-US" sz="1400" dirty="0">
                <a:latin typeface="Times New Roman"/>
                <a:cs typeface="Times New Roman"/>
              </a:rPr>
              <a:t>). </a:t>
            </a:r>
            <a:r>
              <a:rPr lang="en-US" sz="1400" dirty="0" err="1">
                <a:latin typeface="Times New Roman"/>
                <a:cs typeface="Times New Roman"/>
              </a:rPr>
              <a:t>Tutte</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tre</a:t>
            </a:r>
            <a:r>
              <a:rPr lang="en-US" sz="1400" dirty="0">
                <a:latin typeface="Times New Roman"/>
                <a:cs typeface="Times New Roman"/>
              </a:rPr>
              <a:t> le </a:t>
            </a:r>
            <a:r>
              <a:rPr lang="en-US" sz="1400" dirty="0" err="1">
                <a:latin typeface="Times New Roman"/>
                <a:cs typeface="Times New Roman"/>
              </a:rPr>
              <a:t>subunità</a:t>
            </a:r>
            <a:r>
              <a:rPr lang="en-US" sz="1400" dirty="0">
                <a:latin typeface="Times New Roman"/>
                <a:cs typeface="Times New Roman"/>
              </a:rPr>
              <a:t> </a:t>
            </a:r>
            <a:r>
              <a:rPr lang="en-US" sz="1400" dirty="0" err="1">
                <a:latin typeface="Times New Roman"/>
                <a:cs typeface="Times New Roman"/>
              </a:rPr>
              <a:t>sono</a:t>
            </a:r>
            <a:r>
              <a:rPr lang="en-US" sz="1400" dirty="0">
                <a:latin typeface="Times New Roman"/>
                <a:cs typeface="Times New Roman"/>
              </a:rPr>
              <a:t> associate </a:t>
            </a:r>
            <a:r>
              <a:rPr lang="en-US" sz="1400" dirty="0" err="1">
                <a:latin typeface="Times New Roman"/>
                <a:cs typeface="Times New Roman"/>
              </a:rPr>
              <a:t>alla</a:t>
            </a:r>
            <a:r>
              <a:rPr lang="en-US" sz="1400" dirty="0">
                <a:latin typeface="Times New Roman"/>
                <a:cs typeface="Times New Roman"/>
              </a:rPr>
              <a:t> </a:t>
            </a:r>
            <a:r>
              <a:rPr lang="en-US" sz="1400" dirty="0" err="1">
                <a:latin typeface="Times New Roman"/>
                <a:cs typeface="Times New Roman"/>
              </a:rPr>
              <a:t>superficie</a:t>
            </a:r>
            <a:r>
              <a:rPr lang="en-US" sz="1400" dirty="0">
                <a:latin typeface="Times New Roman"/>
                <a:cs typeface="Times New Roman"/>
              </a:rPr>
              <a:t> </a:t>
            </a:r>
            <a:r>
              <a:rPr lang="en-US" sz="1400" dirty="0" err="1">
                <a:latin typeface="Times New Roman"/>
                <a:cs typeface="Times New Roman"/>
              </a:rPr>
              <a:t>interna</a:t>
            </a:r>
            <a:r>
              <a:rPr lang="en-US" sz="1400" dirty="0">
                <a:latin typeface="Times New Roman"/>
                <a:cs typeface="Times New Roman"/>
              </a:rPr>
              <a:t> </a:t>
            </a:r>
            <a:r>
              <a:rPr lang="en-US" sz="1400" dirty="0" err="1">
                <a:latin typeface="Times New Roman"/>
                <a:cs typeface="Times New Roman"/>
              </a:rPr>
              <a:t>della</a:t>
            </a:r>
            <a:r>
              <a:rPr lang="en-US" sz="1400" dirty="0">
                <a:latin typeface="Times New Roman"/>
                <a:cs typeface="Times New Roman"/>
              </a:rPr>
              <a:t> </a:t>
            </a:r>
            <a:r>
              <a:rPr lang="en-US" sz="1400" dirty="0" err="1">
                <a:latin typeface="Times New Roman"/>
                <a:cs typeface="Times New Roman"/>
              </a:rPr>
              <a:t>membrana</a:t>
            </a:r>
            <a:r>
              <a:rPr lang="en-US" sz="1400" dirty="0">
                <a:latin typeface="Times New Roman"/>
                <a:cs typeface="Times New Roman"/>
              </a:rPr>
              <a:t> </a:t>
            </a:r>
            <a:r>
              <a:rPr lang="en-US" sz="1400" dirty="0" err="1">
                <a:latin typeface="Times New Roman"/>
                <a:cs typeface="Times New Roman"/>
              </a:rPr>
              <a:t>plasmatica</a:t>
            </a:r>
            <a:r>
              <a:rPr lang="en-US" sz="1400" dirty="0">
                <a:latin typeface="Times New Roman"/>
                <a:cs typeface="Times New Roman"/>
              </a:rPr>
              <a:t>, come </a:t>
            </a:r>
            <a:r>
              <a:rPr lang="en-US" sz="1400" dirty="0" err="1">
                <a:latin typeface="Times New Roman"/>
                <a:cs typeface="Times New Roman"/>
              </a:rPr>
              <a:t>proteine</a:t>
            </a:r>
            <a:r>
              <a:rPr lang="en-US" sz="1400" dirty="0">
                <a:latin typeface="Times New Roman"/>
                <a:cs typeface="Times New Roman"/>
              </a:rPr>
              <a:t> </a:t>
            </a:r>
            <a:r>
              <a:rPr lang="en-US" sz="1400" dirty="0" err="1">
                <a:latin typeface="Times New Roman"/>
                <a:cs typeface="Times New Roman"/>
              </a:rPr>
              <a:t>periferiche</a:t>
            </a:r>
            <a:r>
              <a:rPr lang="en-US" sz="1400" dirty="0">
                <a:latin typeface="Times New Roman"/>
                <a:cs typeface="Times New Roman"/>
              </a:rPr>
              <a:t>.</a:t>
            </a:r>
            <a:endParaRPr lang="it-IT" sz="1400" dirty="0">
              <a:latin typeface="Times New Roman"/>
              <a:cs typeface="Times New Roman"/>
            </a:endParaRPr>
          </a:p>
          <a:p>
            <a:pPr lvl="0" algn="just"/>
            <a:r>
              <a:rPr lang="en-US" sz="1400" dirty="0" smtClean="0">
                <a:latin typeface="Times New Roman"/>
                <a:cs typeface="Times New Roman"/>
              </a:rPr>
              <a:t>   </a:t>
            </a:r>
            <a:r>
              <a:rPr lang="en-US" sz="1400" dirty="0">
                <a:latin typeface="Times New Roman"/>
                <a:cs typeface="Times New Roman"/>
              </a:rPr>
              <a:t>2) </a:t>
            </a:r>
            <a:r>
              <a:rPr lang="en-US" sz="1400" dirty="0" err="1">
                <a:latin typeface="Times New Roman"/>
                <a:cs typeface="Times New Roman"/>
              </a:rPr>
              <a:t>Piccole</a:t>
            </a:r>
            <a:r>
              <a:rPr lang="en-US" sz="1400" dirty="0">
                <a:latin typeface="Times New Roman"/>
                <a:cs typeface="Times New Roman"/>
              </a:rPr>
              <a:t> </a:t>
            </a:r>
            <a:r>
              <a:rPr lang="en-US" sz="1400" i="1" dirty="0" err="1">
                <a:latin typeface="Times New Roman"/>
                <a:cs typeface="Times New Roman"/>
              </a:rPr>
              <a:t>proteine</a:t>
            </a:r>
            <a:r>
              <a:rPr lang="en-US" sz="1400" i="1" dirty="0">
                <a:latin typeface="Times New Roman"/>
                <a:cs typeface="Times New Roman"/>
              </a:rPr>
              <a:t> G </a:t>
            </a:r>
            <a:r>
              <a:rPr lang="en-US" sz="1400" i="1" dirty="0" err="1">
                <a:latin typeface="Times New Roman"/>
                <a:cs typeface="Times New Roman"/>
              </a:rPr>
              <a:t>monomeriche</a:t>
            </a:r>
            <a:r>
              <a:rPr lang="en-US" sz="1400" dirty="0">
                <a:latin typeface="Times New Roman"/>
                <a:cs typeface="Times New Roman"/>
              </a:rPr>
              <a:t> (</a:t>
            </a:r>
            <a:r>
              <a:rPr lang="en-US" sz="1400" dirty="0" err="1">
                <a:latin typeface="Times New Roman"/>
                <a:cs typeface="Times New Roman"/>
              </a:rPr>
              <a:t>Ras</a:t>
            </a:r>
            <a:r>
              <a:rPr lang="en-US" sz="1400" dirty="0">
                <a:latin typeface="Times New Roman"/>
                <a:cs typeface="Times New Roman"/>
              </a:rPr>
              <a:t>, Rho; </a:t>
            </a:r>
            <a:r>
              <a:rPr lang="en-US" sz="1400" dirty="0" err="1">
                <a:latin typeface="Times New Roman"/>
                <a:cs typeface="Times New Roman"/>
              </a:rPr>
              <a:t>Rab</a:t>
            </a:r>
            <a:r>
              <a:rPr lang="en-US" sz="1400" dirty="0">
                <a:latin typeface="Times New Roman"/>
                <a:cs typeface="Times New Roman"/>
              </a:rPr>
              <a:t>, </a:t>
            </a:r>
            <a:r>
              <a:rPr lang="en-US" sz="1400" dirty="0" err="1">
                <a:latin typeface="Times New Roman"/>
                <a:cs typeface="Times New Roman"/>
              </a:rPr>
              <a:t>Arf</a:t>
            </a:r>
            <a:r>
              <a:rPr lang="en-US" sz="1400" dirty="0">
                <a:latin typeface="Times New Roman"/>
                <a:cs typeface="Times New Roman"/>
              </a:rPr>
              <a:t>)</a:t>
            </a:r>
            <a:r>
              <a:rPr lang="en-US" dirty="0"/>
              <a:t>.</a:t>
            </a:r>
            <a:endParaRPr lang="it-IT" dirty="0"/>
          </a:p>
          <a:p>
            <a:endParaRPr lang="it-IT" dirty="0"/>
          </a:p>
        </p:txBody>
      </p:sp>
      <p:sp>
        <p:nvSpPr>
          <p:cNvPr id="5" name="TextBox 4"/>
          <p:cNvSpPr txBox="1"/>
          <p:nvPr/>
        </p:nvSpPr>
        <p:spPr>
          <a:xfrm>
            <a:off x="1066800" y="149423"/>
            <a:ext cx="6172200" cy="307777"/>
          </a:xfrm>
          <a:prstGeom prst="rect">
            <a:avLst/>
          </a:prstGeom>
          <a:noFill/>
        </p:spPr>
        <p:txBody>
          <a:bodyPr wrap="square" rtlCol="0">
            <a:spAutoFit/>
          </a:bodyPr>
          <a:lstStyle/>
          <a:p>
            <a:pPr algn="ctr"/>
            <a:r>
              <a:rPr lang="it-IT" sz="1400" b="1" dirty="0" smtClean="0">
                <a:latin typeface="Times New Roman"/>
                <a:cs typeface="Times New Roman"/>
              </a:rPr>
              <a:t>Le proteine </a:t>
            </a:r>
            <a:r>
              <a:rPr lang="it-IT" sz="1400" b="1" dirty="0" err="1" smtClean="0">
                <a:latin typeface="Times New Roman"/>
                <a:cs typeface="Times New Roman"/>
              </a:rPr>
              <a:t>G</a:t>
            </a:r>
            <a:endParaRPr lang="it-IT" sz="1400" b="1" dirty="0">
              <a:latin typeface="Times New Roman"/>
              <a:cs typeface="Times New Roman"/>
            </a:endParaRPr>
          </a:p>
        </p:txBody>
      </p:sp>
      <p:sp>
        <p:nvSpPr>
          <p:cNvPr id="6" name="TextBox 5"/>
          <p:cNvSpPr txBox="1"/>
          <p:nvPr/>
        </p:nvSpPr>
        <p:spPr>
          <a:xfrm>
            <a:off x="457200" y="2362200"/>
            <a:ext cx="7848600" cy="4401204"/>
          </a:xfrm>
          <a:prstGeom prst="rect">
            <a:avLst/>
          </a:prstGeom>
          <a:noFill/>
        </p:spPr>
        <p:txBody>
          <a:bodyPr wrap="square" rtlCol="0">
            <a:spAutoFit/>
          </a:bodyPr>
          <a:lstStyle/>
          <a:p>
            <a:pPr algn="just"/>
            <a:r>
              <a:rPr lang="en-US" sz="1400" dirty="0">
                <a:latin typeface="Times New Roman"/>
                <a:cs typeface="Times New Roman"/>
              </a:rPr>
              <a:t>A </a:t>
            </a:r>
            <a:r>
              <a:rPr lang="en-US" sz="1400" dirty="0" err="1">
                <a:latin typeface="Times New Roman"/>
                <a:cs typeface="Times New Roman"/>
              </a:rPr>
              <a:t>riposo</a:t>
            </a:r>
            <a:r>
              <a:rPr lang="en-US" sz="1400" dirty="0">
                <a:latin typeface="Times New Roman"/>
                <a:cs typeface="Times New Roman"/>
              </a:rPr>
              <a:t> (</a:t>
            </a:r>
            <a:r>
              <a:rPr lang="en-US" sz="1400" dirty="0" err="1">
                <a:latin typeface="Times New Roman"/>
                <a:cs typeface="Times New Roman"/>
              </a:rPr>
              <a:t>recettore</a:t>
            </a:r>
            <a:r>
              <a:rPr lang="en-US" sz="1400" dirty="0">
                <a:latin typeface="Times New Roman"/>
                <a:cs typeface="Times New Roman"/>
              </a:rPr>
              <a:t> </a:t>
            </a:r>
            <a:r>
              <a:rPr lang="en-US" sz="1400" dirty="0" err="1">
                <a:latin typeface="Times New Roman"/>
                <a:cs typeface="Times New Roman"/>
              </a:rPr>
              <a:t>accoppiato</a:t>
            </a:r>
            <a:r>
              <a:rPr lang="en-US" sz="1400" dirty="0">
                <a:latin typeface="Times New Roman"/>
                <a:cs typeface="Times New Roman"/>
              </a:rPr>
              <a:t> </a:t>
            </a:r>
            <a:r>
              <a:rPr lang="en-US" sz="1400" dirty="0" err="1">
                <a:latin typeface="Times New Roman"/>
                <a:cs typeface="Times New Roman"/>
              </a:rPr>
              <a:t>alla</a:t>
            </a:r>
            <a:r>
              <a:rPr lang="en-US" sz="1400" dirty="0">
                <a:latin typeface="Times New Roman"/>
                <a:cs typeface="Times New Roman"/>
              </a:rPr>
              <a:t> </a:t>
            </a:r>
            <a:r>
              <a:rPr lang="en-US" sz="1400" dirty="0" err="1">
                <a:latin typeface="Times New Roman"/>
                <a:cs typeface="Times New Roman"/>
              </a:rPr>
              <a:t>proteina</a:t>
            </a:r>
            <a:r>
              <a:rPr lang="en-US" sz="1400" dirty="0">
                <a:latin typeface="Times New Roman"/>
                <a:cs typeface="Times New Roman"/>
              </a:rPr>
              <a:t> G </a:t>
            </a:r>
            <a:r>
              <a:rPr lang="en-US" sz="1400" dirty="0" err="1">
                <a:latin typeface="Times New Roman"/>
                <a:cs typeface="Times New Roman"/>
              </a:rPr>
              <a:t>senza</a:t>
            </a:r>
            <a:r>
              <a:rPr lang="en-US" sz="1400" dirty="0">
                <a:latin typeface="Times New Roman"/>
                <a:cs typeface="Times New Roman"/>
              </a:rPr>
              <a:t> </a:t>
            </a:r>
            <a:r>
              <a:rPr lang="en-US" sz="1400" dirty="0" err="1">
                <a:latin typeface="Times New Roman"/>
                <a:cs typeface="Times New Roman"/>
              </a:rPr>
              <a:t>ligando</a:t>
            </a:r>
            <a:r>
              <a:rPr lang="en-US" sz="1400" dirty="0">
                <a:latin typeface="Times New Roman"/>
                <a:cs typeface="Times New Roman"/>
              </a:rPr>
              <a:t>) </a:t>
            </a:r>
            <a:r>
              <a:rPr lang="en-US" sz="1400" dirty="0" err="1">
                <a:latin typeface="Times New Roman"/>
                <a:cs typeface="Times New Roman"/>
              </a:rPr>
              <a:t>una</a:t>
            </a:r>
            <a:r>
              <a:rPr lang="en-US" sz="1400" dirty="0">
                <a:latin typeface="Times New Roman"/>
                <a:cs typeface="Times New Roman"/>
              </a:rPr>
              <a:t> </a:t>
            </a:r>
            <a:r>
              <a:rPr lang="en-US" sz="1400" dirty="0" err="1">
                <a:latin typeface="Times New Roman"/>
                <a:cs typeface="Times New Roman"/>
              </a:rPr>
              <a:t>proteina</a:t>
            </a:r>
            <a:r>
              <a:rPr lang="en-US" sz="1400" dirty="0">
                <a:latin typeface="Times New Roman"/>
                <a:cs typeface="Times New Roman"/>
              </a:rPr>
              <a:t> G </a:t>
            </a:r>
            <a:r>
              <a:rPr lang="en-US" sz="1400" dirty="0" err="1">
                <a:latin typeface="Times New Roman"/>
                <a:cs typeface="Times New Roman"/>
              </a:rPr>
              <a:t>si</a:t>
            </a:r>
            <a:r>
              <a:rPr lang="en-US" sz="1400" dirty="0">
                <a:latin typeface="Times New Roman"/>
                <a:cs typeface="Times New Roman"/>
              </a:rPr>
              <a:t> </a:t>
            </a:r>
            <a:r>
              <a:rPr lang="en-US" sz="1400" dirty="0" err="1">
                <a:latin typeface="Times New Roman"/>
                <a:cs typeface="Times New Roman"/>
              </a:rPr>
              <a:t>trova</a:t>
            </a:r>
            <a:r>
              <a:rPr lang="en-US" sz="1400" dirty="0">
                <a:latin typeface="Times New Roman"/>
                <a:cs typeface="Times New Roman"/>
              </a:rPr>
              <a:t> in forma di </a:t>
            </a:r>
            <a:r>
              <a:rPr lang="en-US" sz="1400" dirty="0" err="1">
                <a:latin typeface="Times New Roman"/>
                <a:cs typeface="Times New Roman"/>
              </a:rPr>
              <a:t>trimero</a:t>
            </a:r>
            <a:r>
              <a:rPr lang="en-US" sz="1400" dirty="0">
                <a:latin typeface="Times New Roman"/>
                <a:cs typeface="Times New Roman"/>
              </a:rPr>
              <a:t> </a:t>
            </a:r>
            <a:r>
              <a:rPr lang="en-US" sz="1400" b="1" dirty="0">
                <a:latin typeface="Symbol" charset="2"/>
                <a:cs typeface="Symbol" charset="2"/>
              </a:rPr>
              <a:t>a, </a:t>
            </a:r>
            <a:r>
              <a:rPr lang="en-US" sz="1400" b="1" dirty="0" err="1">
                <a:latin typeface="Symbol" charset="2"/>
                <a:cs typeface="Symbol" charset="2"/>
              </a:rPr>
              <a:t>b</a:t>
            </a:r>
            <a:r>
              <a:rPr lang="en-US" sz="1400" b="1" dirty="0">
                <a:latin typeface="Symbol" charset="2"/>
                <a:cs typeface="Symbol" charset="2"/>
              </a:rPr>
              <a:t>, </a:t>
            </a:r>
            <a:r>
              <a:rPr lang="en-US" sz="1400" b="1" dirty="0" err="1">
                <a:latin typeface="Symbol" charset="2"/>
                <a:cs typeface="Symbol" charset="2"/>
              </a:rPr>
              <a:t>g</a:t>
            </a:r>
            <a:r>
              <a:rPr lang="en-US" sz="1400" dirty="0">
                <a:latin typeface="Symbol" charset="2"/>
                <a:cs typeface="Symbol" charset="2"/>
              </a:rPr>
              <a:t>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porta</a:t>
            </a:r>
            <a:r>
              <a:rPr lang="en-US" sz="1400" dirty="0">
                <a:latin typeface="Times New Roman"/>
                <a:cs typeface="Times New Roman"/>
              </a:rPr>
              <a:t> legato </a:t>
            </a:r>
            <a:r>
              <a:rPr lang="en-US" sz="1400" dirty="0" err="1">
                <a:latin typeface="Times New Roman"/>
                <a:cs typeface="Times New Roman"/>
              </a:rPr>
              <a:t>il</a:t>
            </a:r>
            <a:r>
              <a:rPr lang="en-US" sz="1400" dirty="0">
                <a:latin typeface="Times New Roman"/>
                <a:cs typeface="Times New Roman"/>
              </a:rPr>
              <a:t> GDP </a:t>
            </a:r>
            <a:r>
              <a:rPr lang="en-US" sz="1400" dirty="0" err="1">
                <a:latin typeface="Times New Roman"/>
                <a:cs typeface="Times New Roman"/>
              </a:rPr>
              <a:t>sulla</a:t>
            </a:r>
            <a:r>
              <a:rPr lang="en-US" sz="1400" dirty="0">
                <a:latin typeface="Times New Roman"/>
                <a:cs typeface="Times New Roman"/>
              </a:rPr>
              <a:t> </a:t>
            </a:r>
            <a:r>
              <a:rPr lang="en-US" sz="1400" dirty="0" err="1">
                <a:latin typeface="Times New Roman"/>
                <a:cs typeface="Times New Roman"/>
              </a:rPr>
              <a:t>subunità</a:t>
            </a:r>
            <a:r>
              <a:rPr lang="en-US" sz="1400" dirty="0">
                <a:latin typeface="Times New Roman"/>
                <a:cs typeface="Times New Roman"/>
              </a:rPr>
              <a:t> </a:t>
            </a:r>
            <a:r>
              <a:rPr lang="en-US" sz="1400" b="1" i="1" dirty="0">
                <a:latin typeface="Symbol" charset="2"/>
                <a:cs typeface="Symbol" charset="2"/>
              </a:rPr>
              <a:t>a</a:t>
            </a:r>
            <a:r>
              <a:rPr lang="en-US" sz="1400" dirty="0" smtClean="0">
                <a:latin typeface="Times New Roman"/>
                <a:cs typeface="Times New Roman"/>
              </a:rPr>
              <a:t>;</a:t>
            </a:r>
          </a:p>
          <a:p>
            <a:pPr algn="just"/>
            <a:endParaRPr lang="it-IT" sz="1400" dirty="0" smtClean="0">
              <a:latin typeface="Times New Roman"/>
              <a:cs typeface="Times New Roman"/>
            </a:endParaRPr>
          </a:p>
          <a:p>
            <a:pPr algn="just"/>
            <a:r>
              <a:rPr lang="en-US" sz="1400" dirty="0" err="1">
                <a:latin typeface="Times New Roman"/>
                <a:cs typeface="Times New Roman"/>
              </a:rPr>
              <a:t>Quando</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a:t>
            </a:r>
            <a:r>
              <a:rPr lang="en-US" sz="1400" dirty="0" err="1">
                <a:latin typeface="Times New Roman"/>
                <a:cs typeface="Times New Roman"/>
              </a:rPr>
              <a:t>recettore</a:t>
            </a:r>
            <a:r>
              <a:rPr lang="en-US" sz="1400" dirty="0">
                <a:latin typeface="Times New Roman"/>
                <a:cs typeface="Times New Roman"/>
              </a:rPr>
              <a:t> </a:t>
            </a:r>
            <a:r>
              <a:rPr lang="en-US" sz="1400" dirty="0" err="1">
                <a:latin typeface="Times New Roman"/>
                <a:cs typeface="Times New Roman"/>
              </a:rPr>
              <a:t>è</a:t>
            </a:r>
            <a:r>
              <a:rPr lang="en-US" sz="1400" dirty="0">
                <a:latin typeface="Times New Roman"/>
                <a:cs typeface="Times New Roman"/>
              </a:rPr>
              <a:t> </a:t>
            </a:r>
            <a:r>
              <a:rPr lang="en-US" sz="1400" dirty="0" err="1">
                <a:latin typeface="Times New Roman"/>
                <a:cs typeface="Times New Roman"/>
              </a:rPr>
              <a:t>attivato</a:t>
            </a:r>
            <a:r>
              <a:rPr lang="en-US" sz="1400" dirty="0">
                <a:latin typeface="Times New Roman"/>
                <a:cs typeface="Times New Roman"/>
              </a:rPr>
              <a:t> </a:t>
            </a:r>
            <a:r>
              <a:rPr lang="en-US" sz="1400" dirty="0" err="1">
                <a:latin typeface="Times New Roman"/>
                <a:cs typeface="Times New Roman"/>
              </a:rPr>
              <a:t>dall’interazione</a:t>
            </a:r>
            <a:r>
              <a:rPr lang="en-US" sz="1400" dirty="0">
                <a:latin typeface="Times New Roman"/>
                <a:cs typeface="Times New Roman"/>
              </a:rPr>
              <a:t> con un </a:t>
            </a:r>
            <a:r>
              <a:rPr lang="en-US" sz="1400" dirty="0" err="1">
                <a:latin typeface="Times New Roman"/>
                <a:cs typeface="Times New Roman"/>
              </a:rPr>
              <a:t>ligando</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rappresenta</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a:t>
            </a:r>
            <a:r>
              <a:rPr lang="en-US" sz="1400" b="1" i="1" dirty="0">
                <a:latin typeface="Times New Roman"/>
                <a:cs typeface="Times New Roman"/>
              </a:rPr>
              <a:t>primo </a:t>
            </a:r>
            <a:r>
              <a:rPr lang="en-US" sz="1400" b="1" i="1" dirty="0" err="1">
                <a:latin typeface="Times New Roman"/>
                <a:cs typeface="Times New Roman"/>
              </a:rPr>
              <a:t>messaggero</a:t>
            </a:r>
            <a:r>
              <a:rPr lang="en-US" sz="1400" dirty="0">
                <a:latin typeface="Times New Roman"/>
                <a:cs typeface="Times New Roman"/>
              </a:rPr>
              <a:t>), cambia </a:t>
            </a:r>
            <a:r>
              <a:rPr lang="en-US" sz="1400" dirty="0" err="1">
                <a:latin typeface="Times New Roman"/>
                <a:cs typeface="Times New Roman"/>
              </a:rPr>
              <a:t>conformazione</a:t>
            </a:r>
            <a:r>
              <a:rPr lang="en-US" sz="1400" dirty="0">
                <a:latin typeface="Times New Roman"/>
                <a:cs typeface="Times New Roman"/>
              </a:rPr>
              <a:t> </a:t>
            </a:r>
            <a:r>
              <a:rPr lang="en-US" sz="1400" dirty="0" err="1">
                <a:latin typeface="Times New Roman"/>
                <a:cs typeface="Times New Roman"/>
              </a:rPr>
              <a:t>nella</a:t>
            </a:r>
            <a:r>
              <a:rPr lang="en-US" sz="1400" dirty="0">
                <a:latin typeface="Times New Roman"/>
                <a:cs typeface="Times New Roman"/>
              </a:rPr>
              <a:t> parte </a:t>
            </a:r>
            <a:r>
              <a:rPr lang="en-US" sz="1400" dirty="0" err="1">
                <a:latin typeface="Times New Roman"/>
                <a:cs typeface="Times New Roman"/>
              </a:rPr>
              <a:t>intracellulare</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acquistan</a:t>
            </a:r>
            <a:r>
              <a:rPr lang="en-US" sz="1400" dirty="0">
                <a:latin typeface="Times New Roman"/>
                <a:cs typeface="Times New Roman"/>
              </a:rPr>
              <a:t> </a:t>
            </a:r>
            <a:r>
              <a:rPr lang="en-US" sz="1400" dirty="0" err="1">
                <a:latin typeface="Times New Roman"/>
                <a:cs typeface="Times New Roman"/>
              </a:rPr>
              <a:t>alta</a:t>
            </a:r>
            <a:r>
              <a:rPr lang="en-US" sz="1400" dirty="0">
                <a:latin typeface="Times New Roman"/>
                <a:cs typeface="Times New Roman"/>
              </a:rPr>
              <a:t> </a:t>
            </a:r>
            <a:r>
              <a:rPr lang="en-US" sz="1400" dirty="0" err="1">
                <a:latin typeface="Times New Roman"/>
                <a:cs typeface="Times New Roman"/>
              </a:rPr>
              <a:t>affinità</a:t>
            </a:r>
            <a:r>
              <a:rPr lang="en-US" sz="1400" dirty="0">
                <a:latin typeface="Times New Roman"/>
                <a:cs typeface="Times New Roman"/>
              </a:rPr>
              <a:t> per </a:t>
            </a:r>
            <a:r>
              <a:rPr lang="en-US" sz="1400" dirty="0" err="1">
                <a:latin typeface="Times New Roman"/>
                <a:cs typeface="Times New Roman"/>
              </a:rPr>
              <a:t>il</a:t>
            </a:r>
            <a:r>
              <a:rPr lang="en-US" sz="1400" dirty="0">
                <a:latin typeface="Times New Roman"/>
                <a:cs typeface="Times New Roman"/>
              </a:rPr>
              <a:t> GTP</a:t>
            </a:r>
            <a:r>
              <a:rPr lang="en-US" sz="1400" dirty="0" smtClean="0">
                <a:latin typeface="Times New Roman"/>
                <a:cs typeface="Times New Roman"/>
              </a:rPr>
              <a:t>.</a:t>
            </a:r>
          </a:p>
          <a:p>
            <a:pPr algn="just"/>
            <a:r>
              <a:rPr lang="en-US" sz="1400" dirty="0" smtClean="0">
                <a:latin typeface="Times New Roman"/>
                <a:cs typeface="Times New Roman"/>
              </a:rPr>
              <a:t> </a:t>
            </a:r>
            <a:endParaRPr lang="it-IT" sz="1400" dirty="0">
              <a:latin typeface="Times New Roman"/>
              <a:cs typeface="Times New Roman"/>
            </a:endParaRPr>
          </a:p>
          <a:p>
            <a:pPr algn="just"/>
            <a:r>
              <a:rPr lang="en-US" sz="1400" dirty="0">
                <a:latin typeface="Times New Roman"/>
                <a:cs typeface="Times New Roman"/>
              </a:rPr>
              <a:t>Il </a:t>
            </a:r>
            <a:r>
              <a:rPr lang="en-US" sz="1400" dirty="0" err="1">
                <a:latin typeface="Times New Roman"/>
                <a:cs typeface="Times New Roman"/>
              </a:rPr>
              <a:t>legame</a:t>
            </a:r>
            <a:r>
              <a:rPr lang="en-US" sz="1400" dirty="0">
                <a:latin typeface="Times New Roman"/>
                <a:cs typeface="Times New Roman"/>
              </a:rPr>
              <a:t> </a:t>
            </a:r>
            <a:r>
              <a:rPr lang="en-US" sz="1400" dirty="0" err="1">
                <a:latin typeface="Times New Roman"/>
                <a:cs typeface="Times New Roman"/>
              </a:rPr>
              <a:t>col</a:t>
            </a:r>
            <a:r>
              <a:rPr lang="en-US" sz="1400" dirty="0">
                <a:latin typeface="Times New Roman"/>
                <a:cs typeface="Times New Roman"/>
              </a:rPr>
              <a:t> GTP </a:t>
            </a:r>
            <a:r>
              <a:rPr lang="en-US" sz="1400" dirty="0" err="1">
                <a:latin typeface="Times New Roman"/>
                <a:cs typeface="Times New Roman"/>
              </a:rPr>
              <a:t>determina</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a:t>
            </a:r>
            <a:r>
              <a:rPr lang="en-US" sz="1400" b="1" dirty="0" err="1">
                <a:latin typeface="Times New Roman"/>
                <a:cs typeface="Times New Roman"/>
              </a:rPr>
              <a:t>distacco</a:t>
            </a:r>
            <a:r>
              <a:rPr lang="en-US" sz="1400" b="1" dirty="0">
                <a:latin typeface="Times New Roman"/>
                <a:cs typeface="Times New Roman"/>
              </a:rPr>
              <a:t> </a:t>
            </a:r>
            <a:r>
              <a:rPr lang="en-US" sz="1400" b="1" dirty="0" err="1">
                <a:latin typeface="Times New Roman"/>
                <a:cs typeface="Times New Roman"/>
              </a:rPr>
              <a:t>della</a:t>
            </a:r>
            <a:r>
              <a:rPr lang="en-US" sz="1400" b="1" dirty="0">
                <a:latin typeface="Times New Roman"/>
                <a:cs typeface="Times New Roman"/>
              </a:rPr>
              <a:t> </a:t>
            </a:r>
            <a:r>
              <a:rPr lang="en-US" sz="1400" b="1" dirty="0" err="1">
                <a:latin typeface="Times New Roman"/>
                <a:cs typeface="Times New Roman"/>
              </a:rPr>
              <a:t>subunità</a:t>
            </a:r>
            <a:r>
              <a:rPr lang="en-US" sz="1400" b="1" dirty="0">
                <a:latin typeface="Times New Roman"/>
                <a:cs typeface="Times New Roman"/>
              </a:rPr>
              <a:t> </a:t>
            </a:r>
            <a:r>
              <a:rPr lang="en-US" sz="1400" b="1" i="1" dirty="0">
                <a:latin typeface="Symbol" charset="2"/>
                <a:cs typeface="Symbol" charset="2"/>
              </a:rPr>
              <a:t>a</a:t>
            </a:r>
            <a:r>
              <a:rPr lang="en-US" sz="1400" i="1" dirty="0">
                <a:latin typeface="Times New Roman"/>
                <a:cs typeface="Times New Roman"/>
              </a:rPr>
              <a:t> </a:t>
            </a:r>
            <a:r>
              <a:rPr lang="en-US" sz="1400" dirty="0" err="1">
                <a:latin typeface="Times New Roman"/>
                <a:cs typeface="Times New Roman"/>
              </a:rPr>
              <a:t>dal</a:t>
            </a:r>
            <a:r>
              <a:rPr lang="en-US" sz="1400" dirty="0">
                <a:latin typeface="Times New Roman"/>
                <a:cs typeface="Times New Roman"/>
              </a:rPr>
              <a:t> </a:t>
            </a:r>
            <a:r>
              <a:rPr lang="en-US" sz="1400" dirty="0" err="1">
                <a:latin typeface="Times New Roman"/>
                <a:cs typeface="Times New Roman"/>
              </a:rPr>
              <a:t>restante</a:t>
            </a:r>
            <a:r>
              <a:rPr lang="en-US" sz="1400" dirty="0">
                <a:latin typeface="Times New Roman"/>
                <a:cs typeface="Times New Roman"/>
              </a:rPr>
              <a:t> </a:t>
            </a:r>
            <a:r>
              <a:rPr lang="en-US" sz="1400" b="1" dirty="0" err="1">
                <a:latin typeface="Times New Roman"/>
                <a:cs typeface="Times New Roman"/>
              </a:rPr>
              <a:t>dimero</a:t>
            </a:r>
            <a:r>
              <a:rPr lang="en-US" sz="1400" b="1" dirty="0">
                <a:latin typeface="Times New Roman"/>
                <a:cs typeface="Times New Roman"/>
              </a:rPr>
              <a:t> </a:t>
            </a:r>
            <a:r>
              <a:rPr lang="en-US" sz="1400" b="1" i="1" dirty="0" err="1">
                <a:latin typeface="Symbol" charset="2"/>
                <a:cs typeface="Symbol" charset="2"/>
              </a:rPr>
              <a:t>b/g</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a:t>
            </a:r>
            <a:r>
              <a:rPr lang="en-US" sz="1400" dirty="0" err="1">
                <a:latin typeface="Times New Roman"/>
                <a:cs typeface="Times New Roman"/>
              </a:rPr>
              <a:t>quest’ultimo</a:t>
            </a:r>
            <a:r>
              <a:rPr lang="en-US" sz="1400" dirty="0">
                <a:latin typeface="Times New Roman"/>
                <a:cs typeface="Times New Roman"/>
              </a:rPr>
              <a:t> </a:t>
            </a:r>
            <a:r>
              <a:rPr lang="en-US" sz="1400" dirty="0" err="1">
                <a:latin typeface="Times New Roman"/>
                <a:cs typeface="Times New Roman"/>
              </a:rPr>
              <a:t>dalla</a:t>
            </a:r>
            <a:r>
              <a:rPr lang="en-US" sz="1400" dirty="0">
                <a:latin typeface="Times New Roman"/>
                <a:cs typeface="Times New Roman"/>
              </a:rPr>
              <a:t> </a:t>
            </a:r>
            <a:r>
              <a:rPr lang="en-US" sz="1400" dirty="0" err="1">
                <a:latin typeface="Times New Roman"/>
                <a:cs typeface="Times New Roman"/>
              </a:rPr>
              <a:t>superficie</a:t>
            </a:r>
            <a:r>
              <a:rPr lang="en-US" sz="1400" dirty="0">
                <a:latin typeface="Times New Roman"/>
                <a:cs typeface="Times New Roman"/>
              </a:rPr>
              <a:t> </a:t>
            </a:r>
            <a:r>
              <a:rPr lang="en-US" sz="1400" dirty="0" err="1">
                <a:latin typeface="Times New Roman"/>
                <a:cs typeface="Times New Roman"/>
              </a:rPr>
              <a:t>interna</a:t>
            </a:r>
            <a:r>
              <a:rPr lang="en-US" sz="1400" dirty="0">
                <a:latin typeface="Times New Roman"/>
                <a:cs typeface="Times New Roman"/>
              </a:rPr>
              <a:t> del </a:t>
            </a:r>
            <a:r>
              <a:rPr lang="en-US" sz="1400" dirty="0" err="1">
                <a:latin typeface="Times New Roman"/>
                <a:cs typeface="Times New Roman"/>
              </a:rPr>
              <a:t>recettore</a:t>
            </a:r>
            <a:r>
              <a:rPr lang="en-US" sz="1400" dirty="0" smtClean="0">
                <a:latin typeface="Times New Roman"/>
                <a:cs typeface="Times New Roman"/>
              </a:rPr>
              <a:t>.</a:t>
            </a:r>
          </a:p>
          <a:p>
            <a:pPr algn="just"/>
            <a:r>
              <a:rPr lang="en-US" sz="1400" dirty="0" smtClean="0">
                <a:latin typeface="Times New Roman"/>
                <a:cs typeface="Times New Roman"/>
              </a:rPr>
              <a:t> </a:t>
            </a:r>
            <a:endParaRPr lang="it-IT" sz="1400" dirty="0">
              <a:latin typeface="Times New Roman"/>
              <a:cs typeface="Times New Roman"/>
            </a:endParaRPr>
          </a:p>
          <a:p>
            <a:pPr algn="just"/>
            <a:r>
              <a:rPr lang="en-US" sz="1400" dirty="0" err="1">
                <a:latin typeface="Times New Roman"/>
                <a:cs typeface="Times New Roman"/>
              </a:rPr>
              <a:t>Questi</a:t>
            </a:r>
            <a:r>
              <a:rPr lang="en-US" sz="1400" dirty="0">
                <a:latin typeface="Times New Roman"/>
                <a:cs typeface="Times New Roman"/>
              </a:rPr>
              <a:t> due </a:t>
            </a:r>
            <a:r>
              <a:rPr lang="en-US" sz="1400" dirty="0" err="1">
                <a:latin typeface="Times New Roman"/>
                <a:cs typeface="Times New Roman"/>
              </a:rPr>
              <a:t>complessi</a:t>
            </a:r>
            <a:r>
              <a:rPr lang="en-US" sz="1400" dirty="0">
                <a:latin typeface="Times New Roman"/>
                <a:cs typeface="Times New Roman"/>
              </a:rPr>
              <a:t> </a:t>
            </a:r>
            <a:r>
              <a:rPr lang="en-US" sz="1400" dirty="0" err="1">
                <a:latin typeface="Times New Roman"/>
                <a:cs typeface="Times New Roman"/>
              </a:rPr>
              <a:t>formatisi</a:t>
            </a:r>
            <a:r>
              <a:rPr lang="en-US" sz="1400" dirty="0">
                <a:latin typeface="Times New Roman"/>
                <a:cs typeface="Times New Roman"/>
              </a:rPr>
              <a:t> </a:t>
            </a:r>
            <a:r>
              <a:rPr lang="en-US" sz="1400" b="1" dirty="0">
                <a:latin typeface="Times New Roman"/>
                <a:cs typeface="Times New Roman"/>
              </a:rPr>
              <a:t>(</a:t>
            </a:r>
            <a:r>
              <a:rPr lang="en-US" sz="1400" b="1" i="1" dirty="0">
                <a:latin typeface="Symbol" charset="2"/>
                <a:cs typeface="Symbol" charset="2"/>
              </a:rPr>
              <a:t>a</a:t>
            </a:r>
            <a:r>
              <a:rPr lang="en-US" sz="1400" b="1" dirty="0">
                <a:latin typeface="Times New Roman"/>
                <a:cs typeface="Times New Roman"/>
              </a:rPr>
              <a:t>-GTP </a:t>
            </a:r>
            <a:r>
              <a:rPr lang="en-US" sz="1400" b="1" dirty="0" err="1">
                <a:latin typeface="Times New Roman"/>
                <a:cs typeface="Times New Roman"/>
              </a:rPr>
              <a:t>e</a:t>
            </a:r>
            <a:r>
              <a:rPr lang="en-US" sz="1400" b="1" dirty="0">
                <a:latin typeface="Times New Roman"/>
                <a:cs typeface="Times New Roman"/>
              </a:rPr>
              <a:t> </a:t>
            </a:r>
            <a:r>
              <a:rPr lang="en-US" sz="1400" b="1" i="1" dirty="0" err="1">
                <a:latin typeface="Symbol" charset="2"/>
                <a:cs typeface="Symbol" charset="2"/>
              </a:rPr>
              <a:t>b/g</a:t>
            </a:r>
            <a:r>
              <a:rPr lang="en-US" sz="1400" b="1" dirty="0">
                <a:latin typeface="Times New Roman"/>
                <a:cs typeface="Times New Roman"/>
              </a:rPr>
              <a:t>)</a:t>
            </a:r>
            <a:r>
              <a:rPr lang="en-US" sz="1400" dirty="0">
                <a:latin typeface="Times New Roman"/>
                <a:cs typeface="Times New Roman"/>
              </a:rPr>
              <a:t> </a:t>
            </a:r>
            <a:r>
              <a:rPr lang="en-US" sz="1400" dirty="0" err="1">
                <a:latin typeface="Times New Roman"/>
                <a:cs typeface="Times New Roman"/>
              </a:rPr>
              <a:t>possono</a:t>
            </a:r>
            <a:r>
              <a:rPr lang="en-US" sz="1400" dirty="0">
                <a:latin typeface="Times New Roman"/>
                <a:cs typeface="Times New Roman"/>
              </a:rPr>
              <a:t> </a:t>
            </a:r>
            <a:r>
              <a:rPr lang="en-US" sz="1400" dirty="0" err="1">
                <a:latin typeface="Times New Roman"/>
                <a:cs typeface="Times New Roman"/>
              </a:rPr>
              <a:t>agire</a:t>
            </a:r>
            <a:r>
              <a:rPr lang="en-US" sz="1400" dirty="0">
                <a:latin typeface="Times New Roman"/>
                <a:cs typeface="Times New Roman"/>
              </a:rPr>
              <a:t> </a:t>
            </a:r>
            <a:r>
              <a:rPr lang="en-US" sz="1400" dirty="0" err="1">
                <a:latin typeface="Times New Roman"/>
                <a:cs typeface="Times New Roman"/>
              </a:rPr>
              <a:t>su</a:t>
            </a:r>
            <a:r>
              <a:rPr lang="en-US" sz="1400" dirty="0">
                <a:latin typeface="Times New Roman"/>
                <a:cs typeface="Times New Roman"/>
              </a:rPr>
              <a:t> </a:t>
            </a:r>
            <a:r>
              <a:rPr lang="en-US" sz="1400" i="1" dirty="0" err="1">
                <a:latin typeface="Times New Roman"/>
                <a:cs typeface="Times New Roman"/>
              </a:rPr>
              <a:t>effettori</a:t>
            </a:r>
            <a:r>
              <a:rPr lang="en-US" sz="1400" dirty="0">
                <a:latin typeface="Times New Roman"/>
                <a:cs typeface="Times New Roman"/>
              </a:rPr>
              <a:t> </a:t>
            </a:r>
            <a:r>
              <a:rPr lang="en-US" sz="1400" dirty="0" err="1">
                <a:latin typeface="Times New Roman"/>
                <a:cs typeface="Times New Roman"/>
              </a:rPr>
              <a:t>diversi</a:t>
            </a:r>
            <a:r>
              <a:rPr lang="en-US" sz="1400" dirty="0">
                <a:latin typeface="Times New Roman"/>
                <a:cs typeface="Times New Roman"/>
              </a:rPr>
              <a:t>; ne </a:t>
            </a:r>
            <a:r>
              <a:rPr lang="en-US" sz="1400" dirty="0" err="1">
                <a:latin typeface="Times New Roman"/>
                <a:cs typeface="Times New Roman"/>
              </a:rPr>
              <a:t>consegue</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uno</a:t>
            </a:r>
            <a:r>
              <a:rPr lang="en-US" sz="1400" dirty="0">
                <a:latin typeface="Times New Roman"/>
                <a:cs typeface="Times New Roman"/>
              </a:rPr>
              <a:t> </a:t>
            </a:r>
            <a:r>
              <a:rPr lang="en-US" sz="1400" dirty="0" err="1">
                <a:latin typeface="Times New Roman"/>
                <a:cs typeface="Times New Roman"/>
              </a:rPr>
              <a:t>stesso</a:t>
            </a:r>
            <a:r>
              <a:rPr lang="en-US" sz="1400" dirty="0">
                <a:latin typeface="Times New Roman"/>
                <a:cs typeface="Times New Roman"/>
              </a:rPr>
              <a:t> </a:t>
            </a:r>
            <a:r>
              <a:rPr lang="en-US" sz="1400" dirty="0" err="1">
                <a:latin typeface="Times New Roman"/>
                <a:cs typeface="Times New Roman"/>
              </a:rPr>
              <a:t>recettore</a:t>
            </a:r>
            <a:r>
              <a:rPr lang="en-US" sz="1400" dirty="0">
                <a:latin typeface="Times New Roman"/>
                <a:cs typeface="Times New Roman"/>
              </a:rPr>
              <a:t> </a:t>
            </a:r>
            <a:r>
              <a:rPr lang="en-US" sz="1400" dirty="0" err="1">
                <a:latin typeface="Times New Roman"/>
                <a:cs typeface="Times New Roman"/>
              </a:rPr>
              <a:t>può</a:t>
            </a:r>
            <a:r>
              <a:rPr lang="en-US" sz="1400" dirty="0">
                <a:latin typeface="Times New Roman"/>
                <a:cs typeface="Times New Roman"/>
              </a:rPr>
              <a:t> </a:t>
            </a:r>
            <a:r>
              <a:rPr lang="en-US" sz="1400" dirty="0" err="1">
                <a:latin typeface="Times New Roman"/>
                <a:cs typeface="Times New Roman"/>
              </a:rPr>
              <a:t>controllare</a:t>
            </a:r>
            <a:r>
              <a:rPr lang="en-US" sz="1400" dirty="0">
                <a:latin typeface="Times New Roman"/>
                <a:cs typeface="Times New Roman"/>
              </a:rPr>
              <a:t> </a:t>
            </a:r>
            <a:r>
              <a:rPr lang="en-US" sz="1400" dirty="0" err="1">
                <a:latin typeface="Times New Roman"/>
                <a:cs typeface="Times New Roman"/>
              </a:rPr>
              <a:t>più</a:t>
            </a:r>
            <a:r>
              <a:rPr lang="en-US" sz="1400" dirty="0">
                <a:latin typeface="Times New Roman"/>
                <a:cs typeface="Times New Roman"/>
              </a:rPr>
              <a:t> </a:t>
            </a:r>
            <a:r>
              <a:rPr lang="en-US" sz="1400" dirty="0" err="1">
                <a:latin typeface="Times New Roman"/>
                <a:cs typeface="Times New Roman"/>
              </a:rPr>
              <a:t>funzioni</a:t>
            </a:r>
            <a:r>
              <a:rPr lang="en-US" sz="1400" dirty="0">
                <a:latin typeface="Times New Roman"/>
                <a:cs typeface="Times New Roman"/>
              </a:rPr>
              <a:t> </a:t>
            </a:r>
            <a:r>
              <a:rPr lang="en-US" sz="1400" dirty="0" err="1">
                <a:latin typeface="Times New Roman"/>
                <a:cs typeface="Times New Roman"/>
              </a:rPr>
              <a:t>attraverso</a:t>
            </a:r>
            <a:r>
              <a:rPr lang="en-US" sz="1400" dirty="0">
                <a:latin typeface="Times New Roman"/>
                <a:cs typeface="Times New Roman"/>
              </a:rPr>
              <a:t> la </a:t>
            </a:r>
            <a:r>
              <a:rPr lang="en-US" sz="1400" dirty="0" err="1">
                <a:latin typeface="Times New Roman"/>
                <a:cs typeface="Times New Roman"/>
              </a:rPr>
              <a:t>subunità</a:t>
            </a:r>
            <a:r>
              <a:rPr lang="en-US" sz="1400" b="1" dirty="0">
                <a:latin typeface="Times New Roman"/>
                <a:cs typeface="Times New Roman"/>
              </a:rPr>
              <a:t> </a:t>
            </a:r>
            <a:r>
              <a:rPr lang="en-US" sz="1400" b="1" i="1" dirty="0">
                <a:latin typeface="Symbol" charset="2"/>
                <a:cs typeface="Symbol" charset="2"/>
              </a:rPr>
              <a:t>a</a:t>
            </a:r>
            <a:r>
              <a:rPr lang="en-US" sz="1400" b="1" dirty="0">
                <a:latin typeface="Times New Roman"/>
                <a:cs typeface="Times New Roman"/>
              </a:rPr>
              <a:t>-GTP</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agisce</a:t>
            </a:r>
            <a:r>
              <a:rPr lang="en-US" sz="1400" dirty="0">
                <a:latin typeface="Times New Roman"/>
                <a:cs typeface="Times New Roman"/>
              </a:rPr>
              <a:t> </a:t>
            </a:r>
            <a:r>
              <a:rPr lang="en-US" sz="1400" dirty="0" err="1">
                <a:latin typeface="Times New Roman"/>
                <a:cs typeface="Times New Roman"/>
              </a:rPr>
              <a:t>su</a:t>
            </a:r>
            <a:r>
              <a:rPr lang="en-US" sz="1400" dirty="0">
                <a:latin typeface="Times New Roman"/>
                <a:cs typeface="Times New Roman"/>
              </a:rPr>
              <a:t> </a:t>
            </a:r>
            <a:r>
              <a:rPr lang="en-US" sz="1400" dirty="0" err="1">
                <a:latin typeface="Times New Roman"/>
                <a:cs typeface="Times New Roman"/>
              </a:rPr>
              <a:t>determinati</a:t>
            </a:r>
            <a:r>
              <a:rPr lang="en-US" sz="1400" dirty="0">
                <a:latin typeface="Times New Roman"/>
                <a:cs typeface="Times New Roman"/>
              </a:rPr>
              <a:t> </a:t>
            </a:r>
            <a:r>
              <a:rPr lang="en-US" sz="1400" dirty="0" err="1">
                <a:latin typeface="Times New Roman"/>
                <a:cs typeface="Times New Roman"/>
              </a:rPr>
              <a:t>effettori</a:t>
            </a:r>
            <a:r>
              <a:rPr lang="en-US" sz="1400" dirty="0">
                <a:latin typeface="Times New Roman"/>
                <a:cs typeface="Times New Roman"/>
              </a:rPr>
              <a:t> </a:t>
            </a:r>
            <a:r>
              <a:rPr lang="en-US" sz="1400" dirty="0" err="1">
                <a:latin typeface="Times New Roman"/>
                <a:cs typeface="Times New Roman"/>
              </a:rPr>
              <a:t>e</a:t>
            </a:r>
            <a:r>
              <a:rPr lang="en-US" sz="1400" dirty="0">
                <a:latin typeface="Times New Roman"/>
                <a:cs typeface="Times New Roman"/>
              </a:rPr>
              <a:t> </a:t>
            </a:r>
            <a:r>
              <a:rPr lang="en-US" sz="1400" b="1" dirty="0" err="1">
                <a:latin typeface="Times New Roman"/>
                <a:cs typeface="Times New Roman"/>
              </a:rPr>
              <a:t>dimero</a:t>
            </a:r>
            <a:r>
              <a:rPr lang="en-US" sz="1400" b="1" dirty="0">
                <a:latin typeface="Times New Roman"/>
                <a:cs typeface="Times New Roman"/>
              </a:rPr>
              <a:t> </a:t>
            </a:r>
            <a:r>
              <a:rPr lang="en-US" sz="1400" b="1" i="1" dirty="0" err="1">
                <a:latin typeface="Symbol" charset="2"/>
                <a:cs typeface="Symbol" charset="2"/>
              </a:rPr>
              <a:t>b/g</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agisce</a:t>
            </a:r>
            <a:r>
              <a:rPr lang="en-US" sz="1400" dirty="0">
                <a:latin typeface="Times New Roman"/>
                <a:cs typeface="Times New Roman"/>
              </a:rPr>
              <a:t> </a:t>
            </a:r>
            <a:r>
              <a:rPr lang="en-US" sz="1400" dirty="0" err="1">
                <a:latin typeface="Times New Roman"/>
                <a:cs typeface="Times New Roman"/>
              </a:rPr>
              <a:t>su</a:t>
            </a:r>
            <a:r>
              <a:rPr lang="en-US" sz="1400" dirty="0">
                <a:latin typeface="Times New Roman"/>
                <a:cs typeface="Times New Roman"/>
              </a:rPr>
              <a:t> </a:t>
            </a:r>
            <a:r>
              <a:rPr lang="en-US" sz="1400" dirty="0" err="1">
                <a:latin typeface="Times New Roman"/>
                <a:cs typeface="Times New Roman"/>
              </a:rPr>
              <a:t>altri</a:t>
            </a:r>
            <a:r>
              <a:rPr lang="en-US" sz="1400" dirty="0">
                <a:latin typeface="Times New Roman"/>
                <a:cs typeface="Times New Roman"/>
              </a:rPr>
              <a:t> </a:t>
            </a:r>
            <a:r>
              <a:rPr lang="en-US" sz="1400" dirty="0" err="1">
                <a:latin typeface="Times New Roman"/>
                <a:cs typeface="Times New Roman"/>
              </a:rPr>
              <a:t>effettori</a:t>
            </a:r>
            <a:r>
              <a:rPr lang="en-US" sz="1400" dirty="0" smtClean="0">
                <a:latin typeface="Times New Roman"/>
                <a:cs typeface="Times New Roman"/>
              </a:rPr>
              <a:t>.</a:t>
            </a:r>
          </a:p>
          <a:p>
            <a:r>
              <a:rPr lang="en-US" sz="1400" dirty="0" smtClean="0">
                <a:latin typeface="Times New Roman"/>
                <a:cs typeface="Times New Roman"/>
              </a:rPr>
              <a:t> </a:t>
            </a:r>
            <a:endParaRPr lang="it-IT" sz="1400" dirty="0">
              <a:latin typeface="Times New Roman"/>
              <a:cs typeface="Times New Roman"/>
            </a:endParaRPr>
          </a:p>
          <a:p>
            <a:r>
              <a:rPr lang="en-US" sz="1400" dirty="0" err="1">
                <a:latin typeface="Times New Roman"/>
                <a:cs typeface="Times New Roman"/>
              </a:rPr>
              <a:t>Gli</a:t>
            </a:r>
            <a:r>
              <a:rPr lang="en-US" sz="1400" dirty="0">
                <a:latin typeface="Times New Roman"/>
                <a:cs typeface="Times New Roman"/>
              </a:rPr>
              <a:t> </a:t>
            </a:r>
            <a:r>
              <a:rPr lang="en-US" sz="1400" dirty="0" err="1">
                <a:latin typeface="Times New Roman"/>
                <a:cs typeface="Times New Roman"/>
              </a:rPr>
              <a:t>effettori</a:t>
            </a:r>
            <a:r>
              <a:rPr lang="en-US" sz="1400" dirty="0">
                <a:latin typeface="Times New Roman"/>
                <a:cs typeface="Times New Roman"/>
              </a:rPr>
              <a:t>, a </a:t>
            </a:r>
            <a:r>
              <a:rPr lang="en-US" sz="1400" dirty="0" err="1">
                <a:latin typeface="Times New Roman"/>
                <a:cs typeface="Times New Roman"/>
              </a:rPr>
              <a:t>loro</a:t>
            </a:r>
            <a:r>
              <a:rPr lang="en-US" sz="1400" dirty="0">
                <a:latin typeface="Times New Roman"/>
                <a:cs typeface="Times New Roman"/>
              </a:rPr>
              <a:t> volta, </a:t>
            </a:r>
            <a:r>
              <a:rPr lang="en-US" sz="1400" dirty="0" err="1">
                <a:latin typeface="Times New Roman"/>
                <a:cs typeface="Times New Roman"/>
              </a:rPr>
              <a:t>determinano</a:t>
            </a:r>
            <a:r>
              <a:rPr lang="en-US" sz="1400" dirty="0">
                <a:latin typeface="Times New Roman"/>
                <a:cs typeface="Times New Roman"/>
              </a:rPr>
              <a:t> la </a:t>
            </a:r>
            <a:r>
              <a:rPr lang="en-US" sz="1400" dirty="0" err="1">
                <a:latin typeface="Times New Roman"/>
                <a:cs typeface="Times New Roman"/>
              </a:rPr>
              <a:t>produzione</a:t>
            </a:r>
            <a:r>
              <a:rPr lang="en-US" sz="1400" dirty="0">
                <a:latin typeface="Times New Roman"/>
                <a:cs typeface="Times New Roman"/>
              </a:rPr>
              <a:t> di un </a:t>
            </a:r>
            <a:r>
              <a:rPr lang="en-US" sz="1400" b="1" i="1" dirty="0" err="1">
                <a:latin typeface="Times New Roman"/>
                <a:cs typeface="Times New Roman"/>
              </a:rPr>
              <a:t>secondo</a:t>
            </a:r>
            <a:r>
              <a:rPr lang="en-US" sz="1400" b="1" i="1" dirty="0">
                <a:latin typeface="Times New Roman"/>
                <a:cs typeface="Times New Roman"/>
              </a:rPr>
              <a:t> </a:t>
            </a:r>
            <a:r>
              <a:rPr lang="en-US" sz="1400" b="1" i="1" dirty="0" err="1">
                <a:latin typeface="Times New Roman"/>
                <a:cs typeface="Times New Roman"/>
              </a:rPr>
              <a:t>messaggero</a:t>
            </a:r>
            <a:r>
              <a:rPr lang="en-US" sz="1400" dirty="0">
                <a:latin typeface="Times New Roman"/>
                <a:cs typeface="Times New Roman"/>
              </a:rPr>
              <a:t> (</a:t>
            </a:r>
            <a:r>
              <a:rPr lang="en-US" sz="1400" dirty="0" err="1">
                <a:latin typeface="Times New Roman"/>
                <a:cs typeface="Times New Roman"/>
              </a:rPr>
              <a:t>adenilato-ciclasi</a:t>
            </a:r>
            <a:r>
              <a:rPr lang="en-US" sz="1400" dirty="0">
                <a:latin typeface="Times New Roman"/>
                <a:cs typeface="Times New Roman"/>
              </a:rPr>
              <a:t>, </a:t>
            </a:r>
            <a:r>
              <a:rPr lang="en-US" sz="1400" dirty="0" err="1">
                <a:latin typeface="Times New Roman"/>
                <a:cs typeface="Times New Roman"/>
              </a:rPr>
              <a:t>guanilato-ciclasi</a:t>
            </a:r>
            <a:r>
              <a:rPr lang="en-US" sz="1400" dirty="0">
                <a:latin typeface="Times New Roman"/>
                <a:cs typeface="Times New Roman"/>
              </a:rPr>
              <a:t>, </a:t>
            </a:r>
            <a:r>
              <a:rPr lang="en-US" sz="1400" dirty="0" err="1">
                <a:latin typeface="Times New Roman"/>
                <a:cs typeface="Times New Roman"/>
              </a:rPr>
              <a:t>fosfolipasi</a:t>
            </a:r>
            <a:r>
              <a:rPr lang="en-US" sz="1400" dirty="0">
                <a:latin typeface="Times New Roman"/>
                <a:cs typeface="Times New Roman"/>
              </a:rPr>
              <a:t> C)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sono</a:t>
            </a:r>
            <a:r>
              <a:rPr lang="en-US" sz="1400" dirty="0">
                <a:latin typeface="Times New Roman"/>
                <a:cs typeface="Times New Roman"/>
              </a:rPr>
              <a:t> i </a:t>
            </a:r>
            <a:r>
              <a:rPr lang="en-US" sz="1400" dirty="0" err="1">
                <a:latin typeface="Times New Roman"/>
                <a:cs typeface="Times New Roman"/>
              </a:rPr>
              <a:t>responsabili</a:t>
            </a:r>
            <a:r>
              <a:rPr lang="en-US" sz="1400" dirty="0">
                <a:latin typeface="Times New Roman"/>
                <a:cs typeface="Times New Roman"/>
              </a:rPr>
              <a:t> </a:t>
            </a:r>
            <a:r>
              <a:rPr lang="en-US" sz="1400" dirty="0" err="1">
                <a:latin typeface="Times New Roman"/>
                <a:cs typeface="Times New Roman"/>
              </a:rPr>
              <a:t>dell’effetto</a:t>
            </a:r>
            <a:r>
              <a:rPr lang="en-US" sz="1400" dirty="0">
                <a:latin typeface="Times New Roman"/>
                <a:cs typeface="Times New Roman"/>
              </a:rPr>
              <a:t> finale </a:t>
            </a:r>
            <a:r>
              <a:rPr lang="en-US" sz="1400" dirty="0" err="1">
                <a:latin typeface="Times New Roman"/>
                <a:cs typeface="Times New Roman"/>
              </a:rPr>
              <a:t>secondo</a:t>
            </a:r>
            <a:r>
              <a:rPr lang="en-US" sz="1400" dirty="0">
                <a:latin typeface="Times New Roman"/>
                <a:cs typeface="Times New Roman"/>
              </a:rPr>
              <a:t> vie </a:t>
            </a:r>
            <a:r>
              <a:rPr lang="en-US" sz="1400" dirty="0" err="1">
                <a:latin typeface="Times New Roman"/>
                <a:cs typeface="Times New Roman"/>
              </a:rPr>
              <a:t>caratteristiche</a:t>
            </a:r>
            <a:r>
              <a:rPr lang="en-US" sz="1400" dirty="0">
                <a:latin typeface="Times New Roman"/>
                <a:cs typeface="Times New Roman"/>
              </a:rPr>
              <a:t> di </a:t>
            </a:r>
            <a:r>
              <a:rPr lang="en-US" sz="1400" dirty="0" err="1">
                <a:latin typeface="Times New Roman"/>
                <a:cs typeface="Times New Roman"/>
              </a:rPr>
              <a:t>ogni</a:t>
            </a:r>
            <a:r>
              <a:rPr lang="en-US" sz="1400" dirty="0">
                <a:latin typeface="Times New Roman"/>
                <a:cs typeface="Times New Roman"/>
              </a:rPr>
              <a:t> </a:t>
            </a:r>
            <a:r>
              <a:rPr lang="en-US" sz="1400" dirty="0" err="1">
                <a:latin typeface="Times New Roman"/>
                <a:cs typeface="Times New Roman"/>
              </a:rPr>
              <a:t>effettore</a:t>
            </a:r>
            <a:r>
              <a:rPr lang="en-US" sz="1400" dirty="0" smtClean="0">
                <a:latin typeface="Times New Roman"/>
                <a:cs typeface="Times New Roman"/>
              </a:rPr>
              <a:t>.</a:t>
            </a:r>
            <a:r>
              <a:rPr lang="en-US" sz="1400" dirty="0">
                <a:latin typeface="Times New Roman"/>
                <a:cs typeface="Times New Roman"/>
              </a:rPr>
              <a:t> </a:t>
            </a:r>
            <a:r>
              <a:rPr lang="en-US" sz="1400" dirty="0" err="1" smtClean="0">
                <a:latin typeface="Times New Roman"/>
                <a:cs typeface="Times New Roman"/>
              </a:rPr>
              <a:t>Gli</a:t>
            </a:r>
            <a:r>
              <a:rPr lang="en-US" sz="1400" dirty="0" smtClean="0">
                <a:latin typeface="Times New Roman"/>
                <a:cs typeface="Times New Roman"/>
              </a:rPr>
              <a:t> </a:t>
            </a:r>
            <a:r>
              <a:rPr lang="en-US" sz="1400" dirty="0" err="1">
                <a:latin typeface="Times New Roman"/>
                <a:cs typeface="Times New Roman"/>
              </a:rPr>
              <a:t>effettori</a:t>
            </a:r>
            <a:r>
              <a:rPr lang="en-US" sz="1400" dirty="0">
                <a:latin typeface="Times New Roman"/>
                <a:cs typeface="Times New Roman"/>
              </a:rPr>
              <a:t>, </a:t>
            </a:r>
            <a:r>
              <a:rPr lang="en-US" sz="1400" dirty="0" err="1">
                <a:latin typeface="Times New Roman"/>
                <a:cs typeface="Times New Roman"/>
              </a:rPr>
              <a:t>inoltre</a:t>
            </a:r>
            <a:r>
              <a:rPr lang="en-US" sz="1400" dirty="0">
                <a:latin typeface="Times New Roman"/>
                <a:cs typeface="Times New Roman"/>
              </a:rPr>
              <a:t>, </a:t>
            </a:r>
            <a:r>
              <a:rPr lang="en-US" sz="1400" dirty="0" err="1">
                <a:latin typeface="Times New Roman"/>
                <a:cs typeface="Times New Roman"/>
              </a:rPr>
              <a:t>possono</a:t>
            </a:r>
            <a:r>
              <a:rPr lang="en-US" sz="1400" dirty="0">
                <a:latin typeface="Times New Roman"/>
                <a:cs typeface="Times New Roman"/>
              </a:rPr>
              <a:t> </a:t>
            </a:r>
            <a:r>
              <a:rPr lang="en-US" sz="1400" dirty="0" err="1">
                <a:latin typeface="Times New Roman"/>
                <a:cs typeface="Times New Roman"/>
              </a:rPr>
              <a:t>agire</a:t>
            </a:r>
            <a:r>
              <a:rPr lang="en-US" sz="1400" dirty="0">
                <a:latin typeface="Times New Roman"/>
                <a:cs typeface="Times New Roman"/>
              </a:rPr>
              <a:t> </a:t>
            </a:r>
            <a:r>
              <a:rPr lang="en-US" sz="1400" dirty="0" err="1">
                <a:latin typeface="Times New Roman"/>
                <a:cs typeface="Times New Roman"/>
              </a:rPr>
              <a:t>anche</a:t>
            </a:r>
            <a:r>
              <a:rPr lang="en-US" sz="1400" dirty="0">
                <a:latin typeface="Times New Roman"/>
                <a:cs typeface="Times New Roman"/>
              </a:rPr>
              <a:t> </a:t>
            </a:r>
            <a:r>
              <a:rPr lang="en-US" sz="1400" dirty="0" err="1">
                <a:latin typeface="Times New Roman"/>
                <a:cs typeface="Times New Roman"/>
              </a:rPr>
              <a:t>su</a:t>
            </a:r>
            <a:r>
              <a:rPr lang="en-US" sz="1400" dirty="0">
                <a:latin typeface="Times New Roman"/>
                <a:cs typeface="Times New Roman"/>
              </a:rPr>
              <a:t> </a:t>
            </a:r>
            <a:r>
              <a:rPr lang="en-US" sz="1400" dirty="0" err="1">
                <a:latin typeface="Times New Roman"/>
                <a:cs typeface="Times New Roman"/>
              </a:rPr>
              <a:t>canali</a:t>
            </a:r>
            <a:r>
              <a:rPr lang="en-US" sz="1400" dirty="0">
                <a:latin typeface="Times New Roman"/>
                <a:cs typeface="Times New Roman"/>
              </a:rPr>
              <a:t> </a:t>
            </a:r>
            <a:r>
              <a:rPr lang="en-US" sz="1400" dirty="0" err="1">
                <a:latin typeface="Times New Roman"/>
                <a:cs typeface="Times New Roman"/>
              </a:rPr>
              <a:t>ionici</a:t>
            </a:r>
            <a:r>
              <a:rPr lang="en-US" sz="1400" dirty="0">
                <a:latin typeface="Times New Roman"/>
                <a:cs typeface="Times New Roman"/>
              </a:rPr>
              <a:t>. </a:t>
            </a:r>
            <a:endParaRPr lang="it-IT" sz="1400" dirty="0">
              <a:latin typeface="Times New Roman"/>
              <a:cs typeface="Times New Roman"/>
            </a:endParaRPr>
          </a:p>
          <a:p>
            <a:r>
              <a:rPr lang="en-US" sz="1400" dirty="0">
                <a:latin typeface="Times New Roman"/>
                <a:cs typeface="Times New Roman"/>
              </a:rPr>
              <a:t>Il </a:t>
            </a:r>
            <a:r>
              <a:rPr lang="en-US" sz="1400" dirty="0" err="1">
                <a:latin typeface="Times New Roman"/>
                <a:cs typeface="Times New Roman"/>
              </a:rPr>
              <a:t>segnale</a:t>
            </a:r>
            <a:r>
              <a:rPr lang="en-US" sz="1400" dirty="0">
                <a:latin typeface="Times New Roman"/>
                <a:cs typeface="Times New Roman"/>
              </a:rPr>
              <a:t> </a:t>
            </a:r>
            <a:r>
              <a:rPr lang="en-US" sz="1400" dirty="0" err="1">
                <a:latin typeface="Times New Roman"/>
                <a:cs typeface="Times New Roman"/>
              </a:rPr>
              <a:t>viene</a:t>
            </a:r>
            <a:r>
              <a:rPr lang="en-US" sz="1400" dirty="0">
                <a:latin typeface="Times New Roman"/>
                <a:cs typeface="Times New Roman"/>
              </a:rPr>
              <a:t> </a:t>
            </a:r>
            <a:r>
              <a:rPr lang="en-US" sz="1400" dirty="0" err="1">
                <a:latin typeface="Times New Roman"/>
                <a:cs typeface="Times New Roman"/>
              </a:rPr>
              <a:t>interrotto</a:t>
            </a:r>
            <a:r>
              <a:rPr lang="en-US" sz="1400" dirty="0">
                <a:latin typeface="Times New Roman"/>
                <a:cs typeface="Times New Roman"/>
              </a:rPr>
              <a:t> </a:t>
            </a:r>
            <a:r>
              <a:rPr lang="en-US" sz="1400" dirty="0" err="1">
                <a:latin typeface="Times New Roman"/>
                <a:cs typeface="Times New Roman"/>
              </a:rPr>
              <a:t>dall'attività</a:t>
            </a:r>
            <a:r>
              <a:rPr lang="en-US" sz="1400" dirty="0">
                <a:latin typeface="Times New Roman"/>
                <a:cs typeface="Times New Roman"/>
              </a:rPr>
              <a:t> </a:t>
            </a:r>
            <a:r>
              <a:rPr lang="en-US" sz="1400" dirty="0" err="1">
                <a:latin typeface="Times New Roman"/>
                <a:cs typeface="Times New Roman"/>
              </a:rPr>
              <a:t>GTPasica</a:t>
            </a:r>
            <a:r>
              <a:rPr lang="en-US" sz="1400" dirty="0">
                <a:latin typeface="Times New Roman"/>
                <a:cs typeface="Times New Roman"/>
              </a:rPr>
              <a:t> </a:t>
            </a:r>
            <a:r>
              <a:rPr lang="en-US" sz="1400" dirty="0" err="1">
                <a:latin typeface="Times New Roman"/>
                <a:cs typeface="Times New Roman"/>
              </a:rPr>
              <a:t>della</a:t>
            </a:r>
            <a:r>
              <a:rPr lang="en-US" sz="1400" dirty="0">
                <a:latin typeface="Times New Roman"/>
                <a:cs typeface="Times New Roman"/>
              </a:rPr>
              <a:t> </a:t>
            </a:r>
            <a:r>
              <a:rPr lang="en-US" sz="1400" b="1" dirty="0" err="1">
                <a:latin typeface="Times New Roman"/>
                <a:cs typeface="Times New Roman"/>
              </a:rPr>
              <a:t>subunita</a:t>
            </a:r>
            <a:r>
              <a:rPr lang="en-US" sz="1400" b="1" dirty="0">
                <a:latin typeface="Times New Roman"/>
                <a:cs typeface="Times New Roman"/>
              </a:rPr>
              <a:t> </a:t>
            </a:r>
            <a:r>
              <a:rPr lang="en-US" sz="1400" b="1" i="1" dirty="0">
                <a:latin typeface="Times New Roman"/>
                <a:cs typeface="Times New Roman"/>
              </a:rPr>
              <a:t>a</a:t>
            </a:r>
            <a:r>
              <a:rPr lang="en-US" sz="1400" b="1" dirty="0">
                <a:latin typeface="Times New Roman"/>
                <a:cs typeface="Times New Roman"/>
              </a:rPr>
              <a:t>-GTP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idrolizzando</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GTP forma </a:t>
            </a:r>
            <a:r>
              <a:rPr lang="en-US" sz="1400" dirty="0" err="1">
                <a:latin typeface="Times New Roman"/>
                <a:cs typeface="Times New Roman"/>
              </a:rPr>
              <a:t>il</a:t>
            </a:r>
            <a:r>
              <a:rPr lang="en-US" sz="1400" dirty="0">
                <a:latin typeface="Times New Roman"/>
                <a:cs typeface="Times New Roman"/>
              </a:rPr>
              <a:t> GDP; </a:t>
            </a:r>
            <a:r>
              <a:rPr lang="en-US" sz="1400" dirty="0" err="1">
                <a:latin typeface="Times New Roman"/>
                <a:cs typeface="Times New Roman"/>
              </a:rPr>
              <a:t>ciò</a:t>
            </a:r>
            <a:r>
              <a:rPr lang="en-US" sz="1400" dirty="0">
                <a:latin typeface="Times New Roman"/>
                <a:cs typeface="Times New Roman"/>
              </a:rPr>
              <a:t> </a:t>
            </a:r>
            <a:r>
              <a:rPr lang="en-US" sz="1400" dirty="0" err="1">
                <a:latin typeface="Times New Roman"/>
                <a:cs typeface="Times New Roman"/>
              </a:rPr>
              <a:t>causa</a:t>
            </a:r>
            <a:r>
              <a:rPr lang="en-US" sz="1400" dirty="0">
                <a:latin typeface="Times New Roman"/>
                <a:cs typeface="Times New Roman"/>
              </a:rPr>
              <a:t> un </a:t>
            </a:r>
            <a:r>
              <a:rPr lang="en-US" sz="1400" dirty="0" err="1">
                <a:latin typeface="Times New Roman"/>
                <a:cs typeface="Times New Roman"/>
              </a:rPr>
              <a:t>aumento</a:t>
            </a:r>
            <a:r>
              <a:rPr lang="en-US" sz="1400" dirty="0">
                <a:latin typeface="Times New Roman"/>
                <a:cs typeface="Times New Roman"/>
              </a:rPr>
              <a:t> </a:t>
            </a:r>
            <a:r>
              <a:rPr lang="en-US" sz="1400" dirty="0" err="1">
                <a:latin typeface="Times New Roman"/>
                <a:cs typeface="Times New Roman"/>
              </a:rPr>
              <a:t>dell’affinità</a:t>
            </a:r>
            <a:r>
              <a:rPr lang="en-US" sz="1400" dirty="0">
                <a:latin typeface="Times New Roman"/>
                <a:cs typeface="Times New Roman"/>
              </a:rPr>
              <a:t> per </a:t>
            </a:r>
            <a:r>
              <a:rPr lang="en-US" sz="1400" dirty="0" err="1">
                <a:latin typeface="Times New Roman"/>
                <a:cs typeface="Times New Roman"/>
              </a:rPr>
              <a:t>il</a:t>
            </a:r>
            <a:r>
              <a:rPr lang="en-US" sz="1400" dirty="0">
                <a:latin typeface="Times New Roman"/>
                <a:cs typeface="Times New Roman"/>
              </a:rPr>
              <a:t> </a:t>
            </a:r>
            <a:r>
              <a:rPr lang="en-US" sz="1400" b="1" dirty="0" err="1">
                <a:latin typeface="Times New Roman"/>
                <a:cs typeface="Times New Roman"/>
              </a:rPr>
              <a:t>dimero</a:t>
            </a:r>
            <a:r>
              <a:rPr lang="en-US" sz="1400" b="1" dirty="0">
                <a:latin typeface="Times New Roman"/>
                <a:cs typeface="Times New Roman"/>
              </a:rPr>
              <a:t> </a:t>
            </a:r>
            <a:r>
              <a:rPr lang="en-US" sz="1400" b="1" i="1" dirty="0" err="1">
                <a:latin typeface="Times New Roman"/>
                <a:cs typeface="Times New Roman"/>
              </a:rPr>
              <a:t>b/g</a:t>
            </a:r>
            <a:r>
              <a:rPr lang="en-US" sz="1400" dirty="0">
                <a:latin typeface="Times New Roman"/>
                <a:cs typeface="Times New Roman"/>
              </a:rPr>
              <a:t> </a:t>
            </a:r>
            <a:r>
              <a:rPr lang="en-US" sz="1400" dirty="0" err="1">
                <a:latin typeface="Times New Roman"/>
                <a:cs typeface="Times New Roman"/>
              </a:rPr>
              <a:t>che</a:t>
            </a:r>
            <a:r>
              <a:rPr lang="en-US" sz="1400" dirty="0">
                <a:latin typeface="Times New Roman"/>
                <a:cs typeface="Times New Roman"/>
              </a:rPr>
              <a:t> </a:t>
            </a:r>
            <a:r>
              <a:rPr lang="en-US" sz="1400" dirty="0" err="1">
                <a:latin typeface="Times New Roman"/>
                <a:cs typeface="Times New Roman"/>
              </a:rPr>
              <a:t>si</a:t>
            </a:r>
            <a:r>
              <a:rPr lang="en-US" sz="1400" dirty="0">
                <a:latin typeface="Times New Roman"/>
                <a:cs typeface="Times New Roman"/>
              </a:rPr>
              <a:t> </a:t>
            </a:r>
            <a:r>
              <a:rPr lang="en-US" sz="1400" dirty="0" err="1">
                <a:latin typeface="Times New Roman"/>
                <a:cs typeface="Times New Roman"/>
              </a:rPr>
              <a:t>lega</a:t>
            </a:r>
            <a:r>
              <a:rPr lang="en-US" sz="1400" dirty="0">
                <a:latin typeface="Times New Roman"/>
                <a:cs typeface="Times New Roman"/>
              </a:rPr>
              <a:t> </a:t>
            </a:r>
            <a:r>
              <a:rPr lang="en-US" sz="1400" dirty="0" err="1">
                <a:latin typeface="Times New Roman"/>
                <a:cs typeface="Times New Roman"/>
              </a:rPr>
              <a:t>nuovamente</a:t>
            </a:r>
            <a:r>
              <a:rPr lang="en-US" sz="1400" dirty="0">
                <a:latin typeface="Times New Roman"/>
                <a:cs typeface="Times New Roman"/>
              </a:rPr>
              <a:t> </a:t>
            </a:r>
            <a:r>
              <a:rPr lang="en-US" sz="1400" dirty="0" err="1">
                <a:latin typeface="Times New Roman"/>
                <a:cs typeface="Times New Roman"/>
              </a:rPr>
              <a:t>all’a</a:t>
            </a:r>
            <a:r>
              <a:rPr lang="en-US" sz="1400" dirty="0">
                <a:latin typeface="Times New Roman"/>
                <a:cs typeface="Times New Roman"/>
              </a:rPr>
              <a:t>-GDP </a:t>
            </a:r>
            <a:r>
              <a:rPr lang="en-US" sz="1400" dirty="0" err="1">
                <a:latin typeface="Times New Roman"/>
                <a:cs typeface="Times New Roman"/>
              </a:rPr>
              <a:t>facendo</a:t>
            </a:r>
            <a:r>
              <a:rPr lang="en-US" sz="1400" dirty="0">
                <a:latin typeface="Times New Roman"/>
                <a:cs typeface="Times New Roman"/>
              </a:rPr>
              <a:t> </a:t>
            </a:r>
            <a:r>
              <a:rPr lang="en-US" sz="1400" dirty="0" err="1">
                <a:latin typeface="Times New Roman"/>
                <a:cs typeface="Times New Roman"/>
              </a:rPr>
              <a:t>tornare</a:t>
            </a:r>
            <a:r>
              <a:rPr lang="en-US" sz="1400" dirty="0">
                <a:latin typeface="Times New Roman"/>
                <a:cs typeface="Times New Roman"/>
              </a:rPr>
              <a:t> </a:t>
            </a:r>
            <a:r>
              <a:rPr lang="en-US" sz="1400" dirty="0" err="1">
                <a:latin typeface="Times New Roman"/>
                <a:cs typeface="Times New Roman"/>
              </a:rPr>
              <a:t>il</a:t>
            </a:r>
            <a:r>
              <a:rPr lang="en-US" sz="1400" dirty="0">
                <a:latin typeface="Times New Roman"/>
                <a:cs typeface="Times New Roman"/>
              </a:rPr>
              <a:t> </a:t>
            </a:r>
            <a:r>
              <a:rPr lang="en-US" sz="1400" dirty="0" err="1">
                <a:latin typeface="Times New Roman"/>
                <a:cs typeface="Times New Roman"/>
              </a:rPr>
              <a:t>recettore</a:t>
            </a:r>
            <a:r>
              <a:rPr lang="en-US" sz="1400" dirty="0">
                <a:latin typeface="Times New Roman"/>
                <a:cs typeface="Times New Roman"/>
              </a:rPr>
              <a:t> </a:t>
            </a:r>
            <a:r>
              <a:rPr lang="en-US" sz="1400" dirty="0" err="1">
                <a:latin typeface="Times New Roman"/>
                <a:cs typeface="Times New Roman"/>
              </a:rPr>
              <a:t>allo</a:t>
            </a:r>
            <a:r>
              <a:rPr lang="en-US" sz="1400" dirty="0">
                <a:latin typeface="Times New Roman"/>
                <a:cs typeface="Times New Roman"/>
              </a:rPr>
              <a:t> </a:t>
            </a:r>
            <a:r>
              <a:rPr lang="en-US" sz="1400" dirty="0" err="1">
                <a:latin typeface="Times New Roman"/>
                <a:cs typeface="Times New Roman"/>
              </a:rPr>
              <a:t>stato</a:t>
            </a:r>
            <a:r>
              <a:rPr lang="en-US" sz="1400" dirty="0">
                <a:latin typeface="Times New Roman"/>
                <a:cs typeface="Times New Roman"/>
              </a:rPr>
              <a:t> di </a:t>
            </a:r>
            <a:r>
              <a:rPr lang="en-US" sz="1400" dirty="0" err="1">
                <a:latin typeface="Times New Roman"/>
                <a:cs typeface="Times New Roman"/>
              </a:rPr>
              <a:t>riposo</a:t>
            </a:r>
            <a:r>
              <a:rPr lang="en-US" sz="1400" dirty="0">
                <a:latin typeface="Times New Roman"/>
                <a:cs typeface="Times New Roman"/>
              </a:rPr>
              <a:t>.</a:t>
            </a:r>
            <a:endParaRPr lang="it-IT" sz="1400" dirty="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149423"/>
            <a:ext cx="7924800" cy="307777"/>
          </a:xfrm>
          <a:prstGeom prst="rect">
            <a:avLst/>
          </a:prstGeom>
          <a:noFill/>
        </p:spPr>
        <p:txBody>
          <a:bodyPr wrap="square" rtlCol="0">
            <a:spAutoFit/>
          </a:bodyPr>
          <a:lstStyle/>
          <a:p>
            <a:pPr algn="ctr"/>
            <a:r>
              <a:rPr lang="it-IT" sz="1400" b="1" dirty="0" smtClean="0">
                <a:latin typeface="Times New Roman"/>
                <a:cs typeface="Times New Roman"/>
              </a:rPr>
              <a:t>Classificazione delle proteine </a:t>
            </a:r>
            <a:r>
              <a:rPr lang="it-IT" sz="1400" b="1" dirty="0" err="1" smtClean="0">
                <a:latin typeface="Times New Roman"/>
                <a:cs typeface="Times New Roman"/>
              </a:rPr>
              <a:t>G</a:t>
            </a:r>
            <a:endParaRPr lang="it-IT" sz="1400" b="1" dirty="0">
              <a:latin typeface="Times New Roman"/>
              <a:cs typeface="Times New Roman"/>
            </a:endParaRPr>
          </a:p>
        </p:txBody>
      </p:sp>
      <p:sp>
        <p:nvSpPr>
          <p:cNvPr id="5" name="TextBox 4"/>
          <p:cNvSpPr txBox="1"/>
          <p:nvPr/>
        </p:nvSpPr>
        <p:spPr>
          <a:xfrm>
            <a:off x="381000" y="685800"/>
            <a:ext cx="8382000" cy="6678749"/>
          </a:xfrm>
          <a:prstGeom prst="rect">
            <a:avLst/>
          </a:prstGeom>
          <a:noFill/>
        </p:spPr>
        <p:txBody>
          <a:bodyPr wrap="square" rtlCol="0">
            <a:spAutoFit/>
          </a:bodyPr>
          <a:lstStyle/>
          <a:p>
            <a:pPr lvl="0" algn="just"/>
            <a:r>
              <a:rPr lang="en-US" sz="1400" b="1" i="1" dirty="0" err="1">
                <a:latin typeface="Arial"/>
                <a:cs typeface="Arial"/>
              </a:rPr>
              <a:t>Proteine</a:t>
            </a:r>
            <a:r>
              <a:rPr lang="en-US" sz="1400" b="1" i="1" dirty="0">
                <a:latin typeface="Arial"/>
                <a:cs typeface="Arial"/>
              </a:rPr>
              <a:t> G</a:t>
            </a:r>
            <a:r>
              <a:rPr lang="en-US" sz="1400" b="1" i="1" baseline="-25000" dirty="0">
                <a:latin typeface="Arial"/>
                <a:cs typeface="Arial"/>
              </a:rPr>
              <a:t>s</a:t>
            </a:r>
            <a:r>
              <a:rPr lang="en-US" sz="1400" dirty="0">
                <a:latin typeface="Arial"/>
                <a:cs typeface="Arial"/>
              </a:rPr>
              <a:t>: </a:t>
            </a:r>
            <a:r>
              <a:rPr lang="en-US" sz="1400" dirty="0" err="1">
                <a:latin typeface="Arial"/>
                <a:cs typeface="Arial"/>
              </a:rPr>
              <a:t>caratterizzate</a:t>
            </a:r>
            <a:r>
              <a:rPr lang="en-US" sz="1400" dirty="0">
                <a:latin typeface="Arial"/>
                <a:cs typeface="Arial"/>
              </a:rPr>
              <a:t> </a:t>
            </a:r>
            <a:r>
              <a:rPr lang="en-US" sz="1400" dirty="0" err="1">
                <a:latin typeface="Arial"/>
                <a:cs typeface="Arial"/>
              </a:rPr>
              <a:t>dalla</a:t>
            </a:r>
            <a:r>
              <a:rPr lang="en-US" sz="1400" dirty="0">
                <a:latin typeface="Arial"/>
                <a:cs typeface="Arial"/>
              </a:rPr>
              <a:t> </a:t>
            </a:r>
            <a:r>
              <a:rPr lang="en-US" sz="1400" dirty="0" err="1">
                <a:latin typeface="Arial"/>
                <a:cs typeface="Arial"/>
              </a:rPr>
              <a:t>presenza</a:t>
            </a:r>
            <a:r>
              <a:rPr lang="en-US" sz="1400" dirty="0">
                <a:latin typeface="Arial"/>
                <a:cs typeface="Arial"/>
              </a:rPr>
              <a:t> di </a:t>
            </a:r>
            <a:r>
              <a:rPr lang="en-US" sz="1400" i="1" dirty="0" err="1">
                <a:latin typeface="Arial"/>
                <a:cs typeface="Arial"/>
              </a:rPr>
              <a:t>alfa</a:t>
            </a:r>
            <a:r>
              <a:rPr lang="en-US" sz="1400" baseline="-25000" dirty="0" err="1">
                <a:latin typeface="Arial"/>
                <a:cs typeface="Arial"/>
              </a:rPr>
              <a:t>s</a:t>
            </a:r>
            <a:r>
              <a:rPr lang="en-US" sz="1400" dirty="0">
                <a:latin typeface="Arial"/>
                <a:cs typeface="Arial"/>
              </a:rPr>
              <a:t> con </a:t>
            </a:r>
            <a:r>
              <a:rPr lang="en-US" sz="1400" dirty="0" err="1">
                <a:latin typeface="Arial"/>
                <a:cs typeface="Arial"/>
              </a:rPr>
              <a:t>attività</a:t>
            </a:r>
            <a:r>
              <a:rPr lang="en-US" sz="1400" dirty="0">
                <a:latin typeface="Arial"/>
                <a:cs typeface="Arial"/>
              </a:rPr>
              <a:t> </a:t>
            </a:r>
            <a:r>
              <a:rPr lang="en-US" sz="1400" dirty="0" err="1">
                <a:latin typeface="Arial"/>
                <a:cs typeface="Arial"/>
              </a:rPr>
              <a:t>stimolante</a:t>
            </a:r>
            <a:r>
              <a:rPr lang="en-US" sz="1400" dirty="0">
                <a:latin typeface="Arial"/>
                <a:cs typeface="Arial"/>
              </a:rPr>
              <a:t> </a:t>
            </a:r>
            <a:r>
              <a:rPr lang="en-US" sz="1400" dirty="0" err="1">
                <a:latin typeface="Arial"/>
                <a:cs typeface="Arial"/>
              </a:rPr>
              <a:t>l'effettore</a:t>
            </a:r>
            <a:r>
              <a:rPr lang="en-US" sz="1400" dirty="0">
                <a:latin typeface="Arial"/>
                <a:cs typeface="Arial"/>
              </a:rPr>
              <a:t> </a:t>
            </a:r>
            <a:r>
              <a:rPr lang="en-US" sz="1400" dirty="0" err="1">
                <a:latin typeface="Arial"/>
                <a:cs typeface="Arial"/>
              </a:rPr>
              <a:t>adenilato</a:t>
            </a:r>
            <a:r>
              <a:rPr lang="en-US" sz="1400" dirty="0">
                <a:latin typeface="Arial"/>
                <a:cs typeface="Arial"/>
              </a:rPr>
              <a:t> </a:t>
            </a:r>
            <a:r>
              <a:rPr lang="en-US" sz="1400" dirty="0" err="1">
                <a:latin typeface="Arial"/>
                <a:cs typeface="Arial"/>
              </a:rPr>
              <a:t>ciclasi</a:t>
            </a:r>
            <a:r>
              <a:rPr lang="en-US" sz="1400" dirty="0">
                <a:latin typeface="Arial"/>
                <a:cs typeface="Arial"/>
              </a:rPr>
              <a:t> </a:t>
            </a:r>
            <a:r>
              <a:rPr lang="en-US" sz="1400" dirty="0" err="1">
                <a:latin typeface="Arial"/>
                <a:cs typeface="Arial"/>
              </a:rPr>
              <a:t>determinando</a:t>
            </a:r>
            <a:r>
              <a:rPr lang="en-US" sz="1400" dirty="0">
                <a:latin typeface="Arial"/>
                <a:cs typeface="Arial"/>
              </a:rPr>
              <a:t> </a:t>
            </a:r>
            <a:r>
              <a:rPr lang="en-US" sz="1400" dirty="0" err="1">
                <a:latin typeface="Arial"/>
                <a:cs typeface="Arial"/>
              </a:rPr>
              <a:t>così</a:t>
            </a:r>
            <a:r>
              <a:rPr lang="en-US" sz="1400" dirty="0">
                <a:latin typeface="Arial"/>
                <a:cs typeface="Arial"/>
              </a:rPr>
              <a:t> un </a:t>
            </a:r>
            <a:r>
              <a:rPr lang="en-US" sz="1400" dirty="0" err="1">
                <a:latin typeface="Arial"/>
                <a:cs typeface="Arial"/>
              </a:rPr>
              <a:t>aumento</a:t>
            </a:r>
            <a:r>
              <a:rPr lang="en-US" sz="1400" dirty="0">
                <a:latin typeface="Arial"/>
                <a:cs typeface="Arial"/>
              </a:rPr>
              <a:t> del </a:t>
            </a:r>
            <a:r>
              <a:rPr lang="en-US" sz="1400" dirty="0" err="1">
                <a:latin typeface="Arial"/>
                <a:cs typeface="Arial"/>
              </a:rPr>
              <a:t>secondo</a:t>
            </a:r>
            <a:r>
              <a:rPr lang="en-US" sz="1400" dirty="0">
                <a:latin typeface="Arial"/>
                <a:cs typeface="Arial"/>
              </a:rPr>
              <a:t> </a:t>
            </a:r>
            <a:r>
              <a:rPr lang="en-US" sz="1400" dirty="0" err="1">
                <a:latin typeface="Arial"/>
                <a:cs typeface="Arial"/>
              </a:rPr>
              <a:t>messaggero</a:t>
            </a:r>
            <a:r>
              <a:rPr lang="en-US" sz="1400" dirty="0">
                <a:latin typeface="Arial"/>
                <a:cs typeface="Arial"/>
              </a:rPr>
              <a:t> AMP-</a:t>
            </a:r>
            <a:r>
              <a:rPr lang="en-US" sz="1400" dirty="0" err="1">
                <a:latin typeface="Arial"/>
                <a:cs typeface="Arial"/>
              </a:rPr>
              <a:t>ciclico</a:t>
            </a:r>
            <a:r>
              <a:rPr lang="en-US" sz="1400" dirty="0">
                <a:latin typeface="Arial"/>
                <a:cs typeface="Arial"/>
              </a:rPr>
              <a:t> (</a:t>
            </a:r>
            <a:r>
              <a:rPr lang="en-US" sz="1400" dirty="0" err="1">
                <a:latin typeface="Arial"/>
                <a:cs typeface="Arial"/>
              </a:rPr>
              <a:t>cAMP</a:t>
            </a:r>
            <a:r>
              <a:rPr lang="en-US" sz="1400" dirty="0" smtClean="0">
                <a:latin typeface="Arial"/>
                <a:cs typeface="Arial"/>
              </a:rPr>
              <a:t>)</a:t>
            </a:r>
            <a:r>
              <a:rPr lang="it-IT" sz="1400" dirty="0">
                <a:latin typeface="Arial"/>
                <a:cs typeface="Arial"/>
              </a:rPr>
              <a:t> </a:t>
            </a:r>
            <a:r>
              <a:rPr lang="en-US" sz="1400" i="1" dirty="0" smtClean="0">
                <a:latin typeface="Arial"/>
                <a:cs typeface="Arial"/>
              </a:rPr>
              <a:t>(</a:t>
            </a:r>
            <a:r>
              <a:rPr lang="en-US" sz="1400" i="1" dirty="0" err="1">
                <a:latin typeface="Arial"/>
                <a:cs typeface="Arial"/>
              </a:rPr>
              <a:t>recettori</a:t>
            </a:r>
            <a:r>
              <a:rPr lang="en-US" sz="1400" i="1" dirty="0">
                <a:latin typeface="Arial"/>
                <a:cs typeface="Arial"/>
              </a:rPr>
              <a:t> </a:t>
            </a:r>
            <a:r>
              <a:rPr lang="en-US" sz="1400" i="1" dirty="0" err="1">
                <a:latin typeface="Arial"/>
                <a:cs typeface="Arial"/>
              </a:rPr>
              <a:t>catecolamine</a:t>
            </a:r>
            <a:r>
              <a:rPr lang="en-US" sz="1400" i="1" dirty="0">
                <a:latin typeface="Arial"/>
                <a:cs typeface="Arial"/>
              </a:rPr>
              <a:t>, ACTH, </a:t>
            </a:r>
            <a:r>
              <a:rPr lang="en-US" sz="1400" i="1" dirty="0" err="1">
                <a:latin typeface="Arial"/>
                <a:cs typeface="Arial"/>
              </a:rPr>
              <a:t>glucagone</a:t>
            </a:r>
            <a:r>
              <a:rPr lang="en-US" sz="1400" i="1" dirty="0">
                <a:latin typeface="Arial"/>
                <a:cs typeface="Arial"/>
              </a:rPr>
              <a:t>,, LH, FSH, TSH, </a:t>
            </a:r>
            <a:r>
              <a:rPr lang="en-US" sz="1400" i="1" dirty="0" err="1">
                <a:latin typeface="Arial"/>
                <a:cs typeface="Arial"/>
              </a:rPr>
              <a:t>istamina</a:t>
            </a:r>
            <a:r>
              <a:rPr lang="en-US" sz="1400" i="1" dirty="0" smtClean="0">
                <a:latin typeface="Arial"/>
                <a:cs typeface="Arial"/>
              </a:rPr>
              <a:t>)</a:t>
            </a:r>
            <a:r>
              <a:rPr lang="en-US" sz="1400" dirty="0" smtClean="0">
                <a:latin typeface="Arial"/>
                <a:cs typeface="Arial"/>
              </a:rPr>
              <a:t>     </a:t>
            </a:r>
            <a:endParaRPr lang="it-IT" sz="1400" dirty="0">
              <a:latin typeface="Arial"/>
              <a:cs typeface="Arial"/>
            </a:endParaRPr>
          </a:p>
          <a:p>
            <a:pPr algn="just"/>
            <a:r>
              <a:rPr lang="en-US" sz="1400" dirty="0">
                <a:latin typeface="Arial"/>
                <a:cs typeface="Arial"/>
              </a:rPr>
              <a:t>       </a:t>
            </a:r>
            <a:r>
              <a:rPr lang="en-US" sz="1400" dirty="0" err="1">
                <a:latin typeface="Arial"/>
                <a:cs typeface="Arial"/>
              </a:rPr>
              <a:t>L’effetto</a:t>
            </a:r>
            <a:r>
              <a:rPr lang="en-US" sz="1400" dirty="0">
                <a:latin typeface="Arial"/>
                <a:cs typeface="Arial"/>
              </a:rPr>
              <a:t> finale </a:t>
            </a:r>
            <a:r>
              <a:rPr lang="en-US" sz="1400" dirty="0" err="1">
                <a:latin typeface="Arial"/>
                <a:cs typeface="Arial"/>
              </a:rPr>
              <a:t>dipende</a:t>
            </a:r>
            <a:r>
              <a:rPr lang="en-US" sz="1400" dirty="0">
                <a:latin typeface="Arial"/>
                <a:cs typeface="Arial"/>
              </a:rPr>
              <a:t> </a:t>
            </a:r>
            <a:r>
              <a:rPr lang="en-US" sz="1400" b="1" dirty="0" err="1">
                <a:latin typeface="Arial"/>
                <a:cs typeface="Arial"/>
              </a:rPr>
              <a:t>dall’aumento</a:t>
            </a:r>
            <a:r>
              <a:rPr lang="en-US" sz="1400" b="1" dirty="0">
                <a:latin typeface="Arial"/>
                <a:cs typeface="Arial"/>
              </a:rPr>
              <a:t> del </a:t>
            </a:r>
            <a:r>
              <a:rPr lang="en-US" sz="1400" b="1" dirty="0" err="1">
                <a:latin typeface="Arial"/>
                <a:cs typeface="Arial"/>
              </a:rPr>
              <a:t>calcio</a:t>
            </a:r>
            <a:r>
              <a:rPr lang="en-US" sz="1400" b="1" dirty="0">
                <a:latin typeface="Arial"/>
                <a:cs typeface="Arial"/>
              </a:rPr>
              <a:t> </a:t>
            </a:r>
            <a:r>
              <a:rPr lang="en-US" sz="1400" b="1" dirty="0" err="1" smtClean="0">
                <a:latin typeface="Arial"/>
                <a:cs typeface="Arial"/>
              </a:rPr>
              <a:t>intracellulare</a:t>
            </a:r>
            <a:endParaRPr lang="en-US" sz="1400" b="1" dirty="0" smtClean="0">
              <a:latin typeface="Arial"/>
              <a:cs typeface="Arial"/>
            </a:endParaRPr>
          </a:p>
          <a:p>
            <a:pPr algn="just"/>
            <a:endParaRPr lang="en-US" sz="1400" b="1" dirty="0" smtClean="0">
              <a:latin typeface="Arial"/>
              <a:cs typeface="Arial"/>
            </a:endParaRPr>
          </a:p>
          <a:p>
            <a:pPr lvl="0" algn="just"/>
            <a:r>
              <a:rPr lang="en-US" sz="1400" b="1" i="1" dirty="0" err="1">
                <a:latin typeface="Arial"/>
                <a:cs typeface="Arial"/>
              </a:rPr>
              <a:t>Proteine</a:t>
            </a:r>
            <a:r>
              <a:rPr lang="en-US" sz="1400" b="1" i="1" dirty="0">
                <a:latin typeface="Arial"/>
                <a:cs typeface="Arial"/>
              </a:rPr>
              <a:t> </a:t>
            </a:r>
            <a:r>
              <a:rPr lang="en-US" sz="1400" b="1" i="1" dirty="0" err="1">
                <a:latin typeface="Arial"/>
                <a:cs typeface="Arial"/>
              </a:rPr>
              <a:t>G</a:t>
            </a:r>
            <a:r>
              <a:rPr lang="en-US" sz="1400" b="1" i="1" baseline="-25000" dirty="0" err="1">
                <a:latin typeface="Arial"/>
                <a:cs typeface="Arial"/>
              </a:rPr>
              <a:t>i</a:t>
            </a:r>
            <a:r>
              <a:rPr lang="en-US" sz="1400" dirty="0">
                <a:latin typeface="Arial"/>
                <a:cs typeface="Arial"/>
              </a:rPr>
              <a:t>: </a:t>
            </a:r>
            <a:r>
              <a:rPr lang="en-US" sz="1400" dirty="0" err="1">
                <a:latin typeface="Arial"/>
                <a:cs typeface="Arial"/>
              </a:rPr>
              <a:t>caratterizzate</a:t>
            </a:r>
            <a:r>
              <a:rPr lang="en-US" sz="1400" dirty="0">
                <a:latin typeface="Arial"/>
                <a:cs typeface="Arial"/>
              </a:rPr>
              <a:t> </a:t>
            </a:r>
            <a:r>
              <a:rPr lang="en-US" sz="1400" dirty="0" err="1">
                <a:latin typeface="Arial"/>
                <a:cs typeface="Arial"/>
              </a:rPr>
              <a:t>dalla</a:t>
            </a:r>
            <a:r>
              <a:rPr lang="en-US" sz="1400" dirty="0">
                <a:latin typeface="Arial"/>
                <a:cs typeface="Arial"/>
              </a:rPr>
              <a:t> </a:t>
            </a:r>
            <a:r>
              <a:rPr lang="en-US" sz="1400" dirty="0" err="1">
                <a:latin typeface="Arial"/>
                <a:cs typeface="Arial"/>
              </a:rPr>
              <a:t>presenza</a:t>
            </a:r>
            <a:r>
              <a:rPr lang="en-US" sz="1400" dirty="0">
                <a:latin typeface="Arial"/>
                <a:cs typeface="Arial"/>
              </a:rPr>
              <a:t> di </a:t>
            </a:r>
            <a:r>
              <a:rPr lang="en-US" sz="1400" b="1" i="1" dirty="0" err="1">
                <a:latin typeface="Arial"/>
                <a:cs typeface="Arial"/>
              </a:rPr>
              <a:t>alfa</a:t>
            </a:r>
            <a:r>
              <a:rPr lang="en-US" sz="1400" b="1" baseline="-25000" dirty="0" err="1">
                <a:latin typeface="Arial"/>
                <a:cs typeface="Arial"/>
              </a:rPr>
              <a:t>i</a:t>
            </a:r>
            <a:r>
              <a:rPr lang="en-US" sz="1400" dirty="0">
                <a:latin typeface="Arial"/>
                <a:cs typeface="Arial"/>
              </a:rPr>
              <a:t> con </a:t>
            </a:r>
            <a:r>
              <a:rPr lang="en-US" sz="1400" dirty="0" err="1">
                <a:latin typeface="Arial"/>
                <a:cs typeface="Arial"/>
              </a:rPr>
              <a:t>attività</a:t>
            </a:r>
            <a:r>
              <a:rPr lang="en-US" sz="1400" dirty="0">
                <a:latin typeface="Arial"/>
                <a:cs typeface="Arial"/>
              </a:rPr>
              <a:t> </a:t>
            </a:r>
            <a:r>
              <a:rPr lang="en-US" sz="1400" dirty="0" err="1">
                <a:latin typeface="Arial"/>
                <a:cs typeface="Arial"/>
              </a:rPr>
              <a:t>inibente</a:t>
            </a:r>
            <a:r>
              <a:rPr lang="en-US" sz="1400" dirty="0">
                <a:latin typeface="Arial"/>
                <a:cs typeface="Arial"/>
              </a:rPr>
              <a:t> </a:t>
            </a:r>
            <a:r>
              <a:rPr lang="en-US" sz="1400" dirty="0" err="1">
                <a:latin typeface="Arial"/>
                <a:cs typeface="Arial"/>
              </a:rPr>
              <a:t>l'adenilato</a:t>
            </a:r>
            <a:r>
              <a:rPr lang="en-US" sz="1400" dirty="0">
                <a:latin typeface="Arial"/>
                <a:cs typeface="Arial"/>
              </a:rPr>
              <a:t> </a:t>
            </a:r>
            <a:r>
              <a:rPr lang="en-US" sz="1400" dirty="0" err="1">
                <a:latin typeface="Arial"/>
                <a:cs typeface="Arial"/>
              </a:rPr>
              <a:t>ciclasi</a:t>
            </a:r>
            <a:r>
              <a:rPr lang="en-US" sz="1400" dirty="0">
                <a:latin typeface="Arial"/>
                <a:cs typeface="Arial"/>
              </a:rPr>
              <a:t> </a:t>
            </a:r>
            <a:r>
              <a:rPr lang="en-US" sz="1400" dirty="0" err="1">
                <a:latin typeface="Arial"/>
                <a:cs typeface="Arial"/>
              </a:rPr>
              <a:t>determinando</a:t>
            </a:r>
            <a:r>
              <a:rPr lang="en-US" sz="1400" dirty="0">
                <a:latin typeface="Arial"/>
                <a:cs typeface="Arial"/>
              </a:rPr>
              <a:t> </a:t>
            </a:r>
            <a:r>
              <a:rPr lang="en-US" sz="1400" dirty="0" err="1">
                <a:latin typeface="Arial"/>
                <a:cs typeface="Arial"/>
              </a:rPr>
              <a:t>così</a:t>
            </a:r>
            <a:r>
              <a:rPr lang="en-US" sz="1400" dirty="0">
                <a:latin typeface="Arial"/>
                <a:cs typeface="Arial"/>
              </a:rPr>
              <a:t> </a:t>
            </a:r>
            <a:r>
              <a:rPr lang="en-US" sz="1400" dirty="0" err="1">
                <a:latin typeface="Arial"/>
                <a:cs typeface="Arial"/>
              </a:rPr>
              <a:t>una</a:t>
            </a:r>
            <a:r>
              <a:rPr lang="en-US" sz="1400" dirty="0">
                <a:latin typeface="Arial"/>
                <a:cs typeface="Arial"/>
              </a:rPr>
              <a:t> </a:t>
            </a:r>
            <a:r>
              <a:rPr lang="en-US" sz="1400" dirty="0" err="1">
                <a:latin typeface="Arial"/>
                <a:cs typeface="Arial"/>
              </a:rPr>
              <a:t>riduzione</a:t>
            </a:r>
            <a:r>
              <a:rPr lang="en-US" sz="1400" dirty="0">
                <a:latin typeface="Arial"/>
                <a:cs typeface="Arial"/>
              </a:rPr>
              <a:t> del </a:t>
            </a:r>
            <a:r>
              <a:rPr lang="en-US" sz="1400" dirty="0" err="1">
                <a:latin typeface="Arial"/>
                <a:cs typeface="Arial"/>
              </a:rPr>
              <a:t>cAMP</a:t>
            </a:r>
            <a:r>
              <a:rPr lang="en-US" sz="1400" dirty="0">
                <a:latin typeface="Arial"/>
                <a:cs typeface="Arial"/>
              </a:rPr>
              <a:t> </a:t>
            </a:r>
            <a:r>
              <a:rPr lang="en-US" sz="1400" dirty="0" err="1">
                <a:latin typeface="Arial"/>
                <a:cs typeface="Arial"/>
              </a:rPr>
              <a:t>tramite</a:t>
            </a:r>
            <a:r>
              <a:rPr lang="en-US" sz="1400" dirty="0">
                <a:latin typeface="Arial"/>
                <a:cs typeface="Arial"/>
              </a:rPr>
              <a:t> </a:t>
            </a:r>
            <a:r>
              <a:rPr lang="en-US" sz="1400" dirty="0" err="1">
                <a:latin typeface="Arial"/>
                <a:cs typeface="Arial"/>
              </a:rPr>
              <a:t>attivazione</a:t>
            </a:r>
            <a:r>
              <a:rPr lang="en-US" sz="1400" dirty="0">
                <a:latin typeface="Arial"/>
                <a:cs typeface="Arial"/>
              </a:rPr>
              <a:t> </a:t>
            </a:r>
            <a:r>
              <a:rPr lang="en-US" sz="1400" dirty="0" err="1">
                <a:latin typeface="Arial"/>
                <a:cs typeface="Arial"/>
              </a:rPr>
              <a:t>delle</a:t>
            </a:r>
            <a:r>
              <a:rPr lang="en-US" sz="1400" dirty="0">
                <a:latin typeface="Arial"/>
                <a:cs typeface="Arial"/>
              </a:rPr>
              <a:t> </a:t>
            </a:r>
            <a:r>
              <a:rPr lang="en-US" sz="1400" dirty="0" err="1">
                <a:latin typeface="Arial"/>
                <a:cs typeface="Arial"/>
              </a:rPr>
              <a:t>fosfodiesterasi</a:t>
            </a:r>
            <a:r>
              <a:rPr lang="en-US" sz="1400" dirty="0">
                <a:latin typeface="Arial"/>
                <a:cs typeface="Arial"/>
              </a:rPr>
              <a:t> (PDE) </a:t>
            </a:r>
            <a:r>
              <a:rPr lang="en-US" sz="1400" dirty="0" err="1">
                <a:latin typeface="Arial"/>
                <a:cs typeface="Arial"/>
              </a:rPr>
              <a:t>e</a:t>
            </a:r>
            <a:r>
              <a:rPr lang="en-US" sz="1400" dirty="0">
                <a:latin typeface="Arial"/>
                <a:cs typeface="Arial"/>
              </a:rPr>
              <a:t> </a:t>
            </a:r>
            <a:r>
              <a:rPr lang="en-US" sz="1400" dirty="0" err="1">
                <a:latin typeface="Arial"/>
                <a:cs typeface="Arial"/>
              </a:rPr>
              <a:t>apertura</a:t>
            </a:r>
            <a:r>
              <a:rPr lang="en-US" sz="1400" dirty="0">
                <a:latin typeface="Arial"/>
                <a:cs typeface="Arial"/>
              </a:rPr>
              <a:t> di </a:t>
            </a:r>
            <a:r>
              <a:rPr lang="en-US" sz="1400" dirty="0" err="1">
                <a:latin typeface="Arial"/>
                <a:cs typeface="Arial"/>
              </a:rPr>
              <a:t>canali</a:t>
            </a:r>
            <a:r>
              <a:rPr lang="en-US" sz="1400" dirty="0">
                <a:latin typeface="Arial"/>
                <a:cs typeface="Arial"/>
              </a:rPr>
              <a:t> </a:t>
            </a:r>
            <a:r>
              <a:rPr lang="en-US" sz="1400" dirty="0" err="1">
                <a:latin typeface="Arial"/>
                <a:cs typeface="Arial"/>
              </a:rPr>
              <a:t>ionici</a:t>
            </a:r>
            <a:r>
              <a:rPr lang="en-US" sz="1400" dirty="0">
                <a:latin typeface="Arial"/>
                <a:cs typeface="Arial"/>
              </a:rPr>
              <a:t>. (</a:t>
            </a:r>
            <a:r>
              <a:rPr lang="en-US" sz="1400" dirty="0" err="1">
                <a:latin typeface="Arial"/>
                <a:cs typeface="Arial"/>
              </a:rPr>
              <a:t>noradrenalina</a:t>
            </a:r>
            <a:r>
              <a:rPr lang="en-US" sz="1400" dirty="0">
                <a:latin typeface="Arial"/>
                <a:cs typeface="Arial"/>
              </a:rPr>
              <a:t>, </a:t>
            </a:r>
            <a:r>
              <a:rPr lang="en-US" sz="1400" dirty="0" err="1">
                <a:latin typeface="Arial"/>
                <a:cs typeface="Arial"/>
              </a:rPr>
              <a:t>prostaglandine</a:t>
            </a:r>
            <a:r>
              <a:rPr lang="en-US" sz="1400" dirty="0">
                <a:latin typeface="Arial"/>
                <a:cs typeface="Arial"/>
              </a:rPr>
              <a:t>, </a:t>
            </a:r>
            <a:r>
              <a:rPr lang="en-US" sz="1400" dirty="0" err="1">
                <a:latin typeface="Arial"/>
                <a:cs typeface="Arial"/>
              </a:rPr>
              <a:t>oppiacei</a:t>
            </a:r>
            <a:r>
              <a:rPr lang="en-US" sz="1400" dirty="0">
                <a:latin typeface="Arial"/>
                <a:cs typeface="Arial"/>
              </a:rPr>
              <a:t>, </a:t>
            </a:r>
            <a:r>
              <a:rPr lang="en-US" sz="1400" dirty="0" err="1">
                <a:latin typeface="Arial"/>
                <a:cs typeface="Arial"/>
              </a:rPr>
              <a:t>angiotensina).</a:t>
            </a:r>
            <a:r>
              <a:rPr lang="en-US" sz="1400" dirty="0" err="1" smtClean="0">
                <a:latin typeface="Arial"/>
                <a:cs typeface="Arial"/>
              </a:rPr>
              <a:t> Ci</a:t>
            </a:r>
            <a:r>
              <a:rPr lang="en-US" sz="1400" dirty="0" smtClean="0">
                <a:latin typeface="Arial"/>
                <a:cs typeface="Arial"/>
              </a:rPr>
              <a:t> </a:t>
            </a:r>
            <a:r>
              <a:rPr lang="en-US" sz="1400" dirty="0" err="1">
                <a:latin typeface="Arial"/>
                <a:cs typeface="Arial"/>
              </a:rPr>
              <a:t>sono</a:t>
            </a:r>
            <a:r>
              <a:rPr lang="en-US" sz="1400" dirty="0">
                <a:latin typeface="Arial"/>
                <a:cs typeface="Arial"/>
              </a:rPr>
              <a:t> 3 tipi di </a:t>
            </a:r>
            <a:r>
              <a:rPr lang="en-US" sz="1400" b="1" i="1" dirty="0" err="1" smtClean="0">
                <a:latin typeface="Arial"/>
                <a:cs typeface="Arial"/>
              </a:rPr>
              <a:t>alfa</a:t>
            </a:r>
            <a:r>
              <a:rPr lang="en-US" sz="1400" b="1" i="1" dirty="0" smtClean="0">
                <a:latin typeface="Arial"/>
                <a:cs typeface="Arial"/>
              </a:rPr>
              <a:t> i:</a:t>
            </a:r>
          </a:p>
          <a:p>
            <a:pPr lvl="0" algn="just"/>
            <a:r>
              <a:rPr lang="en-US" sz="1400" dirty="0" smtClean="0">
                <a:latin typeface="Arial"/>
                <a:cs typeface="Arial"/>
              </a:rPr>
              <a:t>Il </a:t>
            </a:r>
            <a:r>
              <a:rPr lang="en-US" sz="1400" dirty="0" err="1">
                <a:latin typeface="Arial"/>
                <a:cs typeface="Arial"/>
              </a:rPr>
              <a:t>tipo</a:t>
            </a:r>
            <a:r>
              <a:rPr lang="en-US" sz="1400" dirty="0">
                <a:latin typeface="Arial"/>
                <a:cs typeface="Arial"/>
              </a:rPr>
              <a:t> 1 </a:t>
            </a:r>
            <a:r>
              <a:rPr lang="en-US" sz="1400" dirty="0" err="1">
                <a:latin typeface="Arial"/>
                <a:cs typeface="Arial"/>
              </a:rPr>
              <a:t>inibisce</a:t>
            </a:r>
            <a:r>
              <a:rPr lang="en-US" sz="1400" dirty="0">
                <a:latin typeface="Arial"/>
                <a:cs typeface="Arial"/>
              </a:rPr>
              <a:t> </a:t>
            </a:r>
            <a:r>
              <a:rPr lang="en-US" sz="1400" dirty="0" err="1">
                <a:latin typeface="Arial"/>
                <a:cs typeface="Arial"/>
              </a:rPr>
              <a:t>l’adenilato</a:t>
            </a:r>
            <a:r>
              <a:rPr lang="en-US" sz="1400" dirty="0">
                <a:latin typeface="Arial"/>
                <a:cs typeface="Arial"/>
              </a:rPr>
              <a:t> </a:t>
            </a:r>
            <a:r>
              <a:rPr lang="en-US" sz="1400" dirty="0" err="1">
                <a:latin typeface="Arial"/>
                <a:cs typeface="Arial"/>
              </a:rPr>
              <a:t>ciclasi</a:t>
            </a:r>
            <a:r>
              <a:rPr lang="en-US" sz="1400" dirty="0">
                <a:latin typeface="Arial"/>
                <a:cs typeface="Arial"/>
              </a:rPr>
              <a:t> con </a:t>
            </a:r>
            <a:r>
              <a:rPr lang="en-US" sz="1400" dirty="0" err="1">
                <a:latin typeface="Arial"/>
                <a:cs typeface="Arial"/>
              </a:rPr>
              <a:t>conseguente</a:t>
            </a:r>
            <a:r>
              <a:rPr lang="en-US" sz="1400" dirty="0">
                <a:latin typeface="Arial"/>
                <a:cs typeface="Arial"/>
              </a:rPr>
              <a:t> </a:t>
            </a:r>
            <a:r>
              <a:rPr lang="en-US" sz="1400" dirty="0" err="1">
                <a:latin typeface="Arial"/>
                <a:cs typeface="Arial"/>
              </a:rPr>
              <a:t>riduzione</a:t>
            </a:r>
            <a:r>
              <a:rPr lang="en-US" sz="1400" dirty="0">
                <a:latin typeface="Arial"/>
                <a:cs typeface="Arial"/>
              </a:rPr>
              <a:t> del </a:t>
            </a:r>
            <a:r>
              <a:rPr lang="en-US" sz="1400" dirty="0" err="1" smtClean="0">
                <a:latin typeface="Arial"/>
                <a:cs typeface="Arial"/>
              </a:rPr>
              <a:t>cAMP</a:t>
            </a:r>
            <a:r>
              <a:rPr lang="en-US" sz="1400" dirty="0" smtClean="0">
                <a:latin typeface="Arial"/>
                <a:cs typeface="Arial"/>
              </a:rPr>
              <a:t>;</a:t>
            </a:r>
          </a:p>
          <a:p>
            <a:pPr lvl="0" algn="just"/>
            <a:r>
              <a:rPr lang="en-US" sz="1400" dirty="0" smtClean="0">
                <a:latin typeface="Arial"/>
                <a:cs typeface="Arial"/>
              </a:rPr>
              <a:t>Il </a:t>
            </a:r>
            <a:r>
              <a:rPr lang="en-US" sz="1400" dirty="0" err="1">
                <a:latin typeface="Arial"/>
                <a:cs typeface="Arial"/>
              </a:rPr>
              <a:t>tipo</a:t>
            </a:r>
            <a:r>
              <a:rPr lang="en-US" sz="1400" dirty="0">
                <a:latin typeface="Arial"/>
                <a:cs typeface="Arial"/>
              </a:rPr>
              <a:t> 2 </a:t>
            </a:r>
            <a:r>
              <a:rPr lang="en-US" sz="1400" dirty="0" err="1">
                <a:latin typeface="Arial"/>
                <a:cs typeface="Arial"/>
              </a:rPr>
              <a:t>attiva</a:t>
            </a:r>
            <a:r>
              <a:rPr lang="en-US" sz="1400" dirty="0">
                <a:latin typeface="Arial"/>
                <a:cs typeface="Arial"/>
              </a:rPr>
              <a:t> </a:t>
            </a:r>
            <a:r>
              <a:rPr lang="en-US" sz="1400" dirty="0" err="1">
                <a:latin typeface="Arial"/>
                <a:cs typeface="Arial"/>
              </a:rPr>
              <a:t>l’effettore</a:t>
            </a:r>
            <a:r>
              <a:rPr lang="en-US" sz="1400" dirty="0">
                <a:latin typeface="Arial"/>
                <a:cs typeface="Arial"/>
              </a:rPr>
              <a:t> </a:t>
            </a:r>
            <a:r>
              <a:rPr lang="en-US" sz="1400" dirty="0" err="1">
                <a:latin typeface="Arial"/>
                <a:cs typeface="Arial"/>
              </a:rPr>
              <a:t>fosfolipasi</a:t>
            </a:r>
            <a:r>
              <a:rPr lang="en-US" sz="1400" dirty="0">
                <a:latin typeface="Arial"/>
                <a:cs typeface="Arial"/>
              </a:rPr>
              <a:t> C (PLC) con </a:t>
            </a:r>
            <a:r>
              <a:rPr lang="en-US" sz="1400" dirty="0" err="1">
                <a:latin typeface="Arial"/>
                <a:cs typeface="Arial"/>
              </a:rPr>
              <a:t>conseguente</a:t>
            </a:r>
            <a:r>
              <a:rPr lang="en-US" sz="1400" dirty="0">
                <a:latin typeface="Arial"/>
                <a:cs typeface="Arial"/>
              </a:rPr>
              <a:t> </a:t>
            </a:r>
            <a:r>
              <a:rPr lang="en-US" sz="1400" dirty="0" err="1">
                <a:latin typeface="Arial"/>
                <a:cs typeface="Arial"/>
              </a:rPr>
              <a:t>produzione</a:t>
            </a:r>
            <a:r>
              <a:rPr lang="en-US" sz="1400" dirty="0">
                <a:latin typeface="Arial"/>
                <a:cs typeface="Arial"/>
              </a:rPr>
              <a:t> </a:t>
            </a:r>
            <a:r>
              <a:rPr lang="en-US" sz="1400" dirty="0" err="1">
                <a:latin typeface="Arial"/>
                <a:cs typeface="Arial"/>
              </a:rPr>
              <a:t>dei</a:t>
            </a:r>
            <a:r>
              <a:rPr lang="en-US" sz="1400" dirty="0">
                <a:latin typeface="Arial"/>
                <a:cs typeface="Arial"/>
              </a:rPr>
              <a:t> </a:t>
            </a:r>
            <a:r>
              <a:rPr lang="en-US" sz="1400" dirty="0" err="1">
                <a:latin typeface="Arial"/>
                <a:cs typeface="Arial"/>
              </a:rPr>
              <a:t>secondi</a:t>
            </a:r>
            <a:r>
              <a:rPr lang="en-US" sz="1400" dirty="0">
                <a:latin typeface="Arial"/>
                <a:cs typeface="Arial"/>
              </a:rPr>
              <a:t> </a:t>
            </a:r>
            <a:r>
              <a:rPr lang="en-US" sz="1400" dirty="0" err="1">
                <a:latin typeface="Arial"/>
                <a:cs typeface="Arial"/>
              </a:rPr>
              <a:t>messaggeri</a:t>
            </a:r>
            <a:r>
              <a:rPr lang="en-US" sz="1400" dirty="0">
                <a:latin typeface="Arial"/>
                <a:cs typeface="Arial"/>
              </a:rPr>
              <a:t> IP</a:t>
            </a:r>
            <a:r>
              <a:rPr lang="en-US" sz="1400" baseline="-25000" dirty="0">
                <a:latin typeface="Arial"/>
                <a:cs typeface="Arial"/>
              </a:rPr>
              <a:t>3</a:t>
            </a:r>
            <a:r>
              <a:rPr lang="en-US" sz="1400" dirty="0">
                <a:latin typeface="Arial"/>
                <a:cs typeface="Arial"/>
              </a:rPr>
              <a:t> </a:t>
            </a:r>
            <a:r>
              <a:rPr lang="en-US" sz="1400" dirty="0" err="1">
                <a:latin typeface="Arial"/>
                <a:cs typeface="Arial"/>
              </a:rPr>
              <a:t>e</a:t>
            </a:r>
            <a:r>
              <a:rPr lang="en-US" sz="1400" dirty="0">
                <a:latin typeface="Arial"/>
                <a:cs typeface="Arial"/>
              </a:rPr>
              <a:t> DAG </a:t>
            </a:r>
            <a:r>
              <a:rPr lang="en-US" sz="1400" dirty="0" err="1">
                <a:latin typeface="Arial"/>
                <a:cs typeface="Arial"/>
              </a:rPr>
              <a:t>che</a:t>
            </a:r>
            <a:r>
              <a:rPr lang="en-US" sz="1400" dirty="0">
                <a:latin typeface="Arial"/>
                <a:cs typeface="Arial"/>
              </a:rPr>
              <a:t> </a:t>
            </a:r>
            <a:r>
              <a:rPr lang="en-US" sz="1400" dirty="0" err="1">
                <a:latin typeface="Arial"/>
                <a:cs typeface="Arial"/>
              </a:rPr>
              <a:t>fanno</a:t>
            </a:r>
            <a:r>
              <a:rPr lang="en-US" sz="1400" dirty="0">
                <a:latin typeface="Arial"/>
                <a:cs typeface="Arial"/>
              </a:rPr>
              <a:t> </a:t>
            </a:r>
            <a:r>
              <a:rPr lang="en-US" sz="1400" dirty="0" err="1">
                <a:latin typeface="Arial"/>
                <a:cs typeface="Arial"/>
              </a:rPr>
              <a:t>aumentare</a:t>
            </a:r>
            <a:r>
              <a:rPr lang="en-US" sz="1400" dirty="0">
                <a:latin typeface="Arial"/>
                <a:cs typeface="Arial"/>
              </a:rPr>
              <a:t> </a:t>
            </a:r>
            <a:r>
              <a:rPr lang="en-US" sz="1400" dirty="0" err="1">
                <a:latin typeface="Arial"/>
                <a:cs typeface="Arial"/>
              </a:rPr>
              <a:t>il</a:t>
            </a:r>
            <a:r>
              <a:rPr lang="en-US" sz="1400" dirty="0">
                <a:latin typeface="Arial"/>
                <a:cs typeface="Arial"/>
              </a:rPr>
              <a:t> </a:t>
            </a:r>
            <a:r>
              <a:rPr lang="en-US" sz="1400" dirty="0" err="1">
                <a:latin typeface="Arial"/>
                <a:cs typeface="Arial"/>
              </a:rPr>
              <a:t>calcio</a:t>
            </a:r>
            <a:r>
              <a:rPr lang="en-US" sz="1400" dirty="0">
                <a:latin typeface="Arial"/>
                <a:cs typeface="Arial"/>
              </a:rPr>
              <a:t> </a:t>
            </a:r>
            <a:r>
              <a:rPr lang="en-US" sz="1400" dirty="0" err="1" smtClean="0">
                <a:latin typeface="Arial"/>
                <a:cs typeface="Arial"/>
              </a:rPr>
              <a:t>intracellulare</a:t>
            </a:r>
            <a:r>
              <a:rPr lang="en-US" sz="1400" dirty="0" smtClean="0">
                <a:latin typeface="Arial"/>
                <a:cs typeface="Arial"/>
              </a:rPr>
              <a:t>;</a:t>
            </a:r>
          </a:p>
          <a:p>
            <a:pPr lvl="0" algn="just"/>
            <a:r>
              <a:rPr lang="en-US" sz="1400" dirty="0" smtClean="0">
                <a:latin typeface="Arial"/>
                <a:cs typeface="Arial"/>
              </a:rPr>
              <a:t>Il </a:t>
            </a:r>
            <a:r>
              <a:rPr lang="en-US" sz="1400" dirty="0" err="1">
                <a:latin typeface="Arial"/>
                <a:cs typeface="Arial"/>
              </a:rPr>
              <a:t>tipo</a:t>
            </a:r>
            <a:r>
              <a:rPr lang="en-US" sz="1400" dirty="0">
                <a:latin typeface="Arial"/>
                <a:cs typeface="Arial"/>
              </a:rPr>
              <a:t> 3 </a:t>
            </a:r>
            <a:r>
              <a:rPr lang="en-US" sz="1400" dirty="0" err="1">
                <a:latin typeface="Arial"/>
                <a:cs typeface="Arial"/>
              </a:rPr>
              <a:t>attiva</a:t>
            </a:r>
            <a:r>
              <a:rPr lang="en-US" sz="1400" dirty="0">
                <a:latin typeface="Arial"/>
                <a:cs typeface="Arial"/>
              </a:rPr>
              <a:t> </a:t>
            </a:r>
            <a:r>
              <a:rPr lang="en-US" sz="1400" dirty="0" err="1">
                <a:latin typeface="Arial"/>
                <a:cs typeface="Arial"/>
              </a:rPr>
              <a:t>l’effettore</a:t>
            </a:r>
            <a:r>
              <a:rPr lang="en-US" sz="1400" dirty="0">
                <a:latin typeface="Arial"/>
                <a:cs typeface="Arial"/>
              </a:rPr>
              <a:t> </a:t>
            </a:r>
            <a:r>
              <a:rPr lang="en-US" sz="1400" dirty="0" err="1">
                <a:latin typeface="Arial"/>
                <a:cs typeface="Arial"/>
              </a:rPr>
              <a:t>fosfolipasi</a:t>
            </a:r>
            <a:r>
              <a:rPr lang="en-US" sz="1400" dirty="0">
                <a:latin typeface="Arial"/>
                <a:cs typeface="Arial"/>
              </a:rPr>
              <a:t> A</a:t>
            </a:r>
            <a:r>
              <a:rPr lang="en-US" sz="1400" baseline="-25000" dirty="0">
                <a:latin typeface="Arial"/>
                <a:cs typeface="Arial"/>
              </a:rPr>
              <a:t>2</a:t>
            </a:r>
            <a:r>
              <a:rPr lang="en-US" sz="1400" dirty="0">
                <a:latin typeface="Arial"/>
                <a:cs typeface="Arial"/>
              </a:rPr>
              <a:t> (PLA</a:t>
            </a:r>
            <a:r>
              <a:rPr lang="en-US" sz="1400" baseline="-25000" dirty="0">
                <a:latin typeface="Arial"/>
                <a:cs typeface="Arial"/>
              </a:rPr>
              <a:t>2</a:t>
            </a:r>
            <a:r>
              <a:rPr lang="en-US" sz="1400" dirty="0">
                <a:latin typeface="Arial"/>
                <a:cs typeface="Arial"/>
              </a:rPr>
              <a:t>) </a:t>
            </a:r>
            <a:r>
              <a:rPr lang="en-US" sz="1400" dirty="0" err="1">
                <a:latin typeface="Arial"/>
                <a:cs typeface="Arial"/>
              </a:rPr>
              <a:t>che</a:t>
            </a:r>
            <a:r>
              <a:rPr lang="en-US" sz="1400" dirty="0">
                <a:latin typeface="Arial"/>
                <a:cs typeface="Arial"/>
              </a:rPr>
              <a:t> produce </a:t>
            </a:r>
            <a:r>
              <a:rPr lang="en-US" sz="1400" dirty="0" err="1">
                <a:latin typeface="Arial"/>
                <a:cs typeface="Arial"/>
              </a:rPr>
              <a:t>acido</a:t>
            </a:r>
            <a:r>
              <a:rPr lang="en-US" sz="1400" dirty="0">
                <a:latin typeface="Arial"/>
                <a:cs typeface="Arial"/>
              </a:rPr>
              <a:t> </a:t>
            </a:r>
            <a:r>
              <a:rPr lang="en-US" sz="1400" dirty="0" err="1">
                <a:latin typeface="Arial"/>
                <a:cs typeface="Arial"/>
              </a:rPr>
              <a:t>arachidonico</a:t>
            </a:r>
            <a:r>
              <a:rPr lang="en-US" sz="1400" dirty="0">
                <a:latin typeface="Arial"/>
                <a:cs typeface="Arial"/>
              </a:rPr>
              <a:t> </a:t>
            </a:r>
            <a:r>
              <a:rPr lang="en-US" sz="1400" dirty="0" err="1">
                <a:latin typeface="Arial"/>
                <a:cs typeface="Arial"/>
              </a:rPr>
              <a:t>da</a:t>
            </a:r>
            <a:r>
              <a:rPr lang="en-US" sz="1400" dirty="0">
                <a:latin typeface="Arial"/>
                <a:cs typeface="Arial"/>
              </a:rPr>
              <a:t> cui </a:t>
            </a:r>
            <a:r>
              <a:rPr lang="en-US" sz="1400" dirty="0" err="1">
                <a:latin typeface="Arial"/>
                <a:cs typeface="Arial"/>
              </a:rPr>
              <a:t>originano</a:t>
            </a:r>
            <a:r>
              <a:rPr lang="en-US" sz="1400" dirty="0">
                <a:latin typeface="Arial"/>
                <a:cs typeface="Arial"/>
              </a:rPr>
              <a:t> </a:t>
            </a:r>
            <a:r>
              <a:rPr lang="en-US" sz="1400" dirty="0" err="1">
                <a:latin typeface="Arial"/>
                <a:cs typeface="Arial"/>
              </a:rPr>
              <a:t>leucotrieni</a:t>
            </a:r>
            <a:r>
              <a:rPr lang="en-US" sz="1400" dirty="0">
                <a:latin typeface="Arial"/>
                <a:cs typeface="Arial"/>
              </a:rPr>
              <a:t> (LT, </a:t>
            </a:r>
            <a:r>
              <a:rPr lang="en-US" sz="1400" dirty="0" err="1">
                <a:latin typeface="Arial"/>
                <a:cs typeface="Arial"/>
              </a:rPr>
              <a:t>dalla</a:t>
            </a:r>
            <a:r>
              <a:rPr lang="en-US" sz="1400" dirty="0">
                <a:latin typeface="Arial"/>
                <a:cs typeface="Arial"/>
              </a:rPr>
              <a:t> via </a:t>
            </a:r>
            <a:r>
              <a:rPr lang="en-US" sz="1400" dirty="0" err="1">
                <a:latin typeface="Arial"/>
                <a:cs typeface="Arial"/>
              </a:rPr>
              <a:t>della</a:t>
            </a:r>
            <a:r>
              <a:rPr lang="en-US" sz="1400" dirty="0">
                <a:latin typeface="Arial"/>
                <a:cs typeface="Arial"/>
              </a:rPr>
              <a:t> </a:t>
            </a:r>
            <a:r>
              <a:rPr lang="en-US" sz="1400" dirty="0" err="1">
                <a:latin typeface="Arial"/>
                <a:cs typeface="Arial"/>
              </a:rPr>
              <a:t>lipossigenasi</a:t>
            </a:r>
            <a:r>
              <a:rPr lang="en-US" sz="1400" dirty="0">
                <a:latin typeface="Arial"/>
                <a:cs typeface="Arial"/>
              </a:rPr>
              <a:t>), </a:t>
            </a:r>
            <a:r>
              <a:rPr lang="en-US" sz="1400" dirty="0" err="1">
                <a:latin typeface="Arial"/>
                <a:cs typeface="Arial"/>
              </a:rPr>
              <a:t>trombossano</a:t>
            </a:r>
            <a:r>
              <a:rPr lang="en-US" sz="1400" dirty="0">
                <a:latin typeface="Arial"/>
                <a:cs typeface="Arial"/>
              </a:rPr>
              <a:t> (TXA</a:t>
            </a:r>
            <a:r>
              <a:rPr lang="en-US" sz="1400" baseline="-25000" dirty="0">
                <a:latin typeface="Arial"/>
                <a:cs typeface="Arial"/>
              </a:rPr>
              <a:t>2</a:t>
            </a:r>
            <a:r>
              <a:rPr lang="en-US" sz="1400" dirty="0">
                <a:latin typeface="Arial"/>
                <a:cs typeface="Arial"/>
              </a:rPr>
              <a:t>) </a:t>
            </a:r>
            <a:r>
              <a:rPr lang="en-US" sz="1400" dirty="0" err="1">
                <a:latin typeface="Arial"/>
                <a:cs typeface="Arial"/>
              </a:rPr>
              <a:t>e</a:t>
            </a:r>
            <a:r>
              <a:rPr lang="en-US" sz="1400" dirty="0">
                <a:latin typeface="Arial"/>
                <a:cs typeface="Arial"/>
              </a:rPr>
              <a:t> </a:t>
            </a:r>
            <a:r>
              <a:rPr lang="en-US" sz="1400" dirty="0" err="1">
                <a:latin typeface="Arial"/>
                <a:cs typeface="Arial"/>
              </a:rPr>
              <a:t>prostaglandine</a:t>
            </a:r>
            <a:r>
              <a:rPr lang="en-US" sz="1400" dirty="0">
                <a:latin typeface="Arial"/>
                <a:cs typeface="Arial"/>
              </a:rPr>
              <a:t> (PG) </a:t>
            </a:r>
            <a:r>
              <a:rPr lang="en-US" sz="1400" dirty="0" err="1">
                <a:latin typeface="Arial"/>
                <a:cs typeface="Arial"/>
              </a:rPr>
              <a:t>che</a:t>
            </a:r>
            <a:r>
              <a:rPr lang="en-US" sz="1400" dirty="0">
                <a:latin typeface="Arial"/>
                <a:cs typeface="Arial"/>
              </a:rPr>
              <a:t> </a:t>
            </a:r>
            <a:r>
              <a:rPr lang="en-US" sz="1400" dirty="0" err="1">
                <a:latin typeface="Arial"/>
                <a:cs typeface="Arial"/>
              </a:rPr>
              <a:t>sono</a:t>
            </a:r>
            <a:r>
              <a:rPr lang="en-US" sz="1400" dirty="0">
                <a:latin typeface="Arial"/>
                <a:cs typeface="Arial"/>
              </a:rPr>
              <a:t> </a:t>
            </a:r>
            <a:r>
              <a:rPr lang="en-US" sz="1400" dirty="0" err="1">
                <a:latin typeface="Arial"/>
                <a:cs typeface="Arial"/>
              </a:rPr>
              <a:t>mediatori</a:t>
            </a:r>
            <a:r>
              <a:rPr lang="en-US" sz="1400" dirty="0">
                <a:latin typeface="Arial"/>
                <a:cs typeface="Arial"/>
              </a:rPr>
              <a:t> </a:t>
            </a:r>
            <a:r>
              <a:rPr lang="en-US" sz="1400" dirty="0" err="1" smtClean="0">
                <a:latin typeface="Arial"/>
                <a:cs typeface="Arial"/>
              </a:rPr>
              <a:t>dell’infiammazione</a:t>
            </a:r>
            <a:r>
              <a:rPr lang="en-US" sz="1400" dirty="0" smtClean="0">
                <a:latin typeface="Arial"/>
                <a:cs typeface="Arial"/>
              </a:rPr>
              <a:t>. (TXA</a:t>
            </a:r>
            <a:r>
              <a:rPr lang="en-US" sz="1400" baseline="-25000" dirty="0" smtClean="0">
                <a:latin typeface="Arial"/>
                <a:cs typeface="Arial"/>
              </a:rPr>
              <a:t>2</a:t>
            </a:r>
            <a:r>
              <a:rPr lang="en-US" sz="1400" dirty="0" smtClean="0">
                <a:latin typeface="Arial"/>
                <a:cs typeface="Arial"/>
              </a:rPr>
              <a:t> </a:t>
            </a:r>
            <a:r>
              <a:rPr lang="en-US" sz="1400" dirty="0" err="1" smtClean="0">
                <a:latin typeface="Arial"/>
                <a:cs typeface="Arial"/>
              </a:rPr>
              <a:t>e</a:t>
            </a:r>
            <a:r>
              <a:rPr lang="en-US" sz="1400" dirty="0" smtClean="0">
                <a:latin typeface="Arial"/>
                <a:cs typeface="Arial"/>
              </a:rPr>
              <a:t> PG </a:t>
            </a:r>
            <a:r>
              <a:rPr lang="en-US" sz="1400" dirty="0" err="1" smtClean="0">
                <a:latin typeface="Arial"/>
                <a:cs typeface="Arial"/>
              </a:rPr>
              <a:t>dalla</a:t>
            </a:r>
            <a:r>
              <a:rPr lang="en-US" sz="1400" dirty="0" smtClean="0">
                <a:latin typeface="Arial"/>
                <a:cs typeface="Arial"/>
              </a:rPr>
              <a:t> via </a:t>
            </a:r>
            <a:r>
              <a:rPr lang="en-US" sz="1400" dirty="0" err="1" smtClean="0">
                <a:latin typeface="Arial"/>
                <a:cs typeface="Arial"/>
              </a:rPr>
              <a:t>della</a:t>
            </a:r>
            <a:r>
              <a:rPr lang="en-US" sz="1400" dirty="0" smtClean="0">
                <a:latin typeface="Arial"/>
                <a:cs typeface="Arial"/>
              </a:rPr>
              <a:t> </a:t>
            </a:r>
            <a:r>
              <a:rPr lang="en-US" sz="1400" dirty="0" err="1" smtClean="0">
                <a:latin typeface="Arial"/>
                <a:cs typeface="Arial"/>
              </a:rPr>
              <a:t>ciclossigenasi</a:t>
            </a:r>
            <a:r>
              <a:rPr lang="en-US" sz="1400" dirty="0" smtClean="0">
                <a:latin typeface="Arial"/>
                <a:cs typeface="Arial"/>
              </a:rPr>
              <a:t>.</a:t>
            </a:r>
          </a:p>
          <a:p>
            <a:pPr lvl="0" algn="just"/>
            <a:endParaRPr lang="en-US" sz="1400" dirty="0" smtClean="0">
              <a:latin typeface="Arial"/>
              <a:cs typeface="Arial"/>
            </a:endParaRPr>
          </a:p>
          <a:p>
            <a:pPr lvl="0" algn="just"/>
            <a:r>
              <a:rPr lang="en-US" sz="1400" b="1" i="1" dirty="0" err="1" smtClean="0">
                <a:latin typeface="Arial"/>
                <a:cs typeface="Arial"/>
              </a:rPr>
              <a:t>Proteine</a:t>
            </a:r>
            <a:r>
              <a:rPr lang="en-US" sz="1400" b="1" i="1" dirty="0" smtClean="0">
                <a:latin typeface="Arial"/>
                <a:cs typeface="Arial"/>
              </a:rPr>
              <a:t> </a:t>
            </a:r>
            <a:r>
              <a:rPr lang="en-US" sz="1400" b="1" i="1" dirty="0" err="1" smtClean="0">
                <a:latin typeface="Arial"/>
                <a:cs typeface="Arial"/>
              </a:rPr>
              <a:t>G</a:t>
            </a:r>
            <a:r>
              <a:rPr lang="en-US" sz="1400" b="1" i="1" baseline="-25000" dirty="0" err="1" smtClean="0">
                <a:latin typeface="Arial"/>
                <a:cs typeface="Arial"/>
              </a:rPr>
              <a:t>q</a:t>
            </a:r>
            <a:r>
              <a:rPr lang="en-US" sz="1400" dirty="0" smtClean="0">
                <a:latin typeface="Arial"/>
                <a:cs typeface="Arial"/>
              </a:rPr>
              <a:t>: </a:t>
            </a:r>
            <a:r>
              <a:rPr lang="en-US" sz="1400" dirty="0" err="1" smtClean="0">
                <a:latin typeface="Arial"/>
                <a:cs typeface="Arial"/>
              </a:rPr>
              <a:t>caratterizzate</a:t>
            </a:r>
            <a:r>
              <a:rPr lang="en-US" sz="1400" dirty="0" smtClean="0">
                <a:latin typeface="Arial"/>
                <a:cs typeface="Arial"/>
              </a:rPr>
              <a:t> </a:t>
            </a:r>
            <a:r>
              <a:rPr lang="en-US" sz="1400" dirty="0" err="1" smtClean="0">
                <a:latin typeface="Arial"/>
                <a:cs typeface="Arial"/>
              </a:rPr>
              <a:t>dalla</a:t>
            </a:r>
            <a:r>
              <a:rPr lang="en-US" sz="1400" dirty="0" smtClean="0">
                <a:latin typeface="Arial"/>
                <a:cs typeface="Arial"/>
              </a:rPr>
              <a:t> </a:t>
            </a:r>
            <a:r>
              <a:rPr lang="en-US" sz="1400" dirty="0" err="1" smtClean="0">
                <a:latin typeface="Arial"/>
                <a:cs typeface="Arial"/>
              </a:rPr>
              <a:t>presenza</a:t>
            </a:r>
            <a:r>
              <a:rPr lang="en-US" sz="1400" dirty="0" smtClean="0">
                <a:latin typeface="Arial"/>
                <a:cs typeface="Arial"/>
              </a:rPr>
              <a:t> di </a:t>
            </a:r>
            <a:r>
              <a:rPr lang="en-US" sz="1400" i="1" dirty="0" err="1" smtClean="0">
                <a:latin typeface="Arial"/>
                <a:cs typeface="Arial"/>
              </a:rPr>
              <a:t>alfa</a:t>
            </a:r>
            <a:r>
              <a:rPr lang="en-US" sz="1400" baseline="-25000" dirty="0" err="1" smtClean="0">
                <a:latin typeface="Arial"/>
                <a:cs typeface="Arial"/>
              </a:rPr>
              <a:t>q</a:t>
            </a:r>
            <a:r>
              <a:rPr lang="en-US" sz="1400" dirty="0" smtClean="0">
                <a:latin typeface="Arial"/>
                <a:cs typeface="Arial"/>
              </a:rPr>
              <a:t> </a:t>
            </a:r>
            <a:r>
              <a:rPr lang="en-US" sz="1400" dirty="0" err="1" smtClean="0">
                <a:latin typeface="Arial"/>
                <a:cs typeface="Arial"/>
              </a:rPr>
              <a:t>che</a:t>
            </a:r>
            <a:r>
              <a:rPr lang="en-US" sz="1400" dirty="0" smtClean="0">
                <a:latin typeface="Arial"/>
                <a:cs typeface="Arial"/>
              </a:rPr>
              <a:t> </a:t>
            </a:r>
            <a:r>
              <a:rPr lang="en-US" sz="1400" dirty="0" err="1" smtClean="0">
                <a:latin typeface="Arial"/>
                <a:cs typeface="Arial"/>
              </a:rPr>
              <a:t>attiva</a:t>
            </a:r>
            <a:r>
              <a:rPr lang="en-US" sz="1400" dirty="0" smtClean="0">
                <a:latin typeface="Arial"/>
                <a:cs typeface="Arial"/>
              </a:rPr>
              <a:t> </a:t>
            </a:r>
            <a:r>
              <a:rPr lang="en-US" sz="1400" dirty="0" err="1" smtClean="0">
                <a:latin typeface="Arial"/>
                <a:cs typeface="Arial"/>
              </a:rPr>
              <a:t>l’effettore</a:t>
            </a:r>
            <a:r>
              <a:rPr lang="en-US" sz="1400" dirty="0" smtClean="0">
                <a:latin typeface="Arial"/>
                <a:cs typeface="Arial"/>
              </a:rPr>
              <a:t> </a:t>
            </a:r>
            <a:r>
              <a:rPr lang="en-US" sz="1400" dirty="0" err="1" smtClean="0">
                <a:latin typeface="Arial"/>
                <a:cs typeface="Arial"/>
              </a:rPr>
              <a:t>fosfolipasi</a:t>
            </a:r>
            <a:r>
              <a:rPr lang="en-US" sz="1400" dirty="0" smtClean="0">
                <a:latin typeface="Arial"/>
                <a:cs typeface="Arial"/>
              </a:rPr>
              <a:t> C con </a:t>
            </a:r>
            <a:r>
              <a:rPr lang="en-US" sz="1400" dirty="0" err="1" smtClean="0">
                <a:latin typeface="Arial"/>
                <a:cs typeface="Arial"/>
              </a:rPr>
              <a:t>conseguente</a:t>
            </a:r>
            <a:r>
              <a:rPr lang="en-US" sz="1400" dirty="0" smtClean="0">
                <a:latin typeface="Arial"/>
                <a:cs typeface="Arial"/>
              </a:rPr>
              <a:t> </a:t>
            </a:r>
            <a:r>
              <a:rPr lang="en-US" sz="1400" dirty="0" err="1" smtClean="0">
                <a:latin typeface="Arial"/>
                <a:cs typeface="Arial"/>
              </a:rPr>
              <a:t>produzione</a:t>
            </a:r>
            <a:r>
              <a:rPr lang="en-US" sz="1400" dirty="0" smtClean="0">
                <a:latin typeface="Arial"/>
                <a:cs typeface="Arial"/>
              </a:rPr>
              <a:t> </a:t>
            </a:r>
            <a:r>
              <a:rPr lang="en-US" sz="1400" dirty="0" err="1" smtClean="0">
                <a:latin typeface="Arial"/>
                <a:cs typeface="Arial"/>
              </a:rPr>
              <a:t>dei</a:t>
            </a:r>
            <a:r>
              <a:rPr lang="en-US" sz="1400" dirty="0" smtClean="0">
                <a:latin typeface="Arial"/>
                <a:cs typeface="Arial"/>
              </a:rPr>
              <a:t> </a:t>
            </a:r>
            <a:r>
              <a:rPr lang="en-US" sz="1400" dirty="0" err="1" smtClean="0">
                <a:latin typeface="Arial"/>
                <a:cs typeface="Arial"/>
              </a:rPr>
              <a:t>secondi</a:t>
            </a:r>
            <a:r>
              <a:rPr lang="en-US" sz="1400" dirty="0" smtClean="0">
                <a:latin typeface="Arial"/>
                <a:cs typeface="Arial"/>
              </a:rPr>
              <a:t> </a:t>
            </a:r>
            <a:r>
              <a:rPr lang="en-US" sz="1400" dirty="0" err="1" smtClean="0">
                <a:latin typeface="Arial"/>
                <a:cs typeface="Arial"/>
              </a:rPr>
              <a:t>messaggeri</a:t>
            </a:r>
            <a:r>
              <a:rPr lang="en-US" sz="1400" dirty="0" smtClean="0">
                <a:latin typeface="Arial"/>
                <a:cs typeface="Arial"/>
              </a:rPr>
              <a:t> IP</a:t>
            </a:r>
            <a:r>
              <a:rPr lang="en-US" sz="1400" baseline="-25000" dirty="0" smtClean="0">
                <a:latin typeface="Arial"/>
                <a:cs typeface="Arial"/>
              </a:rPr>
              <a:t>3</a:t>
            </a:r>
            <a:r>
              <a:rPr lang="en-US" sz="1400" dirty="0" smtClean="0">
                <a:latin typeface="Arial"/>
                <a:cs typeface="Arial"/>
              </a:rPr>
              <a:t> </a:t>
            </a:r>
            <a:r>
              <a:rPr lang="en-US" sz="1400" dirty="0" err="1" smtClean="0">
                <a:latin typeface="Arial"/>
                <a:cs typeface="Arial"/>
              </a:rPr>
              <a:t>e</a:t>
            </a:r>
            <a:r>
              <a:rPr lang="en-US" sz="1400" dirty="0" smtClean="0">
                <a:latin typeface="Arial"/>
                <a:cs typeface="Arial"/>
              </a:rPr>
              <a:t> DAG; </a:t>
            </a:r>
            <a:r>
              <a:rPr lang="en-US" sz="1400" dirty="0" err="1" smtClean="0">
                <a:latin typeface="Arial"/>
                <a:cs typeface="Arial"/>
              </a:rPr>
              <a:t>quest’ultimo</a:t>
            </a:r>
            <a:r>
              <a:rPr lang="en-US" sz="1400" dirty="0" smtClean="0">
                <a:latin typeface="Arial"/>
                <a:cs typeface="Arial"/>
              </a:rPr>
              <a:t> </a:t>
            </a:r>
            <a:r>
              <a:rPr lang="en-US" sz="1400" dirty="0" err="1" smtClean="0">
                <a:latin typeface="Arial"/>
                <a:cs typeface="Arial"/>
              </a:rPr>
              <a:t>determina</a:t>
            </a:r>
            <a:r>
              <a:rPr lang="en-US" sz="1400" dirty="0" smtClean="0">
                <a:latin typeface="Arial"/>
                <a:cs typeface="Arial"/>
              </a:rPr>
              <a:t> </a:t>
            </a:r>
            <a:r>
              <a:rPr lang="en-US" sz="1400" dirty="0" err="1" smtClean="0">
                <a:latin typeface="Arial"/>
                <a:cs typeface="Arial"/>
              </a:rPr>
              <a:t>aumento</a:t>
            </a:r>
            <a:r>
              <a:rPr lang="en-US" sz="1400" dirty="0" smtClean="0">
                <a:latin typeface="Arial"/>
                <a:cs typeface="Arial"/>
              </a:rPr>
              <a:t> del Ca</a:t>
            </a:r>
            <a:r>
              <a:rPr lang="en-US" sz="1400" baseline="30000" dirty="0" smtClean="0">
                <a:latin typeface="Arial"/>
                <a:cs typeface="Arial"/>
              </a:rPr>
              <a:t>++</a:t>
            </a:r>
            <a:r>
              <a:rPr lang="en-US" sz="1400" dirty="0" smtClean="0">
                <a:latin typeface="Arial"/>
                <a:cs typeface="Arial"/>
              </a:rPr>
              <a:t> </a:t>
            </a:r>
            <a:r>
              <a:rPr lang="en-US" sz="1400" dirty="0" err="1" smtClean="0">
                <a:latin typeface="Arial"/>
                <a:cs typeface="Arial"/>
              </a:rPr>
              <a:t>intracellulare</a:t>
            </a:r>
            <a:r>
              <a:rPr lang="en-US" sz="1400" dirty="0" smtClean="0">
                <a:latin typeface="Arial"/>
                <a:cs typeface="Arial"/>
              </a:rPr>
              <a:t>. </a:t>
            </a:r>
            <a:r>
              <a:rPr lang="en-US" sz="1400" dirty="0" err="1" smtClean="0">
                <a:latin typeface="Arial"/>
                <a:cs typeface="Arial"/>
              </a:rPr>
              <a:t>Queste</a:t>
            </a:r>
            <a:r>
              <a:rPr lang="en-US" sz="1400" dirty="0" smtClean="0">
                <a:latin typeface="Arial"/>
                <a:cs typeface="Arial"/>
              </a:rPr>
              <a:t> </a:t>
            </a:r>
            <a:r>
              <a:rPr lang="en-US" sz="1400" dirty="0" err="1" smtClean="0">
                <a:latin typeface="Arial"/>
                <a:cs typeface="Arial"/>
              </a:rPr>
              <a:t>proteine</a:t>
            </a:r>
            <a:r>
              <a:rPr lang="en-US" sz="1400" dirty="0" smtClean="0">
                <a:latin typeface="Arial"/>
                <a:cs typeface="Arial"/>
              </a:rPr>
              <a:t> </a:t>
            </a:r>
            <a:r>
              <a:rPr lang="en-US" sz="1400" dirty="0" err="1" smtClean="0">
                <a:latin typeface="Arial"/>
                <a:cs typeface="Arial"/>
              </a:rPr>
              <a:t>sono</a:t>
            </a:r>
            <a:r>
              <a:rPr lang="en-US" sz="1400" dirty="0" smtClean="0">
                <a:latin typeface="Arial"/>
                <a:cs typeface="Arial"/>
              </a:rPr>
              <a:t> </a:t>
            </a:r>
            <a:r>
              <a:rPr lang="en-US" sz="1400" dirty="0" err="1" smtClean="0">
                <a:latin typeface="Arial"/>
                <a:cs typeface="Arial"/>
              </a:rPr>
              <a:t>attivate</a:t>
            </a:r>
            <a:r>
              <a:rPr lang="en-US" sz="1400" dirty="0" smtClean="0">
                <a:latin typeface="Arial"/>
                <a:cs typeface="Arial"/>
              </a:rPr>
              <a:t> </a:t>
            </a:r>
            <a:r>
              <a:rPr lang="en-US" sz="1400" dirty="0" err="1" smtClean="0">
                <a:latin typeface="Arial"/>
                <a:cs typeface="Arial"/>
              </a:rPr>
              <a:t>dall’acetilcolina</a:t>
            </a:r>
            <a:r>
              <a:rPr lang="en-US" sz="1400" dirty="0" smtClean="0">
                <a:latin typeface="Arial"/>
                <a:cs typeface="Arial"/>
              </a:rPr>
              <a:t> (</a:t>
            </a:r>
            <a:r>
              <a:rPr lang="en-US" sz="1400" dirty="0" err="1" smtClean="0">
                <a:latin typeface="Arial"/>
                <a:cs typeface="Arial"/>
              </a:rPr>
              <a:t>ACh</a:t>
            </a:r>
            <a:r>
              <a:rPr lang="en-US" sz="1400" dirty="0" smtClean="0">
                <a:latin typeface="Arial"/>
                <a:cs typeface="Arial"/>
              </a:rPr>
              <a:t>) </a:t>
            </a:r>
            <a:r>
              <a:rPr lang="en-US" sz="1400" dirty="0" err="1" smtClean="0">
                <a:latin typeface="Arial"/>
                <a:cs typeface="Arial"/>
              </a:rPr>
              <a:t>e</a:t>
            </a:r>
            <a:r>
              <a:rPr lang="en-US" sz="1400" dirty="0" smtClean="0">
                <a:latin typeface="Arial"/>
                <a:cs typeface="Arial"/>
              </a:rPr>
              <a:t> </a:t>
            </a:r>
            <a:r>
              <a:rPr lang="en-US" sz="1400" dirty="0" err="1" smtClean="0">
                <a:latin typeface="Arial"/>
                <a:cs typeface="Arial"/>
              </a:rPr>
              <a:t>dalla</a:t>
            </a:r>
            <a:r>
              <a:rPr lang="en-US" sz="1400" dirty="0" smtClean="0">
                <a:latin typeface="Arial"/>
                <a:cs typeface="Arial"/>
              </a:rPr>
              <a:t> </a:t>
            </a:r>
            <a:r>
              <a:rPr lang="en-US" sz="1400" dirty="0" err="1" smtClean="0">
                <a:latin typeface="Arial"/>
                <a:cs typeface="Arial"/>
              </a:rPr>
              <a:t>noradrenalina</a:t>
            </a:r>
            <a:r>
              <a:rPr lang="en-US" sz="1400" dirty="0" smtClean="0">
                <a:latin typeface="Arial"/>
                <a:cs typeface="Arial"/>
              </a:rPr>
              <a:t>.  </a:t>
            </a:r>
            <a:endParaRPr lang="it-IT" sz="1400" dirty="0" smtClean="0">
              <a:latin typeface="Arial"/>
              <a:cs typeface="Arial"/>
            </a:endParaRPr>
          </a:p>
          <a:p>
            <a:pPr lvl="0" algn="just"/>
            <a:r>
              <a:rPr lang="en-US" sz="1400" b="1" i="1" dirty="0" err="1" smtClean="0">
                <a:latin typeface="Arial"/>
                <a:cs typeface="Arial"/>
              </a:rPr>
              <a:t>Proteine</a:t>
            </a:r>
            <a:r>
              <a:rPr lang="en-US" sz="1400" b="1" i="1" dirty="0" smtClean="0">
                <a:latin typeface="Arial"/>
                <a:cs typeface="Arial"/>
              </a:rPr>
              <a:t> G</a:t>
            </a:r>
            <a:r>
              <a:rPr lang="en-US" sz="1400" b="1" i="1" baseline="-25000" dirty="0" smtClean="0">
                <a:latin typeface="Arial"/>
                <a:cs typeface="Arial"/>
              </a:rPr>
              <a:t>o</a:t>
            </a:r>
            <a:r>
              <a:rPr lang="en-US" sz="1400" dirty="0" smtClean="0">
                <a:latin typeface="Arial"/>
                <a:cs typeface="Arial"/>
              </a:rPr>
              <a:t>: </a:t>
            </a:r>
            <a:r>
              <a:rPr lang="en-US" sz="1400" dirty="0" err="1" smtClean="0">
                <a:latin typeface="Arial"/>
                <a:cs typeface="Arial"/>
              </a:rPr>
              <a:t>caratterizzate</a:t>
            </a:r>
            <a:r>
              <a:rPr lang="en-US" sz="1400" dirty="0" smtClean="0">
                <a:latin typeface="Arial"/>
                <a:cs typeface="Arial"/>
              </a:rPr>
              <a:t> </a:t>
            </a:r>
            <a:r>
              <a:rPr lang="en-US" sz="1400" dirty="0" err="1" smtClean="0">
                <a:latin typeface="Arial"/>
                <a:cs typeface="Arial"/>
              </a:rPr>
              <a:t>dalla</a:t>
            </a:r>
            <a:r>
              <a:rPr lang="en-US" sz="1400" dirty="0" smtClean="0">
                <a:latin typeface="Arial"/>
                <a:cs typeface="Arial"/>
              </a:rPr>
              <a:t> </a:t>
            </a:r>
            <a:r>
              <a:rPr lang="en-US" sz="1400" dirty="0" err="1" smtClean="0">
                <a:latin typeface="Arial"/>
                <a:cs typeface="Arial"/>
              </a:rPr>
              <a:t>presenza</a:t>
            </a:r>
            <a:r>
              <a:rPr lang="en-US" sz="1400" dirty="0" smtClean="0">
                <a:latin typeface="Arial"/>
                <a:cs typeface="Arial"/>
              </a:rPr>
              <a:t> di </a:t>
            </a:r>
            <a:r>
              <a:rPr lang="en-US" sz="1400" i="1" dirty="0" err="1" smtClean="0">
                <a:latin typeface="Arial"/>
                <a:cs typeface="Arial"/>
              </a:rPr>
              <a:t>alfa</a:t>
            </a:r>
            <a:r>
              <a:rPr lang="en-US" sz="1400" baseline="-25000" dirty="0" err="1" smtClean="0">
                <a:latin typeface="Arial"/>
                <a:cs typeface="Arial"/>
              </a:rPr>
              <a:t>o</a:t>
            </a:r>
            <a:r>
              <a:rPr lang="en-US" sz="1400" dirty="0" smtClean="0">
                <a:latin typeface="Arial"/>
                <a:cs typeface="Arial"/>
              </a:rPr>
              <a:t> (</a:t>
            </a:r>
            <a:r>
              <a:rPr lang="en-US" sz="1400" i="1" dirty="0" err="1" smtClean="0">
                <a:latin typeface="Arial"/>
                <a:cs typeface="Arial"/>
              </a:rPr>
              <a:t>o</a:t>
            </a:r>
            <a:r>
              <a:rPr lang="en-US" sz="1400" dirty="0" smtClean="0">
                <a:latin typeface="Arial"/>
                <a:cs typeface="Arial"/>
              </a:rPr>
              <a:t> </a:t>
            </a:r>
            <a:r>
              <a:rPr lang="en-US" sz="1400" dirty="0" err="1" smtClean="0">
                <a:latin typeface="Arial"/>
                <a:cs typeface="Arial"/>
              </a:rPr>
              <a:t>sta</a:t>
            </a:r>
            <a:r>
              <a:rPr lang="en-US" sz="1400" dirty="0" smtClean="0">
                <a:latin typeface="Arial"/>
                <a:cs typeface="Arial"/>
              </a:rPr>
              <a:t> per </a:t>
            </a:r>
            <a:r>
              <a:rPr lang="en-US" sz="1400" dirty="0" err="1" smtClean="0">
                <a:latin typeface="Arial"/>
                <a:cs typeface="Arial"/>
              </a:rPr>
              <a:t>oppioidi</a:t>
            </a:r>
            <a:r>
              <a:rPr lang="en-US" sz="1400" dirty="0" smtClean="0">
                <a:latin typeface="Arial"/>
                <a:cs typeface="Arial"/>
              </a:rPr>
              <a:t>) </a:t>
            </a:r>
            <a:r>
              <a:rPr lang="en-US" sz="1400" dirty="0" err="1" smtClean="0">
                <a:latin typeface="Arial"/>
                <a:cs typeface="Arial"/>
              </a:rPr>
              <a:t>che</a:t>
            </a:r>
            <a:r>
              <a:rPr lang="en-US" sz="1400" dirty="0" smtClean="0">
                <a:latin typeface="Arial"/>
                <a:cs typeface="Arial"/>
              </a:rPr>
              <a:t> </a:t>
            </a:r>
            <a:r>
              <a:rPr lang="en-US" sz="1400" dirty="0" err="1" smtClean="0">
                <a:latin typeface="Arial"/>
                <a:cs typeface="Arial"/>
              </a:rPr>
              <a:t>provoca</a:t>
            </a:r>
            <a:r>
              <a:rPr lang="en-US" sz="1400" dirty="0" smtClean="0">
                <a:latin typeface="Arial"/>
                <a:cs typeface="Arial"/>
              </a:rPr>
              <a:t> </a:t>
            </a:r>
            <a:r>
              <a:rPr lang="en-US" sz="1400" dirty="0" err="1" smtClean="0">
                <a:latin typeface="Arial"/>
                <a:cs typeface="Arial"/>
              </a:rPr>
              <a:t>l’apertura</a:t>
            </a:r>
            <a:r>
              <a:rPr lang="en-US" sz="1400" dirty="0" smtClean="0">
                <a:latin typeface="Arial"/>
                <a:cs typeface="Arial"/>
              </a:rPr>
              <a:t> </a:t>
            </a:r>
            <a:r>
              <a:rPr lang="en-US" sz="1400" dirty="0" err="1" smtClean="0">
                <a:latin typeface="Arial"/>
                <a:cs typeface="Arial"/>
              </a:rPr>
              <a:t>dei</a:t>
            </a:r>
            <a:r>
              <a:rPr lang="en-US" sz="1400" dirty="0" smtClean="0">
                <a:latin typeface="Arial"/>
                <a:cs typeface="Arial"/>
              </a:rPr>
              <a:t> </a:t>
            </a:r>
            <a:r>
              <a:rPr lang="en-US" sz="1400" dirty="0" err="1" smtClean="0">
                <a:latin typeface="Arial"/>
                <a:cs typeface="Arial"/>
              </a:rPr>
              <a:t>canali</a:t>
            </a:r>
            <a:r>
              <a:rPr lang="en-US" sz="1400" dirty="0" smtClean="0">
                <a:latin typeface="Arial"/>
                <a:cs typeface="Arial"/>
              </a:rPr>
              <a:t> del </a:t>
            </a:r>
            <a:r>
              <a:rPr lang="en-US" sz="1400" dirty="0" err="1" smtClean="0">
                <a:latin typeface="Arial"/>
                <a:cs typeface="Arial"/>
              </a:rPr>
              <a:t>potassio</a:t>
            </a:r>
            <a:r>
              <a:rPr lang="en-US" sz="1400" dirty="0" smtClean="0">
                <a:latin typeface="Arial"/>
                <a:cs typeface="Arial"/>
              </a:rPr>
              <a:t> (</a:t>
            </a:r>
            <a:r>
              <a:rPr lang="en-US" sz="1400" dirty="0" err="1" smtClean="0">
                <a:latin typeface="Arial"/>
                <a:cs typeface="Arial"/>
              </a:rPr>
              <a:t>che</a:t>
            </a:r>
            <a:r>
              <a:rPr lang="en-US" sz="1400" dirty="0" smtClean="0">
                <a:latin typeface="Arial"/>
                <a:cs typeface="Arial"/>
              </a:rPr>
              <a:t> </a:t>
            </a:r>
            <a:r>
              <a:rPr lang="en-US" sz="1400" dirty="0" err="1" smtClean="0">
                <a:latin typeface="Arial"/>
                <a:cs typeface="Arial"/>
              </a:rPr>
              <a:t>esce</a:t>
            </a:r>
            <a:r>
              <a:rPr lang="en-US" sz="1400" dirty="0" smtClean="0">
                <a:latin typeface="Arial"/>
                <a:cs typeface="Arial"/>
              </a:rPr>
              <a:t> </a:t>
            </a:r>
            <a:r>
              <a:rPr lang="en-US" sz="1400" dirty="0" err="1" smtClean="0">
                <a:latin typeface="Arial"/>
                <a:cs typeface="Arial"/>
              </a:rPr>
              <a:t>dalla</a:t>
            </a:r>
            <a:r>
              <a:rPr lang="en-US" sz="1400" dirty="0" smtClean="0">
                <a:latin typeface="Arial"/>
                <a:cs typeface="Arial"/>
              </a:rPr>
              <a:t> </a:t>
            </a:r>
            <a:r>
              <a:rPr lang="en-US" sz="1400" dirty="0" err="1" smtClean="0">
                <a:latin typeface="Arial"/>
                <a:cs typeface="Arial"/>
              </a:rPr>
              <a:t>cellula</a:t>
            </a:r>
            <a:r>
              <a:rPr lang="en-US" sz="1400" dirty="0" smtClean="0">
                <a:latin typeface="Arial"/>
                <a:cs typeface="Arial"/>
              </a:rPr>
              <a:t>) </a:t>
            </a:r>
            <a:r>
              <a:rPr lang="en-US" sz="1400" dirty="0" err="1" smtClean="0">
                <a:latin typeface="Arial"/>
                <a:cs typeface="Arial"/>
              </a:rPr>
              <a:t>provocando</a:t>
            </a:r>
            <a:r>
              <a:rPr lang="en-US" sz="1400" dirty="0" smtClean="0">
                <a:latin typeface="Arial"/>
                <a:cs typeface="Arial"/>
              </a:rPr>
              <a:t> la </a:t>
            </a:r>
            <a:r>
              <a:rPr lang="en-US" sz="1400" dirty="0" err="1" smtClean="0">
                <a:latin typeface="Arial"/>
                <a:cs typeface="Arial"/>
              </a:rPr>
              <a:t>chiusura</a:t>
            </a:r>
            <a:r>
              <a:rPr lang="en-US" sz="1400" dirty="0" smtClean="0">
                <a:latin typeface="Arial"/>
                <a:cs typeface="Arial"/>
              </a:rPr>
              <a:t> </a:t>
            </a:r>
            <a:r>
              <a:rPr lang="en-US" sz="1400" dirty="0" err="1" smtClean="0">
                <a:latin typeface="Arial"/>
                <a:cs typeface="Arial"/>
              </a:rPr>
              <a:t>dei</a:t>
            </a:r>
            <a:r>
              <a:rPr lang="en-US" sz="1400" dirty="0" smtClean="0">
                <a:latin typeface="Arial"/>
                <a:cs typeface="Arial"/>
              </a:rPr>
              <a:t> </a:t>
            </a:r>
            <a:r>
              <a:rPr lang="en-US" sz="1400" dirty="0" err="1" smtClean="0">
                <a:latin typeface="Arial"/>
                <a:cs typeface="Arial"/>
              </a:rPr>
              <a:t>canali</a:t>
            </a:r>
            <a:r>
              <a:rPr lang="en-US" sz="1400" dirty="0" smtClean="0">
                <a:latin typeface="Arial"/>
                <a:cs typeface="Arial"/>
              </a:rPr>
              <a:t> del </a:t>
            </a:r>
            <a:r>
              <a:rPr lang="en-US" sz="1400" dirty="0" err="1" smtClean="0">
                <a:latin typeface="Arial"/>
                <a:cs typeface="Arial"/>
              </a:rPr>
              <a:t>calcio</a:t>
            </a:r>
            <a:r>
              <a:rPr lang="en-US" sz="1400" dirty="0" smtClean="0">
                <a:latin typeface="Arial"/>
                <a:cs typeface="Arial"/>
              </a:rPr>
              <a:t> con </a:t>
            </a:r>
            <a:r>
              <a:rPr lang="en-US" sz="1400" dirty="0" err="1" smtClean="0">
                <a:latin typeface="Arial"/>
                <a:cs typeface="Arial"/>
              </a:rPr>
              <a:t>conseguente</a:t>
            </a:r>
            <a:r>
              <a:rPr lang="en-US" sz="1400" dirty="0" smtClean="0">
                <a:latin typeface="Arial"/>
                <a:cs typeface="Arial"/>
              </a:rPr>
              <a:t> </a:t>
            </a:r>
            <a:r>
              <a:rPr lang="en-US" sz="1400" dirty="0" err="1" smtClean="0">
                <a:latin typeface="Arial"/>
                <a:cs typeface="Arial"/>
              </a:rPr>
              <a:t>riduzione</a:t>
            </a:r>
            <a:r>
              <a:rPr lang="en-US" sz="1400" dirty="0" smtClean="0">
                <a:latin typeface="Arial"/>
                <a:cs typeface="Arial"/>
              </a:rPr>
              <a:t> del Ca</a:t>
            </a:r>
            <a:r>
              <a:rPr lang="en-US" sz="1400" baseline="30000" dirty="0" smtClean="0">
                <a:latin typeface="Arial"/>
                <a:cs typeface="Arial"/>
              </a:rPr>
              <a:t>++</a:t>
            </a:r>
            <a:r>
              <a:rPr lang="en-US" sz="1400" dirty="0" smtClean="0">
                <a:latin typeface="Arial"/>
                <a:cs typeface="Arial"/>
              </a:rPr>
              <a:t> </a:t>
            </a:r>
            <a:r>
              <a:rPr lang="en-US" sz="1400" dirty="0" err="1" smtClean="0">
                <a:latin typeface="Arial"/>
                <a:cs typeface="Arial"/>
              </a:rPr>
              <a:t>intracellulare</a:t>
            </a:r>
            <a:endParaRPr lang="en-US" sz="1400" dirty="0" smtClean="0">
              <a:latin typeface="Arial"/>
              <a:cs typeface="Arial"/>
            </a:endParaRPr>
          </a:p>
          <a:p>
            <a:pPr lvl="0" algn="just"/>
            <a:endParaRPr lang="it-IT" sz="1400" dirty="0" smtClean="0">
              <a:latin typeface="Arial"/>
              <a:cs typeface="Arial"/>
            </a:endParaRPr>
          </a:p>
          <a:p>
            <a:pPr lvl="0" algn="just"/>
            <a:r>
              <a:rPr lang="en-US" sz="1400" b="1" i="1" dirty="0" err="1" smtClean="0">
                <a:latin typeface="Arial"/>
                <a:cs typeface="Arial"/>
              </a:rPr>
              <a:t>Proteine</a:t>
            </a:r>
            <a:r>
              <a:rPr lang="en-US" sz="1400" b="1" i="1" dirty="0" smtClean="0">
                <a:latin typeface="Arial"/>
                <a:cs typeface="Arial"/>
              </a:rPr>
              <a:t> GT</a:t>
            </a:r>
            <a:r>
              <a:rPr lang="en-US" sz="1400" b="1" i="1" baseline="-25000" dirty="0" smtClean="0">
                <a:latin typeface="Arial"/>
                <a:cs typeface="Arial"/>
              </a:rPr>
              <a:t>1</a:t>
            </a:r>
            <a:r>
              <a:rPr lang="en-US" sz="1400" b="1" i="1" dirty="0" smtClean="0">
                <a:latin typeface="Arial"/>
                <a:cs typeface="Arial"/>
              </a:rPr>
              <a:t> </a:t>
            </a:r>
            <a:r>
              <a:rPr lang="en-US" sz="1400" b="1" i="1" dirty="0" err="1" smtClean="0">
                <a:latin typeface="Arial"/>
                <a:cs typeface="Arial"/>
              </a:rPr>
              <a:t>e</a:t>
            </a:r>
            <a:r>
              <a:rPr lang="en-US" sz="1400" b="1" i="1" dirty="0" smtClean="0">
                <a:latin typeface="Arial"/>
                <a:cs typeface="Arial"/>
              </a:rPr>
              <a:t> </a:t>
            </a:r>
            <a:r>
              <a:rPr lang="en-US" sz="1400" b="1" i="1" dirty="0" err="1" smtClean="0">
                <a:latin typeface="Arial"/>
                <a:cs typeface="Arial"/>
              </a:rPr>
              <a:t>proteine</a:t>
            </a:r>
            <a:r>
              <a:rPr lang="en-US" sz="1400" b="1" i="1" dirty="0" smtClean="0">
                <a:latin typeface="Arial"/>
                <a:cs typeface="Arial"/>
              </a:rPr>
              <a:t> GT</a:t>
            </a:r>
            <a:r>
              <a:rPr lang="en-US" sz="1400" b="1" i="1" baseline="-25000" dirty="0" smtClean="0">
                <a:latin typeface="Arial"/>
                <a:cs typeface="Arial"/>
              </a:rPr>
              <a:t>2</a:t>
            </a:r>
            <a:r>
              <a:rPr lang="en-US" sz="1400" b="1" dirty="0" smtClean="0">
                <a:latin typeface="Arial"/>
                <a:cs typeface="Arial"/>
              </a:rPr>
              <a:t> </a:t>
            </a:r>
            <a:r>
              <a:rPr lang="en-US" sz="1400" dirty="0" smtClean="0">
                <a:latin typeface="Arial"/>
                <a:cs typeface="Arial"/>
              </a:rPr>
              <a:t>(</a:t>
            </a:r>
            <a:r>
              <a:rPr lang="en-US" sz="1400" i="1" dirty="0" smtClean="0">
                <a:latin typeface="Arial"/>
                <a:cs typeface="Arial"/>
              </a:rPr>
              <a:t>T</a:t>
            </a:r>
            <a:r>
              <a:rPr lang="en-US" sz="1400" dirty="0" smtClean="0">
                <a:latin typeface="Arial"/>
                <a:cs typeface="Arial"/>
              </a:rPr>
              <a:t> </a:t>
            </a:r>
            <a:r>
              <a:rPr lang="en-US" sz="1400" dirty="0" err="1" smtClean="0">
                <a:latin typeface="Arial"/>
                <a:cs typeface="Arial"/>
              </a:rPr>
              <a:t>sta</a:t>
            </a:r>
            <a:r>
              <a:rPr lang="en-US" sz="1400" dirty="0" smtClean="0">
                <a:latin typeface="Arial"/>
                <a:cs typeface="Arial"/>
              </a:rPr>
              <a:t> per </a:t>
            </a:r>
            <a:r>
              <a:rPr lang="en-US" sz="1400" dirty="0" err="1" smtClean="0">
                <a:latin typeface="Arial"/>
                <a:cs typeface="Arial"/>
              </a:rPr>
              <a:t>trasducina</a:t>
            </a:r>
            <a:r>
              <a:rPr lang="en-US" sz="1400" dirty="0" smtClean="0">
                <a:latin typeface="Arial"/>
                <a:cs typeface="Arial"/>
              </a:rPr>
              <a:t>): </a:t>
            </a:r>
            <a:r>
              <a:rPr lang="en-US" sz="1400" dirty="0" err="1" smtClean="0">
                <a:latin typeface="Arial"/>
                <a:cs typeface="Arial"/>
              </a:rPr>
              <a:t>attivate</a:t>
            </a:r>
            <a:r>
              <a:rPr lang="en-US" sz="1400" dirty="0" smtClean="0">
                <a:latin typeface="Arial"/>
                <a:cs typeface="Arial"/>
              </a:rPr>
              <a:t> </a:t>
            </a:r>
            <a:r>
              <a:rPr lang="en-US" sz="1400" dirty="0" err="1" smtClean="0">
                <a:latin typeface="Arial"/>
                <a:cs typeface="Arial"/>
              </a:rPr>
              <a:t>da</a:t>
            </a:r>
            <a:r>
              <a:rPr lang="en-US" sz="1400" dirty="0" smtClean="0">
                <a:latin typeface="Arial"/>
                <a:cs typeface="Arial"/>
              </a:rPr>
              <a:t> </a:t>
            </a:r>
            <a:r>
              <a:rPr lang="en-US" sz="1400" dirty="0" err="1" smtClean="0">
                <a:latin typeface="Arial"/>
                <a:cs typeface="Arial"/>
              </a:rPr>
              <a:t>fotoni</a:t>
            </a:r>
            <a:r>
              <a:rPr lang="en-US" sz="1400" dirty="0" smtClean="0">
                <a:latin typeface="Arial"/>
                <a:cs typeface="Arial"/>
              </a:rPr>
              <a:t>, </a:t>
            </a:r>
            <a:r>
              <a:rPr lang="en-US" sz="1400" dirty="0" err="1" smtClean="0">
                <a:latin typeface="Arial"/>
                <a:cs typeface="Arial"/>
              </a:rPr>
              <a:t>attivano</a:t>
            </a:r>
            <a:r>
              <a:rPr lang="en-US" sz="1400" dirty="0" smtClean="0">
                <a:latin typeface="Arial"/>
                <a:cs typeface="Arial"/>
              </a:rPr>
              <a:t> a </a:t>
            </a:r>
            <a:r>
              <a:rPr lang="en-US" sz="1400" dirty="0" err="1" smtClean="0">
                <a:latin typeface="Arial"/>
                <a:cs typeface="Arial"/>
              </a:rPr>
              <a:t>loro</a:t>
            </a:r>
            <a:r>
              <a:rPr lang="en-US" sz="1400" dirty="0" smtClean="0">
                <a:latin typeface="Arial"/>
                <a:cs typeface="Arial"/>
              </a:rPr>
              <a:t> volta le </a:t>
            </a:r>
            <a:r>
              <a:rPr lang="en-US" sz="1400" dirty="0" err="1" smtClean="0">
                <a:latin typeface="Arial"/>
                <a:cs typeface="Arial"/>
              </a:rPr>
              <a:t>fosfodiesterasi</a:t>
            </a:r>
            <a:r>
              <a:rPr lang="en-US" sz="1400" dirty="0" smtClean="0">
                <a:latin typeface="Arial"/>
                <a:cs typeface="Arial"/>
              </a:rPr>
              <a:t> (PDE) </a:t>
            </a:r>
            <a:r>
              <a:rPr lang="en-US" sz="1400" dirty="0" err="1" smtClean="0">
                <a:latin typeface="Arial"/>
                <a:cs typeface="Arial"/>
              </a:rPr>
              <a:t>che</a:t>
            </a:r>
            <a:r>
              <a:rPr lang="en-US" sz="1400" dirty="0" smtClean="0">
                <a:latin typeface="Arial"/>
                <a:cs typeface="Arial"/>
              </a:rPr>
              <a:t> </a:t>
            </a:r>
            <a:r>
              <a:rPr lang="en-US" sz="1400" dirty="0" err="1" smtClean="0">
                <a:latin typeface="Arial"/>
                <a:cs typeface="Arial"/>
              </a:rPr>
              <a:t>scindono</a:t>
            </a:r>
            <a:r>
              <a:rPr lang="en-US" sz="1400" dirty="0" smtClean="0">
                <a:latin typeface="Arial"/>
                <a:cs typeface="Arial"/>
              </a:rPr>
              <a:t> </a:t>
            </a:r>
            <a:r>
              <a:rPr lang="en-US" sz="1400" dirty="0" err="1" smtClean="0">
                <a:latin typeface="Arial"/>
                <a:cs typeface="Arial"/>
              </a:rPr>
              <a:t>il</a:t>
            </a:r>
            <a:r>
              <a:rPr lang="en-US" sz="1400" dirty="0" smtClean="0">
                <a:latin typeface="Arial"/>
                <a:cs typeface="Arial"/>
              </a:rPr>
              <a:t> </a:t>
            </a:r>
            <a:r>
              <a:rPr lang="en-US" sz="1400" dirty="0" err="1" smtClean="0">
                <a:latin typeface="Arial"/>
                <a:cs typeface="Arial"/>
              </a:rPr>
              <a:t>cGMP</a:t>
            </a:r>
            <a:r>
              <a:rPr lang="en-US" sz="1400" dirty="0" smtClean="0">
                <a:latin typeface="Arial"/>
                <a:cs typeface="Arial"/>
              </a:rPr>
              <a:t> </a:t>
            </a:r>
            <a:r>
              <a:rPr lang="en-US" sz="1400" dirty="0" smtClean="0">
                <a:latin typeface="Arial"/>
                <a:cs typeface="Arial"/>
              </a:rPr>
              <a:t>in </a:t>
            </a:r>
            <a:r>
              <a:rPr lang="en-US" sz="1400" dirty="0" smtClean="0">
                <a:latin typeface="Arial"/>
                <a:cs typeface="Arial"/>
              </a:rPr>
              <a:t>5’guanosin -</a:t>
            </a:r>
            <a:r>
              <a:rPr lang="en-US" sz="1400" dirty="0" smtClean="0">
                <a:latin typeface="Arial"/>
                <a:cs typeface="Arial"/>
              </a:rPr>
              <a:t>monofosfato (</a:t>
            </a:r>
            <a:r>
              <a:rPr lang="en-US" sz="1400" dirty="0" smtClean="0">
                <a:latin typeface="Arial"/>
                <a:cs typeface="Arial"/>
              </a:rPr>
              <a:t>5’-GMP</a:t>
            </a:r>
            <a:r>
              <a:rPr lang="en-US" sz="1400" dirty="0" smtClean="0">
                <a:latin typeface="Arial"/>
                <a:cs typeface="Arial"/>
              </a:rPr>
              <a:t>).</a:t>
            </a:r>
          </a:p>
          <a:p>
            <a:pPr lvl="0" algn="just"/>
            <a:endParaRPr lang="it-IT" sz="1400" dirty="0" smtClean="0">
              <a:latin typeface="Times New Roman"/>
              <a:cs typeface="Times New Roman"/>
            </a:endParaRPr>
          </a:p>
          <a:p>
            <a:pPr algn="just"/>
            <a:r>
              <a:rPr lang="en-US" sz="1400" b="1" dirty="0" err="1" smtClean="0">
                <a:latin typeface="Times New Roman"/>
                <a:cs typeface="Times New Roman"/>
              </a:rPr>
              <a:t>Proteine</a:t>
            </a:r>
            <a:r>
              <a:rPr lang="en-US" sz="1400" b="1" dirty="0" smtClean="0">
                <a:latin typeface="Times New Roman"/>
                <a:cs typeface="Times New Roman"/>
              </a:rPr>
              <a:t> G</a:t>
            </a:r>
            <a:r>
              <a:rPr lang="en-US" sz="1400" b="1" baseline="-25000" dirty="0" smtClean="0">
                <a:latin typeface="Times New Roman"/>
                <a:cs typeface="Times New Roman"/>
              </a:rPr>
              <a:t>12/13</a:t>
            </a:r>
            <a:r>
              <a:rPr lang="en-US" sz="1400" b="1" dirty="0" smtClean="0">
                <a:latin typeface="Times New Roman"/>
                <a:cs typeface="Times New Roman"/>
              </a:rPr>
              <a:t>: </a:t>
            </a:r>
            <a:r>
              <a:rPr lang="en-US" sz="1400" dirty="0" err="1" smtClean="0">
                <a:latin typeface="Times New Roman"/>
                <a:cs typeface="Times New Roman"/>
              </a:rPr>
              <a:t>caratterizzate</a:t>
            </a:r>
            <a:r>
              <a:rPr lang="en-US" sz="1400" dirty="0" smtClean="0">
                <a:latin typeface="Times New Roman"/>
                <a:cs typeface="Times New Roman"/>
              </a:rPr>
              <a:t> </a:t>
            </a:r>
            <a:r>
              <a:rPr lang="en-US" sz="1400" dirty="0" err="1" smtClean="0">
                <a:latin typeface="Times New Roman"/>
                <a:cs typeface="Times New Roman"/>
              </a:rPr>
              <a:t>dalla</a:t>
            </a:r>
            <a:r>
              <a:rPr lang="en-US" sz="1400" dirty="0" smtClean="0">
                <a:latin typeface="Times New Roman"/>
                <a:cs typeface="Times New Roman"/>
              </a:rPr>
              <a:t> </a:t>
            </a:r>
            <a:r>
              <a:rPr lang="en-US" sz="1400" dirty="0" err="1" smtClean="0">
                <a:latin typeface="Times New Roman"/>
                <a:cs typeface="Times New Roman"/>
              </a:rPr>
              <a:t>presenza</a:t>
            </a:r>
            <a:r>
              <a:rPr lang="en-US" sz="1400" dirty="0" smtClean="0">
                <a:latin typeface="Times New Roman"/>
                <a:cs typeface="Times New Roman"/>
              </a:rPr>
              <a:t> di </a:t>
            </a:r>
            <a:r>
              <a:rPr lang="en-US" sz="1400" i="1" dirty="0" smtClean="0">
                <a:latin typeface="Times New Roman"/>
                <a:cs typeface="Times New Roman"/>
              </a:rPr>
              <a:t>alfa</a:t>
            </a:r>
            <a:r>
              <a:rPr lang="en-US" sz="1400" baseline="-25000" dirty="0" smtClean="0">
                <a:latin typeface="Times New Roman"/>
                <a:cs typeface="Times New Roman"/>
              </a:rPr>
              <a:t>12</a:t>
            </a:r>
            <a:r>
              <a:rPr lang="en-US" sz="1400" dirty="0" smtClean="0">
                <a:latin typeface="Times New Roman"/>
                <a:cs typeface="Times New Roman"/>
              </a:rPr>
              <a:t> </a:t>
            </a:r>
            <a:r>
              <a:rPr lang="en-US" sz="1400" dirty="0" err="1" smtClean="0">
                <a:latin typeface="Times New Roman"/>
                <a:cs typeface="Times New Roman"/>
              </a:rPr>
              <a:t>o</a:t>
            </a:r>
            <a:r>
              <a:rPr lang="en-US" sz="1400" dirty="0" smtClean="0">
                <a:latin typeface="Times New Roman"/>
                <a:cs typeface="Times New Roman"/>
              </a:rPr>
              <a:t> </a:t>
            </a:r>
            <a:r>
              <a:rPr lang="en-US" sz="1400" i="1" dirty="0" smtClean="0">
                <a:latin typeface="Times New Roman"/>
                <a:cs typeface="Times New Roman"/>
              </a:rPr>
              <a:t>alfa</a:t>
            </a:r>
            <a:r>
              <a:rPr lang="en-US" sz="1400" baseline="-25000" dirty="0" smtClean="0">
                <a:latin typeface="Times New Roman"/>
                <a:cs typeface="Times New Roman"/>
              </a:rPr>
              <a:t>13</a:t>
            </a:r>
            <a:r>
              <a:rPr lang="en-US" sz="1400" dirty="0" smtClean="0">
                <a:latin typeface="Times New Roman"/>
                <a:cs typeface="Times New Roman"/>
              </a:rPr>
              <a:t>, </a:t>
            </a:r>
            <a:r>
              <a:rPr lang="en-US" sz="1400" dirty="0" err="1" smtClean="0">
                <a:latin typeface="Times New Roman"/>
                <a:cs typeface="Times New Roman"/>
              </a:rPr>
              <a:t>attivano</a:t>
            </a:r>
            <a:r>
              <a:rPr lang="en-US" sz="1400" dirty="0" smtClean="0">
                <a:latin typeface="Times New Roman"/>
                <a:cs typeface="Times New Roman"/>
              </a:rPr>
              <a:t> la </a:t>
            </a:r>
            <a:r>
              <a:rPr lang="en-US" sz="1400" dirty="0" err="1" smtClean="0">
                <a:latin typeface="Times New Roman"/>
                <a:cs typeface="Times New Roman"/>
              </a:rPr>
              <a:t>proteina</a:t>
            </a:r>
            <a:r>
              <a:rPr lang="en-US" sz="1400" dirty="0" smtClean="0">
                <a:latin typeface="Times New Roman"/>
                <a:cs typeface="Times New Roman"/>
              </a:rPr>
              <a:t> G </a:t>
            </a:r>
            <a:r>
              <a:rPr lang="en-US" sz="1400" dirty="0" err="1" smtClean="0">
                <a:latin typeface="Times New Roman"/>
                <a:cs typeface="Times New Roman"/>
              </a:rPr>
              <a:t>monomerica</a:t>
            </a:r>
            <a:r>
              <a:rPr lang="en-US" sz="1400" dirty="0" smtClean="0">
                <a:latin typeface="Times New Roman"/>
                <a:cs typeface="Times New Roman"/>
              </a:rPr>
              <a:t> Rh</a:t>
            </a:r>
            <a:r>
              <a:rPr lang="en-US" sz="1400" dirty="0">
                <a:latin typeface="Times New Roman"/>
                <a:cs typeface="Times New Roman"/>
              </a:rPr>
              <a:t>o</a:t>
            </a:r>
            <a:endParaRPr lang="en-US" sz="1400" dirty="0" smtClean="0">
              <a:latin typeface="Times New Roman"/>
              <a:cs typeface="Times New Roman"/>
            </a:endParaRPr>
          </a:p>
          <a:p>
            <a:pPr lvl="0" algn="just"/>
            <a:r>
              <a:rPr lang="en-US" sz="1200" dirty="0" smtClean="0">
                <a:latin typeface="Times New Roman"/>
                <a:cs typeface="Times New Roman"/>
              </a:rPr>
              <a:t> </a:t>
            </a:r>
            <a:r>
              <a:rPr lang="en-US" sz="1200" dirty="0">
                <a:latin typeface="Times New Roman"/>
                <a:cs typeface="Times New Roman"/>
              </a:rPr>
              <a:t> </a:t>
            </a:r>
            <a:endParaRPr lang="it-IT" sz="1200" dirty="0">
              <a:latin typeface="Times New Roman"/>
              <a:cs typeface="Times New Roman"/>
            </a:endParaRPr>
          </a:p>
          <a:p>
            <a:pPr algn="just"/>
            <a:r>
              <a:rPr lang="it-IT" sz="1200" b="1" dirty="0" smtClean="0">
                <a:latin typeface="Times New Roman"/>
                <a:cs typeface="Times New Roman"/>
              </a:rPr>
              <a:t> </a:t>
            </a:r>
            <a:endParaRPr lang="it-IT" sz="1200" b="1"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685800"/>
            <a:ext cx="6781800" cy="3416320"/>
          </a:xfrm>
          <a:prstGeom prst="rect">
            <a:avLst/>
          </a:prstGeom>
          <a:noFill/>
        </p:spPr>
        <p:txBody>
          <a:bodyPr wrap="square" rtlCol="0">
            <a:spAutoFit/>
          </a:bodyPr>
          <a:lstStyle/>
          <a:p>
            <a:pPr algn="just"/>
            <a:r>
              <a:rPr lang="en-US" dirty="0">
                <a:latin typeface="Times New Roman"/>
                <a:cs typeface="Times New Roman"/>
              </a:rPr>
              <a:t>Le </a:t>
            </a:r>
            <a:r>
              <a:rPr lang="en-US" dirty="0" err="1">
                <a:latin typeface="Times New Roman"/>
                <a:cs typeface="Times New Roman"/>
              </a:rPr>
              <a:t>subunità</a:t>
            </a:r>
            <a:r>
              <a:rPr lang="en-US" dirty="0">
                <a:latin typeface="Times New Roman"/>
                <a:cs typeface="Times New Roman"/>
              </a:rPr>
              <a:t> </a:t>
            </a:r>
            <a:r>
              <a:rPr lang="en-US" i="1" dirty="0" err="1">
                <a:latin typeface="Times New Roman"/>
                <a:cs typeface="Times New Roman"/>
              </a:rPr>
              <a:t>alfa</a:t>
            </a:r>
            <a:r>
              <a:rPr lang="en-US" dirty="0">
                <a:latin typeface="Times New Roman"/>
                <a:cs typeface="Times New Roman"/>
              </a:rPr>
              <a:t> </a:t>
            </a:r>
            <a:r>
              <a:rPr lang="en-US" dirty="0" err="1">
                <a:latin typeface="Times New Roman"/>
                <a:cs typeface="Times New Roman"/>
              </a:rPr>
              <a:t>delle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G </a:t>
            </a:r>
            <a:r>
              <a:rPr lang="en-US" dirty="0" err="1">
                <a:latin typeface="Times New Roman"/>
                <a:cs typeface="Times New Roman"/>
              </a:rPr>
              <a:t>rappresentano</a:t>
            </a:r>
            <a:r>
              <a:rPr lang="en-US" dirty="0">
                <a:latin typeface="Times New Roman"/>
                <a:cs typeface="Times New Roman"/>
              </a:rPr>
              <a:t> </a:t>
            </a:r>
            <a:r>
              <a:rPr lang="en-US" dirty="0" err="1">
                <a:latin typeface="Times New Roman"/>
                <a:cs typeface="Times New Roman"/>
              </a:rPr>
              <a:t>il</a:t>
            </a:r>
            <a:r>
              <a:rPr lang="en-US" dirty="0">
                <a:latin typeface="Times New Roman"/>
                <a:cs typeface="Times New Roman"/>
              </a:rPr>
              <a:t> </a:t>
            </a:r>
            <a:r>
              <a:rPr lang="en-US" dirty="0" err="1">
                <a:latin typeface="Times New Roman"/>
                <a:cs typeface="Times New Roman"/>
              </a:rPr>
              <a:t>bersaglio</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a:t>
            </a:r>
            <a:r>
              <a:rPr lang="en-US" dirty="0" err="1">
                <a:latin typeface="Times New Roman"/>
                <a:cs typeface="Times New Roman"/>
              </a:rPr>
              <a:t>tossina</a:t>
            </a:r>
            <a:r>
              <a:rPr lang="en-US" dirty="0">
                <a:latin typeface="Times New Roman"/>
                <a:cs typeface="Times New Roman"/>
              </a:rPr>
              <a:t> </a:t>
            </a:r>
            <a:r>
              <a:rPr lang="en-US" dirty="0" err="1">
                <a:latin typeface="Times New Roman"/>
                <a:cs typeface="Times New Roman"/>
              </a:rPr>
              <a:t>colerica</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la </a:t>
            </a:r>
            <a:r>
              <a:rPr lang="en-US" dirty="0" err="1">
                <a:latin typeface="Times New Roman"/>
                <a:cs typeface="Times New Roman"/>
              </a:rPr>
              <a:t>tossina</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a:t>
            </a:r>
            <a:r>
              <a:rPr lang="en-US" dirty="0" err="1">
                <a:latin typeface="Times New Roman"/>
                <a:cs typeface="Times New Roman"/>
              </a:rPr>
              <a:t>pertosse</a:t>
            </a:r>
            <a:r>
              <a:rPr lang="en-US" dirty="0" smtClean="0">
                <a:latin typeface="Times New Roman"/>
                <a:cs typeface="Times New Roman"/>
              </a:rPr>
              <a:t>.</a:t>
            </a:r>
          </a:p>
          <a:p>
            <a:pPr algn="just"/>
            <a:endParaRPr lang="it-IT" dirty="0" smtClean="0">
              <a:latin typeface="Times New Roman"/>
              <a:cs typeface="Times New Roman"/>
            </a:endParaRPr>
          </a:p>
          <a:p>
            <a:pPr lvl="0" algn="just"/>
            <a:r>
              <a:rPr lang="en-US" dirty="0">
                <a:latin typeface="Times New Roman"/>
                <a:cs typeface="Times New Roman"/>
              </a:rPr>
              <a:t>La </a:t>
            </a:r>
            <a:r>
              <a:rPr lang="en-US" dirty="0" err="1">
                <a:latin typeface="Times New Roman"/>
                <a:cs typeface="Times New Roman"/>
              </a:rPr>
              <a:t>tossina</a:t>
            </a:r>
            <a:r>
              <a:rPr lang="en-US" dirty="0">
                <a:latin typeface="Times New Roman"/>
                <a:cs typeface="Times New Roman"/>
              </a:rPr>
              <a:t> </a:t>
            </a:r>
            <a:r>
              <a:rPr lang="en-US" dirty="0" err="1">
                <a:latin typeface="Times New Roman"/>
                <a:cs typeface="Times New Roman"/>
              </a:rPr>
              <a:t>colerica</a:t>
            </a:r>
            <a:r>
              <a:rPr lang="en-US" dirty="0">
                <a:latin typeface="Times New Roman"/>
                <a:cs typeface="Times New Roman"/>
              </a:rPr>
              <a:t> </a:t>
            </a:r>
            <a:r>
              <a:rPr lang="en-US" dirty="0" err="1">
                <a:latin typeface="Times New Roman"/>
                <a:cs typeface="Times New Roman"/>
              </a:rPr>
              <a:t>ribosila</a:t>
            </a:r>
            <a:r>
              <a:rPr lang="en-US" dirty="0">
                <a:latin typeface="Times New Roman"/>
                <a:cs typeface="Times New Roman"/>
              </a:rPr>
              <a:t> la </a:t>
            </a:r>
            <a:r>
              <a:rPr lang="en-US" dirty="0" err="1">
                <a:latin typeface="Times New Roman"/>
                <a:cs typeface="Times New Roman"/>
              </a:rPr>
              <a:t>subunità</a:t>
            </a:r>
            <a:r>
              <a:rPr lang="en-US" dirty="0">
                <a:latin typeface="Times New Roman"/>
                <a:cs typeface="Times New Roman"/>
              </a:rPr>
              <a:t> </a:t>
            </a:r>
            <a:r>
              <a:rPr lang="en-US" i="1" dirty="0" err="1">
                <a:latin typeface="Times New Roman"/>
                <a:cs typeface="Times New Roman"/>
              </a:rPr>
              <a:t>alfa</a:t>
            </a:r>
            <a:r>
              <a:rPr lang="en-US" baseline="-25000" dirty="0" err="1">
                <a:latin typeface="Times New Roman"/>
                <a:cs typeface="Times New Roman"/>
              </a:rPr>
              <a:t>s</a:t>
            </a:r>
            <a:r>
              <a:rPr lang="en-US" dirty="0">
                <a:latin typeface="Times New Roman"/>
                <a:cs typeface="Times New Roman"/>
              </a:rPr>
              <a:t>; </a:t>
            </a:r>
            <a:r>
              <a:rPr lang="en-US" dirty="0" err="1">
                <a:latin typeface="Times New Roman"/>
                <a:cs typeface="Times New Roman"/>
              </a:rPr>
              <a:t>ciò</a:t>
            </a:r>
            <a:r>
              <a:rPr lang="en-US" dirty="0">
                <a:latin typeface="Times New Roman"/>
                <a:cs typeface="Times New Roman"/>
              </a:rPr>
              <a:t> </a:t>
            </a:r>
            <a:r>
              <a:rPr lang="en-US" dirty="0" err="1">
                <a:latin typeface="Times New Roman"/>
                <a:cs typeface="Times New Roman"/>
              </a:rPr>
              <a:t>impedisce</a:t>
            </a:r>
            <a:r>
              <a:rPr lang="en-US" dirty="0">
                <a:latin typeface="Times New Roman"/>
                <a:cs typeface="Times New Roman"/>
              </a:rPr>
              <a:t> </a:t>
            </a:r>
            <a:r>
              <a:rPr lang="en-US" dirty="0" err="1">
                <a:latin typeface="Times New Roman"/>
                <a:cs typeface="Times New Roman"/>
              </a:rPr>
              <a:t>l'attività</a:t>
            </a:r>
            <a:r>
              <a:rPr lang="en-US" dirty="0">
                <a:latin typeface="Times New Roman"/>
                <a:cs typeface="Times New Roman"/>
              </a:rPr>
              <a:t> </a:t>
            </a:r>
            <a:r>
              <a:rPr lang="en-US" dirty="0" err="1">
                <a:latin typeface="Times New Roman"/>
                <a:cs typeface="Times New Roman"/>
              </a:rPr>
              <a:t>GTPasica</a:t>
            </a:r>
            <a:r>
              <a:rPr lang="en-US" dirty="0">
                <a:latin typeface="Times New Roman"/>
                <a:cs typeface="Times New Roman"/>
              </a:rPr>
              <a:t> </a:t>
            </a:r>
            <a:r>
              <a:rPr lang="en-US" dirty="0" err="1">
                <a:latin typeface="Times New Roman"/>
                <a:cs typeface="Times New Roman"/>
              </a:rPr>
              <a:t>mantenendo</a:t>
            </a:r>
            <a:r>
              <a:rPr lang="en-US" dirty="0">
                <a:latin typeface="Times New Roman"/>
                <a:cs typeface="Times New Roman"/>
              </a:rPr>
              <a:t> la </a:t>
            </a:r>
            <a:r>
              <a:rPr lang="en-US" dirty="0" err="1">
                <a:latin typeface="Times New Roman"/>
                <a:cs typeface="Times New Roman"/>
              </a:rPr>
              <a:t>proteina</a:t>
            </a:r>
            <a:r>
              <a:rPr lang="en-US" dirty="0">
                <a:latin typeface="Times New Roman"/>
                <a:cs typeface="Times New Roman"/>
              </a:rPr>
              <a:t> G </a:t>
            </a:r>
            <a:r>
              <a:rPr lang="en-US" dirty="0" err="1">
                <a:latin typeface="Times New Roman"/>
                <a:cs typeface="Times New Roman"/>
              </a:rPr>
              <a:t>nello</a:t>
            </a:r>
            <a:r>
              <a:rPr lang="en-US" dirty="0">
                <a:latin typeface="Times New Roman"/>
                <a:cs typeface="Times New Roman"/>
              </a:rPr>
              <a:t> </a:t>
            </a:r>
            <a:r>
              <a:rPr lang="en-US" dirty="0" err="1">
                <a:latin typeface="Times New Roman"/>
                <a:cs typeface="Times New Roman"/>
              </a:rPr>
              <a:t>stato</a:t>
            </a:r>
            <a:r>
              <a:rPr lang="en-US" dirty="0">
                <a:latin typeface="Times New Roman"/>
                <a:cs typeface="Times New Roman"/>
              </a:rPr>
              <a:t> </a:t>
            </a:r>
            <a:r>
              <a:rPr lang="en-US" dirty="0" err="1">
                <a:latin typeface="Times New Roman"/>
                <a:cs typeface="Times New Roman"/>
              </a:rPr>
              <a:t>attivo</a:t>
            </a:r>
            <a:r>
              <a:rPr lang="en-US" dirty="0">
                <a:latin typeface="Times New Roman"/>
                <a:cs typeface="Times New Roman"/>
              </a:rPr>
              <a:t>. </a:t>
            </a:r>
            <a:r>
              <a:rPr lang="en-US" dirty="0" err="1">
                <a:latin typeface="Times New Roman"/>
                <a:cs typeface="Times New Roman"/>
              </a:rPr>
              <a:t>Questo</a:t>
            </a:r>
            <a:r>
              <a:rPr lang="en-US" dirty="0">
                <a:latin typeface="Times New Roman"/>
                <a:cs typeface="Times New Roman"/>
              </a:rPr>
              <a:t> </a:t>
            </a:r>
            <a:r>
              <a:rPr lang="en-US" dirty="0" err="1">
                <a:latin typeface="Times New Roman"/>
                <a:cs typeface="Times New Roman"/>
              </a:rPr>
              <a:t>determina</a:t>
            </a:r>
            <a:r>
              <a:rPr lang="en-US" dirty="0">
                <a:latin typeface="Times New Roman"/>
                <a:cs typeface="Times New Roman"/>
              </a:rPr>
              <a:t> </a:t>
            </a:r>
            <a:r>
              <a:rPr lang="en-US" dirty="0" err="1">
                <a:latin typeface="Times New Roman"/>
                <a:cs typeface="Times New Roman"/>
              </a:rPr>
              <a:t>aumento</a:t>
            </a:r>
            <a:r>
              <a:rPr lang="en-US" dirty="0">
                <a:latin typeface="Times New Roman"/>
                <a:cs typeface="Times New Roman"/>
              </a:rPr>
              <a:t> del </a:t>
            </a:r>
            <a:r>
              <a:rPr lang="en-US" dirty="0" err="1">
                <a:latin typeface="Times New Roman"/>
                <a:cs typeface="Times New Roman"/>
              </a:rPr>
              <a:t>cAMP</a:t>
            </a:r>
            <a:r>
              <a:rPr lang="en-US" dirty="0">
                <a:latin typeface="Times New Roman"/>
                <a:cs typeface="Times New Roman"/>
              </a:rPr>
              <a:t> con </a:t>
            </a:r>
            <a:r>
              <a:rPr lang="en-US" dirty="0" err="1">
                <a:latin typeface="Times New Roman"/>
                <a:cs typeface="Times New Roman"/>
              </a:rPr>
              <a:t>conseguente</a:t>
            </a:r>
            <a:r>
              <a:rPr lang="en-US" dirty="0">
                <a:latin typeface="Times New Roman"/>
                <a:cs typeface="Times New Roman"/>
              </a:rPr>
              <a:t> </a:t>
            </a:r>
            <a:r>
              <a:rPr lang="en-US" dirty="0" err="1">
                <a:latin typeface="Times New Roman"/>
                <a:cs typeface="Times New Roman"/>
              </a:rPr>
              <a:t>rilascio</a:t>
            </a:r>
            <a:r>
              <a:rPr lang="en-US" dirty="0">
                <a:latin typeface="Times New Roman"/>
                <a:cs typeface="Times New Roman"/>
              </a:rPr>
              <a:t> di Na</a:t>
            </a:r>
            <a:r>
              <a:rPr lang="en-US" baseline="30000" dirty="0">
                <a:latin typeface="Times New Roman"/>
                <a:cs typeface="Times New Roman"/>
              </a:rPr>
              <a:t>+</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dirty="0" err="1">
                <a:latin typeface="Times New Roman"/>
                <a:cs typeface="Times New Roman"/>
              </a:rPr>
              <a:t>acqua</a:t>
            </a:r>
            <a:r>
              <a:rPr lang="en-US" dirty="0">
                <a:latin typeface="Times New Roman"/>
                <a:cs typeface="Times New Roman"/>
              </a:rPr>
              <a:t> </a:t>
            </a:r>
            <a:r>
              <a:rPr lang="en-US" dirty="0" err="1">
                <a:latin typeface="Times New Roman"/>
                <a:cs typeface="Times New Roman"/>
              </a:rPr>
              <a:t>nell’intestino</a:t>
            </a:r>
            <a:r>
              <a:rPr lang="en-US" dirty="0">
                <a:latin typeface="Times New Roman"/>
                <a:cs typeface="Times New Roman"/>
              </a:rPr>
              <a:t>,  </a:t>
            </a:r>
            <a:r>
              <a:rPr lang="en-US" dirty="0" err="1">
                <a:latin typeface="Times New Roman"/>
                <a:cs typeface="Times New Roman"/>
              </a:rPr>
              <a:t>quindi</a:t>
            </a:r>
            <a:r>
              <a:rPr lang="en-US" dirty="0">
                <a:latin typeface="Times New Roman"/>
                <a:cs typeface="Times New Roman"/>
              </a:rPr>
              <a:t> </a:t>
            </a:r>
            <a:r>
              <a:rPr lang="en-US" dirty="0" err="1">
                <a:latin typeface="Times New Roman"/>
                <a:cs typeface="Times New Roman"/>
              </a:rPr>
              <a:t>diarrea</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dirty="0" err="1">
                <a:latin typeface="Times New Roman"/>
                <a:cs typeface="Times New Roman"/>
              </a:rPr>
              <a:t>squilibrio</a:t>
            </a:r>
            <a:r>
              <a:rPr lang="en-US" dirty="0">
                <a:latin typeface="Times New Roman"/>
                <a:cs typeface="Times New Roman"/>
              </a:rPr>
              <a:t> </a:t>
            </a:r>
            <a:r>
              <a:rPr lang="en-US" dirty="0" err="1">
                <a:latin typeface="Times New Roman"/>
                <a:cs typeface="Times New Roman"/>
              </a:rPr>
              <a:t>elettrolitico</a:t>
            </a:r>
            <a:r>
              <a:rPr lang="en-US" dirty="0">
                <a:latin typeface="Times New Roman"/>
                <a:cs typeface="Times New Roman"/>
              </a:rPr>
              <a:t>.</a:t>
            </a:r>
            <a:endParaRPr lang="it-IT" dirty="0">
              <a:latin typeface="Times New Roman"/>
              <a:cs typeface="Times New Roman"/>
            </a:endParaRPr>
          </a:p>
          <a:p>
            <a:pPr lvl="0" algn="just"/>
            <a:r>
              <a:rPr lang="en-US" dirty="0">
                <a:latin typeface="Times New Roman"/>
                <a:cs typeface="Times New Roman"/>
              </a:rPr>
              <a:t> </a:t>
            </a:r>
            <a:endParaRPr lang="it-IT" dirty="0">
              <a:latin typeface="Times New Roman"/>
              <a:cs typeface="Times New Roman"/>
            </a:endParaRPr>
          </a:p>
          <a:p>
            <a:pPr lvl="0" algn="just"/>
            <a:r>
              <a:rPr lang="en-US" dirty="0">
                <a:latin typeface="Times New Roman"/>
                <a:cs typeface="Times New Roman"/>
              </a:rPr>
              <a:t>La </a:t>
            </a:r>
            <a:r>
              <a:rPr lang="en-US" dirty="0" err="1">
                <a:latin typeface="Times New Roman"/>
                <a:cs typeface="Times New Roman"/>
              </a:rPr>
              <a:t>tossina</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a:t>
            </a:r>
            <a:r>
              <a:rPr lang="en-US" dirty="0" err="1">
                <a:latin typeface="Times New Roman"/>
                <a:cs typeface="Times New Roman"/>
              </a:rPr>
              <a:t>pertosse</a:t>
            </a:r>
            <a:r>
              <a:rPr lang="en-US" dirty="0">
                <a:latin typeface="Times New Roman"/>
                <a:cs typeface="Times New Roman"/>
              </a:rPr>
              <a:t> ha </a:t>
            </a:r>
            <a:r>
              <a:rPr lang="en-US" dirty="0" err="1">
                <a:latin typeface="Times New Roman"/>
                <a:cs typeface="Times New Roman"/>
              </a:rPr>
              <a:t>ribosila</a:t>
            </a:r>
            <a:r>
              <a:rPr lang="en-US" dirty="0">
                <a:latin typeface="Times New Roman"/>
                <a:cs typeface="Times New Roman"/>
              </a:rPr>
              <a:t>  le </a:t>
            </a:r>
            <a:r>
              <a:rPr lang="en-US" dirty="0" err="1">
                <a:latin typeface="Times New Roman"/>
                <a:cs typeface="Times New Roman"/>
              </a:rPr>
              <a:t>subunità</a:t>
            </a:r>
            <a:r>
              <a:rPr lang="en-US" dirty="0">
                <a:latin typeface="Times New Roman"/>
                <a:cs typeface="Times New Roman"/>
              </a:rPr>
              <a:t> </a:t>
            </a:r>
            <a:r>
              <a:rPr lang="en-US" i="1" dirty="0" err="1">
                <a:latin typeface="Times New Roman"/>
                <a:cs typeface="Times New Roman"/>
              </a:rPr>
              <a:t>alfa</a:t>
            </a:r>
            <a:r>
              <a:rPr lang="en-US" baseline="-25000" dirty="0" err="1">
                <a:latin typeface="Times New Roman"/>
                <a:cs typeface="Times New Roman"/>
              </a:rPr>
              <a:t>i</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i="1" dirty="0" err="1">
                <a:latin typeface="Times New Roman"/>
                <a:cs typeface="Times New Roman"/>
              </a:rPr>
              <a:t>alfa</a:t>
            </a:r>
            <a:r>
              <a:rPr lang="en-US" baseline="-25000" dirty="0" err="1">
                <a:latin typeface="Times New Roman"/>
                <a:cs typeface="Times New Roman"/>
              </a:rPr>
              <a:t>o</a:t>
            </a:r>
            <a:r>
              <a:rPr lang="en-US" dirty="0">
                <a:latin typeface="Times New Roman"/>
                <a:cs typeface="Times New Roman"/>
              </a:rPr>
              <a:t> </a:t>
            </a:r>
            <a:r>
              <a:rPr lang="en-US" dirty="0" err="1">
                <a:latin typeface="Times New Roman"/>
                <a:cs typeface="Times New Roman"/>
              </a:rPr>
              <a:t>delle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G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hanno</a:t>
            </a:r>
            <a:r>
              <a:rPr lang="en-US" dirty="0">
                <a:latin typeface="Times New Roman"/>
                <a:cs typeface="Times New Roman"/>
              </a:rPr>
              <a:t> come </a:t>
            </a:r>
            <a:r>
              <a:rPr lang="en-US" dirty="0" err="1">
                <a:latin typeface="Times New Roman"/>
                <a:cs typeface="Times New Roman"/>
              </a:rPr>
              <a:t>effettore</a:t>
            </a:r>
            <a:r>
              <a:rPr lang="en-US" dirty="0">
                <a:latin typeface="Times New Roman"/>
                <a:cs typeface="Times New Roman"/>
              </a:rPr>
              <a:t> la </a:t>
            </a:r>
            <a:r>
              <a:rPr lang="en-US" dirty="0" err="1">
                <a:latin typeface="Times New Roman"/>
                <a:cs typeface="Times New Roman"/>
              </a:rPr>
              <a:t>guanilato-ciclasi</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dirty="0" err="1">
                <a:latin typeface="Times New Roman"/>
                <a:cs typeface="Times New Roman"/>
              </a:rPr>
              <a:t>glicosila</a:t>
            </a:r>
            <a:r>
              <a:rPr lang="en-US" dirty="0">
                <a:latin typeface="Times New Roman"/>
                <a:cs typeface="Times New Roman"/>
              </a:rPr>
              <a:t> </a:t>
            </a:r>
            <a:r>
              <a:rPr lang="en-US" dirty="0" err="1">
                <a:latin typeface="Times New Roman"/>
                <a:cs typeface="Times New Roman"/>
              </a:rPr>
              <a:t>anche</a:t>
            </a:r>
            <a:r>
              <a:rPr lang="en-US" dirty="0">
                <a:latin typeface="Times New Roman"/>
                <a:cs typeface="Times New Roman"/>
              </a:rPr>
              <a:t> la </a:t>
            </a:r>
            <a:r>
              <a:rPr lang="en-US" dirty="0" err="1">
                <a:latin typeface="Times New Roman"/>
                <a:cs typeface="Times New Roman"/>
              </a:rPr>
              <a:t>regione</a:t>
            </a:r>
            <a:r>
              <a:rPr lang="en-US" dirty="0">
                <a:latin typeface="Times New Roman"/>
                <a:cs typeface="Times New Roman"/>
              </a:rPr>
              <a:t> </a:t>
            </a:r>
            <a:r>
              <a:rPr lang="en-US" dirty="0" err="1">
                <a:latin typeface="Times New Roman"/>
                <a:cs typeface="Times New Roman"/>
              </a:rPr>
              <a:t>dell'ansa</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permette</a:t>
            </a:r>
            <a:r>
              <a:rPr lang="en-US" dirty="0">
                <a:latin typeface="Times New Roman"/>
                <a:cs typeface="Times New Roman"/>
              </a:rPr>
              <a:t> </a:t>
            </a:r>
            <a:r>
              <a:rPr lang="en-US" dirty="0" err="1">
                <a:latin typeface="Times New Roman"/>
                <a:cs typeface="Times New Roman"/>
              </a:rPr>
              <a:t>l'interazione</a:t>
            </a:r>
            <a:r>
              <a:rPr lang="en-US" dirty="0">
                <a:latin typeface="Times New Roman"/>
                <a:cs typeface="Times New Roman"/>
              </a:rPr>
              <a:t> </a:t>
            </a:r>
            <a:r>
              <a:rPr lang="en-US" dirty="0" err="1">
                <a:latin typeface="Times New Roman"/>
                <a:cs typeface="Times New Roman"/>
              </a:rPr>
              <a:t>recettore-proteina</a:t>
            </a:r>
            <a:r>
              <a:rPr lang="en-US" dirty="0">
                <a:latin typeface="Times New Roman"/>
                <a:cs typeface="Times New Roman"/>
              </a:rPr>
              <a:t> G, </a:t>
            </a:r>
            <a:r>
              <a:rPr lang="en-US" dirty="0" err="1">
                <a:latin typeface="Times New Roman"/>
                <a:cs typeface="Times New Roman"/>
              </a:rPr>
              <a:t>inibendo</a:t>
            </a:r>
            <a:r>
              <a:rPr lang="en-US" dirty="0">
                <a:latin typeface="Times New Roman"/>
                <a:cs typeface="Times New Roman"/>
              </a:rPr>
              <a:t> </a:t>
            </a:r>
            <a:r>
              <a:rPr lang="en-US" dirty="0" err="1">
                <a:latin typeface="Times New Roman"/>
                <a:cs typeface="Times New Roman"/>
              </a:rPr>
              <a:t>il</a:t>
            </a:r>
            <a:r>
              <a:rPr lang="en-US" dirty="0">
                <a:latin typeface="Times New Roman"/>
                <a:cs typeface="Times New Roman"/>
              </a:rPr>
              <a:t> </a:t>
            </a:r>
            <a:r>
              <a:rPr lang="en-US" dirty="0" err="1">
                <a:latin typeface="Times New Roman"/>
                <a:cs typeface="Times New Roman"/>
              </a:rPr>
              <a:t>legame</a:t>
            </a:r>
            <a:r>
              <a:rPr lang="en-US" dirty="0">
                <a:latin typeface="Times New Roman"/>
                <a:cs typeface="Times New Roman"/>
              </a:rPr>
              <a:t>.</a:t>
            </a:r>
            <a:endParaRPr lang="it-IT" dirty="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381000"/>
            <a:ext cx="7543800" cy="2585323"/>
          </a:xfrm>
          <a:prstGeom prst="rect">
            <a:avLst/>
          </a:prstGeom>
          <a:noFill/>
        </p:spPr>
        <p:txBody>
          <a:bodyPr wrap="square" rtlCol="0">
            <a:spAutoFit/>
          </a:bodyPr>
          <a:lstStyle/>
          <a:p>
            <a:r>
              <a:rPr lang="en-US" dirty="0">
                <a:latin typeface="Times New Roman"/>
                <a:cs typeface="Times New Roman"/>
              </a:rPr>
              <a:t>Le </a:t>
            </a:r>
            <a:r>
              <a:rPr lang="en-US" dirty="0" err="1">
                <a:latin typeface="Times New Roman"/>
                <a:cs typeface="Times New Roman"/>
              </a:rPr>
              <a:t>subunità</a:t>
            </a:r>
            <a:r>
              <a:rPr lang="en-US" dirty="0">
                <a:latin typeface="Times New Roman"/>
                <a:cs typeface="Times New Roman"/>
              </a:rPr>
              <a:t> </a:t>
            </a:r>
            <a:r>
              <a:rPr lang="en-US" i="1" dirty="0">
                <a:latin typeface="Times New Roman"/>
                <a:cs typeface="Times New Roman"/>
              </a:rPr>
              <a:t>beta/gamma</a:t>
            </a:r>
            <a:r>
              <a:rPr lang="en-US" dirty="0">
                <a:latin typeface="Times New Roman"/>
                <a:cs typeface="Times New Roman"/>
              </a:rPr>
              <a:t> </a:t>
            </a:r>
            <a:r>
              <a:rPr lang="en-US" dirty="0" err="1">
                <a:latin typeface="Times New Roman"/>
                <a:cs typeface="Times New Roman"/>
              </a:rPr>
              <a:t>hanno</a:t>
            </a:r>
            <a:r>
              <a:rPr lang="en-US" dirty="0">
                <a:latin typeface="Times New Roman"/>
                <a:cs typeface="Times New Roman"/>
              </a:rPr>
              <a:t> </a:t>
            </a:r>
            <a:r>
              <a:rPr lang="en-US" dirty="0" err="1">
                <a:latin typeface="Times New Roman"/>
                <a:cs typeface="Times New Roman"/>
              </a:rPr>
              <a:t>anch’esse</a:t>
            </a:r>
            <a:r>
              <a:rPr lang="en-US" dirty="0">
                <a:latin typeface="Times New Roman"/>
                <a:cs typeface="Times New Roman"/>
              </a:rPr>
              <a:t> </a:t>
            </a:r>
            <a:r>
              <a:rPr lang="en-US" dirty="0" err="1">
                <a:latin typeface="Times New Roman"/>
                <a:cs typeface="Times New Roman"/>
              </a:rPr>
              <a:t>diversi</a:t>
            </a:r>
            <a:r>
              <a:rPr lang="en-US" dirty="0">
                <a:latin typeface="Times New Roman"/>
                <a:cs typeface="Times New Roman"/>
              </a:rPr>
              <a:t> </a:t>
            </a:r>
            <a:r>
              <a:rPr lang="en-US" dirty="0" err="1">
                <a:latin typeface="Times New Roman"/>
                <a:cs typeface="Times New Roman"/>
              </a:rPr>
              <a:t>effettori</a:t>
            </a:r>
            <a:r>
              <a:rPr lang="en-US" dirty="0">
                <a:latin typeface="Times New Roman"/>
                <a:cs typeface="Times New Roman"/>
              </a:rPr>
              <a:t>: </a:t>
            </a:r>
            <a:r>
              <a:rPr lang="en-US" dirty="0" err="1">
                <a:latin typeface="Times New Roman"/>
                <a:cs typeface="Times New Roman"/>
              </a:rPr>
              <a:t>possono</a:t>
            </a:r>
            <a:r>
              <a:rPr lang="en-US" dirty="0">
                <a:latin typeface="Times New Roman"/>
                <a:cs typeface="Times New Roman"/>
              </a:rPr>
              <a:t> </a:t>
            </a:r>
            <a:r>
              <a:rPr lang="en-US" dirty="0" err="1">
                <a:latin typeface="Times New Roman"/>
                <a:cs typeface="Times New Roman"/>
              </a:rPr>
              <a:t>attivare</a:t>
            </a:r>
            <a:r>
              <a:rPr lang="en-US" dirty="0" smtClean="0">
                <a:latin typeface="Times New Roman"/>
                <a:cs typeface="Times New Roman"/>
              </a:rPr>
              <a:t>:</a:t>
            </a:r>
          </a:p>
          <a:p>
            <a:endParaRPr lang="en-US" dirty="0" smtClean="0">
              <a:latin typeface="Times New Roman"/>
              <a:cs typeface="Times New Roman"/>
            </a:endParaRPr>
          </a:p>
          <a:p>
            <a:endParaRPr lang="en-US" dirty="0" smtClean="0">
              <a:latin typeface="Times New Roman"/>
              <a:cs typeface="Times New Roman"/>
            </a:endParaRPr>
          </a:p>
          <a:p>
            <a:endParaRPr lang="it-IT" dirty="0" smtClean="0">
              <a:latin typeface="Times New Roman"/>
              <a:cs typeface="Times New Roman"/>
            </a:endParaRPr>
          </a:p>
          <a:p>
            <a:pPr lvl="0"/>
            <a:r>
              <a:rPr lang="en-US" dirty="0" smtClean="0">
                <a:latin typeface="Times New Roman"/>
                <a:cs typeface="Times New Roman"/>
              </a:rPr>
              <a:t>a) </a:t>
            </a:r>
            <a:r>
              <a:rPr lang="en-US" dirty="0" err="1" smtClean="0">
                <a:latin typeface="Times New Roman"/>
                <a:cs typeface="Times New Roman"/>
              </a:rPr>
              <a:t>alcune</a:t>
            </a:r>
            <a:r>
              <a:rPr lang="en-US" dirty="0" smtClean="0">
                <a:latin typeface="Times New Roman"/>
                <a:cs typeface="Times New Roman"/>
              </a:rPr>
              <a:t> </a:t>
            </a:r>
            <a:r>
              <a:rPr lang="en-US" dirty="0" err="1">
                <a:latin typeface="Times New Roman"/>
                <a:cs typeface="Times New Roman"/>
              </a:rPr>
              <a:t>isoforme</a:t>
            </a:r>
            <a:r>
              <a:rPr lang="en-US" dirty="0">
                <a:latin typeface="Times New Roman"/>
                <a:cs typeface="Times New Roman"/>
              </a:rPr>
              <a:t> </a:t>
            </a:r>
            <a:r>
              <a:rPr lang="en-US" dirty="0" err="1">
                <a:latin typeface="Times New Roman"/>
                <a:cs typeface="Times New Roman"/>
              </a:rPr>
              <a:t>dell'adenilato-ciclasi</a:t>
            </a:r>
            <a:r>
              <a:rPr lang="en-US" dirty="0">
                <a:latin typeface="Times New Roman"/>
                <a:cs typeface="Times New Roman"/>
              </a:rPr>
              <a:t>, </a:t>
            </a:r>
            <a:endParaRPr lang="it-IT" dirty="0">
              <a:latin typeface="Times New Roman"/>
              <a:cs typeface="Times New Roman"/>
            </a:endParaRPr>
          </a:p>
          <a:p>
            <a:pPr lvl="0"/>
            <a:r>
              <a:rPr lang="en-US" dirty="0" smtClean="0">
                <a:latin typeface="Times New Roman"/>
                <a:cs typeface="Times New Roman"/>
              </a:rPr>
              <a:t> </a:t>
            </a:r>
            <a:r>
              <a:rPr lang="en-US" dirty="0" err="1" smtClean="0">
                <a:latin typeface="Times New Roman"/>
                <a:cs typeface="Times New Roman"/>
              </a:rPr>
              <a:t>b</a:t>
            </a:r>
            <a:r>
              <a:rPr lang="en-US" dirty="0" smtClean="0">
                <a:latin typeface="Times New Roman"/>
                <a:cs typeface="Times New Roman"/>
              </a:rPr>
              <a:t>) </a:t>
            </a:r>
            <a:r>
              <a:rPr lang="en-US" dirty="0" err="1" smtClean="0">
                <a:latin typeface="Times New Roman"/>
                <a:cs typeface="Times New Roman"/>
              </a:rPr>
              <a:t>fosfolipasi</a:t>
            </a:r>
            <a:r>
              <a:rPr lang="en-US" dirty="0" smtClean="0">
                <a:latin typeface="Times New Roman"/>
                <a:cs typeface="Times New Roman"/>
              </a:rPr>
              <a:t> </a:t>
            </a:r>
            <a:r>
              <a:rPr lang="en-US" dirty="0">
                <a:latin typeface="Times New Roman"/>
                <a:cs typeface="Times New Roman"/>
              </a:rPr>
              <a:t>C</a:t>
            </a:r>
            <a:endParaRPr lang="it-IT" dirty="0">
              <a:latin typeface="Times New Roman"/>
              <a:cs typeface="Times New Roman"/>
            </a:endParaRPr>
          </a:p>
          <a:p>
            <a:pPr lvl="0"/>
            <a:r>
              <a:rPr lang="en-US" dirty="0" smtClean="0">
                <a:latin typeface="Times New Roman"/>
                <a:cs typeface="Times New Roman"/>
              </a:rPr>
              <a:t> </a:t>
            </a:r>
            <a:r>
              <a:rPr lang="en-US" dirty="0" err="1" smtClean="0">
                <a:latin typeface="Times New Roman"/>
                <a:cs typeface="Times New Roman"/>
              </a:rPr>
              <a:t>c</a:t>
            </a:r>
            <a:r>
              <a:rPr lang="en-US" dirty="0" smtClean="0">
                <a:latin typeface="Times New Roman"/>
                <a:cs typeface="Times New Roman"/>
              </a:rPr>
              <a:t>) </a:t>
            </a:r>
            <a:r>
              <a:rPr lang="en-US" dirty="0" err="1" smtClean="0">
                <a:latin typeface="Times New Roman"/>
                <a:cs typeface="Times New Roman"/>
              </a:rPr>
              <a:t>chinasi</a:t>
            </a:r>
            <a:r>
              <a:rPr lang="en-US" dirty="0" smtClean="0">
                <a:latin typeface="Times New Roman"/>
                <a:cs typeface="Times New Roman"/>
              </a:rPr>
              <a:t> </a:t>
            </a:r>
            <a:r>
              <a:rPr lang="en-US" dirty="0">
                <a:latin typeface="Times New Roman"/>
                <a:cs typeface="Times New Roman"/>
              </a:rPr>
              <a:t>in </a:t>
            </a:r>
            <a:r>
              <a:rPr lang="en-US" dirty="0" err="1">
                <a:latin typeface="Times New Roman"/>
                <a:cs typeface="Times New Roman"/>
              </a:rPr>
              <a:t>grado</a:t>
            </a:r>
            <a:r>
              <a:rPr lang="en-US" dirty="0">
                <a:latin typeface="Times New Roman"/>
                <a:cs typeface="Times New Roman"/>
              </a:rPr>
              <a:t> di </a:t>
            </a:r>
            <a:r>
              <a:rPr lang="en-US" dirty="0" err="1">
                <a:latin typeface="Times New Roman"/>
                <a:cs typeface="Times New Roman"/>
              </a:rPr>
              <a:t>fosforilare</a:t>
            </a:r>
            <a:r>
              <a:rPr lang="en-US" dirty="0">
                <a:latin typeface="Times New Roman"/>
                <a:cs typeface="Times New Roman"/>
              </a:rPr>
              <a:t> </a:t>
            </a:r>
            <a:r>
              <a:rPr lang="en-US" dirty="0" err="1">
                <a:latin typeface="Times New Roman"/>
                <a:cs typeface="Times New Roman"/>
              </a:rPr>
              <a:t>il</a:t>
            </a:r>
            <a:r>
              <a:rPr lang="en-US" dirty="0">
                <a:latin typeface="Times New Roman"/>
                <a:cs typeface="Times New Roman"/>
              </a:rPr>
              <a:t> IP in </a:t>
            </a:r>
            <a:r>
              <a:rPr lang="en-US" dirty="0" err="1">
                <a:latin typeface="Times New Roman"/>
                <a:cs typeface="Times New Roman"/>
              </a:rPr>
              <a:t>posizione</a:t>
            </a:r>
            <a:r>
              <a:rPr lang="en-US" dirty="0">
                <a:latin typeface="Times New Roman"/>
                <a:cs typeface="Times New Roman"/>
              </a:rPr>
              <a:t> 3</a:t>
            </a:r>
            <a:endParaRPr lang="it-IT" dirty="0">
              <a:latin typeface="Times New Roman"/>
              <a:cs typeface="Times New Roman"/>
            </a:endParaRPr>
          </a:p>
          <a:p>
            <a:pPr lvl="0"/>
            <a:r>
              <a:rPr lang="en-US" dirty="0" smtClean="0">
                <a:latin typeface="Times New Roman"/>
                <a:cs typeface="Times New Roman"/>
              </a:rPr>
              <a:t> </a:t>
            </a:r>
            <a:r>
              <a:rPr lang="en-US" dirty="0" err="1" smtClean="0">
                <a:latin typeface="Times New Roman"/>
                <a:cs typeface="Times New Roman"/>
              </a:rPr>
              <a:t>d</a:t>
            </a:r>
            <a:r>
              <a:rPr lang="en-US" dirty="0" smtClean="0">
                <a:latin typeface="Times New Roman"/>
                <a:cs typeface="Times New Roman"/>
              </a:rPr>
              <a:t>) i </a:t>
            </a:r>
            <a:r>
              <a:rPr lang="en-US" dirty="0" err="1">
                <a:latin typeface="Times New Roman"/>
                <a:cs typeface="Times New Roman"/>
              </a:rPr>
              <a:t>canali</a:t>
            </a:r>
            <a:r>
              <a:rPr lang="en-US" dirty="0">
                <a:latin typeface="Times New Roman"/>
                <a:cs typeface="Times New Roman"/>
              </a:rPr>
              <a:t> al </a:t>
            </a:r>
            <a:r>
              <a:rPr lang="en-US" dirty="0" err="1">
                <a:latin typeface="Times New Roman"/>
                <a:cs typeface="Times New Roman"/>
              </a:rPr>
              <a:t>potassio</a:t>
            </a:r>
            <a:r>
              <a:rPr lang="en-US" dirty="0">
                <a:latin typeface="Times New Roman"/>
                <a:cs typeface="Times New Roman"/>
              </a:rPr>
              <a:t> </a:t>
            </a:r>
            <a:r>
              <a:rPr lang="en-US" dirty="0" err="1">
                <a:latin typeface="Times New Roman"/>
                <a:cs typeface="Times New Roman"/>
              </a:rPr>
              <a:t>inducendo</a:t>
            </a:r>
            <a:r>
              <a:rPr lang="en-US" dirty="0">
                <a:latin typeface="Times New Roman"/>
                <a:cs typeface="Times New Roman"/>
              </a:rPr>
              <a:t> </a:t>
            </a:r>
            <a:r>
              <a:rPr lang="en-US" dirty="0" err="1">
                <a:latin typeface="Times New Roman"/>
                <a:cs typeface="Times New Roman"/>
              </a:rPr>
              <a:t>un’iperpolarizzazione</a:t>
            </a:r>
            <a:r>
              <a:rPr lang="en-US" dirty="0">
                <a:latin typeface="Times New Roman"/>
                <a:cs typeface="Times New Roman"/>
              </a:rPr>
              <a:t> </a:t>
            </a:r>
            <a:endParaRPr lang="it-IT" dirty="0" smtClean="0">
              <a:latin typeface="Times New Roman"/>
              <a:cs typeface="Times New Roman"/>
            </a:endParaRPr>
          </a:p>
          <a:p>
            <a:pPr lvl="0"/>
            <a:r>
              <a:rPr lang="en-US" dirty="0" err="1" smtClean="0">
                <a:latin typeface="Times New Roman"/>
                <a:cs typeface="Times New Roman"/>
              </a:rPr>
              <a:t>d</a:t>
            </a:r>
            <a:r>
              <a:rPr lang="en-US" dirty="0" smtClean="0">
                <a:latin typeface="Times New Roman"/>
                <a:cs typeface="Times New Roman"/>
              </a:rPr>
              <a:t>)  </a:t>
            </a:r>
            <a:r>
              <a:rPr lang="en-US" dirty="0" err="1">
                <a:latin typeface="Times New Roman"/>
                <a:cs typeface="Times New Roman"/>
              </a:rPr>
              <a:t>possono</a:t>
            </a:r>
            <a:r>
              <a:rPr lang="en-US" dirty="0">
                <a:latin typeface="Times New Roman"/>
                <a:cs typeface="Times New Roman"/>
              </a:rPr>
              <a:t> </a:t>
            </a:r>
            <a:r>
              <a:rPr lang="en-US" dirty="0" err="1">
                <a:latin typeface="Times New Roman"/>
                <a:cs typeface="Times New Roman"/>
              </a:rPr>
              <a:t>inibire</a:t>
            </a:r>
            <a:r>
              <a:rPr lang="en-US" dirty="0">
                <a:latin typeface="Times New Roman"/>
                <a:cs typeface="Times New Roman"/>
              </a:rPr>
              <a:t> i </a:t>
            </a:r>
            <a:r>
              <a:rPr lang="en-US" dirty="0" err="1">
                <a:latin typeface="Times New Roman"/>
                <a:cs typeface="Times New Roman"/>
              </a:rPr>
              <a:t>canali</a:t>
            </a:r>
            <a:r>
              <a:rPr lang="en-US" dirty="0">
                <a:latin typeface="Times New Roman"/>
                <a:cs typeface="Times New Roman"/>
              </a:rPr>
              <a:t> al </a:t>
            </a:r>
            <a:r>
              <a:rPr lang="en-US" dirty="0" err="1">
                <a:latin typeface="Times New Roman"/>
                <a:cs typeface="Times New Roman"/>
              </a:rPr>
              <a:t>calcio</a:t>
            </a:r>
            <a:r>
              <a:rPr lang="en-US" dirty="0">
                <a:latin typeface="Times New Roman"/>
                <a:cs typeface="Times New Roman"/>
              </a:rPr>
              <a:t>.</a:t>
            </a:r>
            <a:endParaRPr lang="it-IT" dirty="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304800"/>
            <a:ext cx="7391400" cy="369332"/>
          </a:xfrm>
          <a:prstGeom prst="rect">
            <a:avLst/>
          </a:prstGeom>
          <a:noFill/>
        </p:spPr>
        <p:txBody>
          <a:bodyPr wrap="square" rtlCol="0">
            <a:spAutoFit/>
          </a:bodyPr>
          <a:lstStyle/>
          <a:p>
            <a:pPr algn="ctr"/>
            <a:r>
              <a:rPr lang="it-IT" b="1" u="sng" dirty="0">
                <a:latin typeface="Times New Roman"/>
                <a:cs typeface="Times New Roman"/>
              </a:rPr>
              <a:t>TIPI  di  RECETTORE</a:t>
            </a:r>
            <a:endParaRPr lang="it-IT" dirty="0">
              <a:latin typeface="Times New Roman"/>
              <a:cs typeface="Times New Roman"/>
            </a:endParaRPr>
          </a:p>
          <a:p>
            <a:pPr algn="ctr"/>
            <a:endParaRPr lang="it-IT" dirty="0">
              <a:latin typeface="Times New Roman"/>
              <a:cs typeface="Times New Roman"/>
            </a:endParaRPr>
          </a:p>
        </p:txBody>
      </p:sp>
      <p:sp>
        <p:nvSpPr>
          <p:cNvPr id="5" name="TextBox 4"/>
          <p:cNvSpPr txBox="1"/>
          <p:nvPr/>
        </p:nvSpPr>
        <p:spPr>
          <a:xfrm>
            <a:off x="228600" y="914400"/>
            <a:ext cx="8534400" cy="4524316"/>
          </a:xfrm>
          <a:prstGeom prst="rect">
            <a:avLst/>
          </a:prstGeom>
          <a:noFill/>
        </p:spPr>
        <p:txBody>
          <a:bodyPr wrap="square" rtlCol="0">
            <a:spAutoFit/>
          </a:bodyPr>
          <a:lstStyle/>
          <a:p>
            <a:pPr lvl="0" algn="just"/>
            <a:r>
              <a:rPr lang="it-IT" dirty="0" smtClean="0">
                <a:latin typeface="Times New Roman"/>
                <a:cs typeface="Times New Roman"/>
              </a:rPr>
              <a:t>Metodi di studio per il riconoscimento </a:t>
            </a:r>
            <a:r>
              <a:rPr lang="it-IT" dirty="0">
                <a:latin typeface="Times New Roman"/>
                <a:cs typeface="Times New Roman"/>
              </a:rPr>
              <a:t>del recettore </a:t>
            </a:r>
            <a:r>
              <a:rPr lang="it-IT" dirty="0" smtClean="0">
                <a:latin typeface="Times New Roman"/>
                <a:cs typeface="Times New Roman"/>
              </a:rPr>
              <a:t>o” </a:t>
            </a:r>
            <a:r>
              <a:rPr lang="it-IT" dirty="0">
                <a:latin typeface="Times New Roman"/>
                <a:cs typeface="Times New Roman"/>
              </a:rPr>
              <a:t>studi di </a:t>
            </a:r>
            <a:r>
              <a:rPr lang="it-IT" i="1" dirty="0" err="1" smtClean="0">
                <a:latin typeface="Times New Roman"/>
                <a:cs typeface="Times New Roman"/>
              </a:rPr>
              <a:t>binding</a:t>
            </a:r>
            <a:r>
              <a:rPr lang="it-IT" i="1" dirty="0" smtClean="0">
                <a:latin typeface="Times New Roman"/>
                <a:cs typeface="Times New Roman"/>
              </a:rPr>
              <a:t>”</a:t>
            </a:r>
            <a:r>
              <a:rPr lang="it-IT" dirty="0" smtClean="0">
                <a:latin typeface="Times New Roman"/>
                <a:cs typeface="Times New Roman"/>
              </a:rPr>
              <a:t> </a:t>
            </a:r>
            <a:r>
              <a:rPr lang="it-IT" dirty="0">
                <a:latin typeface="Times New Roman"/>
                <a:cs typeface="Times New Roman"/>
              </a:rPr>
              <a:t>(legame</a:t>
            </a:r>
            <a:r>
              <a:rPr lang="it-IT" dirty="0" smtClean="0">
                <a:latin typeface="Times New Roman"/>
                <a:cs typeface="Times New Roman"/>
              </a:rPr>
              <a:t>). Il  </a:t>
            </a:r>
            <a:r>
              <a:rPr lang="it-IT" dirty="0">
                <a:latin typeface="Times New Roman"/>
                <a:cs typeface="Times New Roman"/>
              </a:rPr>
              <a:t>preparato contenente il recettore o organi che lo esprimono o l'animale intero</a:t>
            </a:r>
            <a:r>
              <a:rPr lang="it-IT" dirty="0" smtClean="0">
                <a:latin typeface="Times New Roman"/>
                <a:cs typeface="Times New Roman"/>
              </a:rPr>
              <a:t> viene trattato con </a:t>
            </a:r>
            <a:r>
              <a:rPr lang="it-IT" dirty="0">
                <a:latin typeface="Times New Roman"/>
                <a:cs typeface="Times New Roman"/>
              </a:rPr>
              <a:t>un </a:t>
            </a:r>
            <a:r>
              <a:rPr lang="it-IT" dirty="0" err="1">
                <a:latin typeface="Times New Roman"/>
                <a:cs typeface="Times New Roman"/>
              </a:rPr>
              <a:t>ligando</a:t>
            </a:r>
            <a:r>
              <a:rPr lang="it-IT" dirty="0">
                <a:latin typeface="Times New Roman"/>
                <a:cs typeface="Times New Roman"/>
              </a:rPr>
              <a:t> </a:t>
            </a:r>
            <a:r>
              <a:rPr lang="it-IT" dirty="0" smtClean="0">
                <a:latin typeface="Times New Roman"/>
                <a:cs typeface="Times New Roman"/>
              </a:rPr>
              <a:t>specifico </a:t>
            </a:r>
            <a:r>
              <a:rPr lang="it-IT" dirty="0" err="1" smtClean="0">
                <a:latin typeface="Times New Roman"/>
                <a:cs typeface="Times New Roman"/>
              </a:rPr>
              <a:t>-isotopicamente</a:t>
            </a:r>
            <a:r>
              <a:rPr lang="it-IT" dirty="0" smtClean="0">
                <a:latin typeface="Times New Roman"/>
                <a:cs typeface="Times New Roman"/>
              </a:rPr>
              <a:t> marcato-  </a:t>
            </a:r>
            <a:r>
              <a:rPr lang="it-IT" dirty="0">
                <a:latin typeface="Times New Roman"/>
                <a:cs typeface="Times New Roman"/>
              </a:rPr>
              <a:t>per detto </a:t>
            </a:r>
            <a:r>
              <a:rPr lang="it-IT" dirty="0" smtClean="0">
                <a:latin typeface="Times New Roman"/>
                <a:cs typeface="Times New Roman"/>
              </a:rPr>
              <a:t>recettore. E’ così </a:t>
            </a:r>
            <a:r>
              <a:rPr lang="it-IT" dirty="0">
                <a:latin typeface="Times New Roman"/>
                <a:cs typeface="Times New Roman"/>
              </a:rPr>
              <a:t>possibile </a:t>
            </a:r>
            <a:r>
              <a:rPr lang="it-IT" dirty="0" smtClean="0">
                <a:latin typeface="Times New Roman"/>
                <a:cs typeface="Times New Roman"/>
              </a:rPr>
              <a:t>isolare,  </a:t>
            </a:r>
            <a:r>
              <a:rPr lang="it-IT" dirty="0" err="1" smtClean="0">
                <a:latin typeface="Times New Roman"/>
                <a:cs typeface="Times New Roman"/>
              </a:rPr>
              <a:t>sequenziare</a:t>
            </a:r>
            <a:r>
              <a:rPr lang="it-IT" dirty="0" smtClean="0">
                <a:latin typeface="Times New Roman"/>
                <a:cs typeface="Times New Roman"/>
              </a:rPr>
              <a:t> e clonare </a:t>
            </a:r>
            <a:r>
              <a:rPr lang="it-IT" dirty="0">
                <a:latin typeface="Times New Roman"/>
                <a:cs typeface="Times New Roman"/>
              </a:rPr>
              <a:t>il recettore, studiare i parametri dell'interazione </a:t>
            </a:r>
            <a:r>
              <a:rPr lang="it-IT" dirty="0" err="1">
                <a:latin typeface="Times New Roman"/>
                <a:cs typeface="Times New Roman"/>
              </a:rPr>
              <a:t>ligando-recettore</a:t>
            </a:r>
            <a:r>
              <a:rPr lang="it-IT" dirty="0">
                <a:latin typeface="Times New Roman"/>
                <a:cs typeface="Times New Roman"/>
              </a:rPr>
              <a:t> e i siti di legame</a:t>
            </a:r>
            <a:r>
              <a:rPr lang="it-IT" dirty="0" smtClean="0">
                <a:latin typeface="Times New Roman"/>
                <a:cs typeface="Times New Roman"/>
              </a:rPr>
              <a:t>. Vedi  scoperta del recettore dell’insulina o degli </a:t>
            </a:r>
            <a:r>
              <a:rPr lang="it-IT" dirty="0" err="1" smtClean="0">
                <a:latin typeface="Times New Roman"/>
                <a:cs typeface="Times New Roman"/>
              </a:rPr>
              <a:t>oppiodi</a:t>
            </a:r>
            <a:endParaRPr lang="it-IT" dirty="0" smtClean="0">
              <a:latin typeface="Times New Roman"/>
              <a:cs typeface="Times New Roman"/>
            </a:endParaRPr>
          </a:p>
          <a:p>
            <a:pPr lvl="0" algn="just"/>
            <a:endParaRPr lang="it-IT" dirty="0" smtClean="0">
              <a:latin typeface="Times New Roman"/>
              <a:cs typeface="Times New Roman"/>
            </a:endParaRPr>
          </a:p>
          <a:p>
            <a:pPr algn="just"/>
            <a:r>
              <a:rPr lang="it-IT" dirty="0" smtClean="0">
                <a:latin typeface="Times New Roman"/>
                <a:cs typeface="Times New Roman"/>
              </a:rPr>
              <a:t>A seconda della loro localizzazione cellulare si dividono in: </a:t>
            </a:r>
          </a:p>
          <a:p>
            <a:pPr algn="just"/>
            <a:r>
              <a:rPr lang="it-IT" dirty="0" smtClean="0">
                <a:latin typeface="Times New Roman"/>
                <a:cs typeface="Times New Roman"/>
              </a:rPr>
              <a:t> </a:t>
            </a:r>
          </a:p>
          <a:p>
            <a:pPr lvl="0" algn="just"/>
            <a:r>
              <a:rPr lang="it-IT" b="1" dirty="0">
                <a:latin typeface="Times New Roman"/>
                <a:cs typeface="Times New Roman"/>
              </a:rPr>
              <a:t>Recettori  di  Membrana</a:t>
            </a:r>
            <a:r>
              <a:rPr lang="it-IT" dirty="0">
                <a:latin typeface="Times New Roman"/>
                <a:cs typeface="Times New Roman"/>
              </a:rPr>
              <a:t>: in genere attivati da  </a:t>
            </a:r>
            <a:r>
              <a:rPr lang="it-IT" dirty="0" err="1">
                <a:latin typeface="Times New Roman"/>
                <a:cs typeface="Times New Roman"/>
              </a:rPr>
              <a:t>ligandi</a:t>
            </a:r>
            <a:r>
              <a:rPr lang="it-IT" dirty="0">
                <a:latin typeface="Times New Roman"/>
                <a:cs typeface="Times New Roman"/>
              </a:rPr>
              <a:t>  </a:t>
            </a:r>
            <a:r>
              <a:rPr lang="it-IT" dirty="0" err="1">
                <a:latin typeface="Times New Roman"/>
                <a:cs typeface="Times New Roman"/>
              </a:rPr>
              <a:t>idrofilici</a:t>
            </a:r>
            <a:r>
              <a:rPr lang="it-IT" dirty="0">
                <a:latin typeface="Times New Roman"/>
                <a:cs typeface="Times New Roman"/>
              </a:rPr>
              <a:t>  che non attraversano bene le membrane cellulari. </a:t>
            </a:r>
            <a:r>
              <a:rPr lang="it-IT" dirty="0" smtClean="0">
                <a:latin typeface="Times New Roman"/>
                <a:cs typeface="Times New Roman"/>
              </a:rPr>
              <a:t> </a:t>
            </a:r>
            <a:r>
              <a:rPr lang="it-IT" dirty="0">
                <a:latin typeface="Times New Roman"/>
                <a:cs typeface="Times New Roman"/>
              </a:rPr>
              <a:t>(</a:t>
            </a:r>
            <a:r>
              <a:rPr lang="it-IT" dirty="0" smtClean="0">
                <a:latin typeface="Times New Roman"/>
                <a:cs typeface="Times New Roman"/>
              </a:rPr>
              <a:t> </a:t>
            </a:r>
            <a:r>
              <a:rPr lang="it-IT" dirty="0">
                <a:latin typeface="Times New Roman"/>
                <a:cs typeface="Times New Roman"/>
              </a:rPr>
              <a:t>neurotrasmettitori classici e peptidici,  da ormoni di natura peptidica, fattori di crescita, </a:t>
            </a:r>
            <a:r>
              <a:rPr lang="it-IT" dirty="0" err="1">
                <a:latin typeface="Times New Roman"/>
                <a:cs typeface="Times New Roman"/>
              </a:rPr>
              <a:t>citochine</a:t>
            </a:r>
            <a:r>
              <a:rPr lang="it-IT" dirty="0">
                <a:latin typeface="Times New Roman"/>
                <a:cs typeface="Times New Roman"/>
              </a:rPr>
              <a:t> ... e farmaci</a:t>
            </a:r>
            <a:r>
              <a:rPr lang="it-IT" dirty="0" smtClean="0">
                <a:latin typeface="Times New Roman"/>
                <a:cs typeface="Times New Roman"/>
              </a:rPr>
              <a:t> di tipo prevalentemente </a:t>
            </a:r>
            <a:r>
              <a:rPr lang="it-IT" dirty="0" err="1" smtClean="0">
                <a:latin typeface="Times New Roman"/>
                <a:cs typeface="Times New Roman"/>
              </a:rPr>
              <a:t>idrofilico</a:t>
            </a:r>
            <a:r>
              <a:rPr lang="it-IT" dirty="0" smtClean="0">
                <a:latin typeface="Times New Roman"/>
                <a:cs typeface="Times New Roman"/>
              </a:rPr>
              <a:t>)</a:t>
            </a:r>
          </a:p>
          <a:p>
            <a:pPr lvl="0" algn="just"/>
            <a:endParaRPr lang="it-IT" dirty="0" smtClean="0">
              <a:latin typeface="Times New Roman"/>
              <a:cs typeface="Times New Roman"/>
            </a:endParaRPr>
          </a:p>
          <a:p>
            <a:pPr lvl="0" algn="just"/>
            <a:r>
              <a:rPr lang="it-IT" b="1" dirty="0">
                <a:latin typeface="Times New Roman"/>
                <a:cs typeface="Times New Roman"/>
              </a:rPr>
              <a:t>Recettori  Intracellulari</a:t>
            </a:r>
            <a:r>
              <a:rPr lang="it-IT" dirty="0">
                <a:latin typeface="Times New Roman"/>
                <a:cs typeface="Times New Roman"/>
              </a:rPr>
              <a:t>: attivati da </a:t>
            </a:r>
            <a:r>
              <a:rPr lang="it-IT" dirty="0" err="1">
                <a:latin typeface="Times New Roman"/>
                <a:cs typeface="Times New Roman"/>
              </a:rPr>
              <a:t>ligandi</a:t>
            </a:r>
            <a:r>
              <a:rPr lang="it-IT" dirty="0">
                <a:latin typeface="Times New Roman"/>
                <a:cs typeface="Times New Roman"/>
              </a:rPr>
              <a:t> più </a:t>
            </a:r>
            <a:r>
              <a:rPr lang="it-IT" dirty="0" err="1">
                <a:latin typeface="Times New Roman"/>
                <a:cs typeface="Times New Roman"/>
              </a:rPr>
              <a:t>lipofilici</a:t>
            </a:r>
            <a:r>
              <a:rPr lang="it-IT" dirty="0" smtClean="0">
                <a:latin typeface="Times New Roman"/>
                <a:cs typeface="Times New Roman"/>
              </a:rPr>
              <a:t> (ormoni </a:t>
            </a:r>
            <a:r>
              <a:rPr lang="it-IT" dirty="0">
                <a:latin typeface="Times New Roman"/>
                <a:cs typeface="Times New Roman"/>
              </a:rPr>
              <a:t>steroidei e tiroidei, acido retinoico, </a:t>
            </a:r>
            <a:r>
              <a:rPr lang="it-IT" dirty="0" err="1">
                <a:latin typeface="Times New Roman"/>
                <a:cs typeface="Times New Roman"/>
              </a:rPr>
              <a:t>Vit</a:t>
            </a:r>
            <a:r>
              <a:rPr lang="it-IT" dirty="0">
                <a:latin typeface="Times New Roman"/>
                <a:cs typeface="Times New Roman"/>
              </a:rPr>
              <a:t> </a:t>
            </a:r>
            <a:r>
              <a:rPr lang="it-IT" dirty="0" err="1">
                <a:latin typeface="Times New Roman"/>
                <a:cs typeface="Times New Roman"/>
              </a:rPr>
              <a:t>D</a:t>
            </a:r>
            <a:r>
              <a:rPr lang="it-IT" dirty="0">
                <a:latin typeface="Times New Roman"/>
                <a:cs typeface="Times New Roman"/>
              </a:rPr>
              <a:t> ... e farmaci prevalentemente </a:t>
            </a:r>
            <a:r>
              <a:rPr lang="it-IT" dirty="0" err="1" smtClean="0">
                <a:latin typeface="Times New Roman"/>
                <a:cs typeface="Times New Roman"/>
              </a:rPr>
              <a:t>lipofil</a:t>
            </a:r>
            <a:r>
              <a:rPr lang="it-IT" dirty="0" smtClean="0">
                <a:latin typeface="Times New Roman"/>
                <a:cs typeface="Times New Roman"/>
              </a:rPr>
              <a:t>)i</a:t>
            </a:r>
            <a:r>
              <a:rPr lang="it-IT" dirty="0">
                <a:latin typeface="Times New Roman"/>
                <a:cs typeface="Times New Roman"/>
              </a:rPr>
              <a:t>.  La stimolazione di questi recettori normalmente regola l'espressione genica.</a:t>
            </a:r>
          </a:p>
          <a:p>
            <a:pPr lvl="0" algn="just"/>
            <a:endParaRPr lang="it-IT" dirty="0" smtClean="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228600"/>
            <a:ext cx="8001000" cy="6617197"/>
          </a:xfrm>
          <a:prstGeom prst="rect">
            <a:avLst/>
          </a:prstGeom>
          <a:noFill/>
        </p:spPr>
        <p:txBody>
          <a:bodyPr wrap="square" rtlCol="0">
            <a:spAutoFit/>
          </a:bodyPr>
          <a:lstStyle/>
          <a:p>
            <a:pPr lvl="0" algn="just"/>
            <a:r>
              <a:rPr lang="en-US" sz="1400" dirty="0">
                <a:latin typeface="Times New Roman"/>
                <a:cs typeface="Times New Roman"/>
              </a:rPr>
              <a:t> </a:t>
            </a:r>
            <a:endParaRPr lang="it-IT" dirty="0">
              <a:latin typeface="Arial"/>
              <a:cs typeface="Arial"/>
            </a:endParaRPr>
          </a:p>
          <a:p>
            <a:pPr algn="just"/>
            <a:r>
              <a:rPr lang="en-US" dirty="0" err="1">
                <a:latin typeface="Arial"/>
                <a:cs typeface="Arial"/>
              </a:rPr>
              <a:t>L'</a:t>
            </a:r>
            <a:r>
              <a:rPr lang="en-US" b="1" dirty="0" err="1">
                <a:latin typeface="Arial"/>
                <a:cs typeface="Arial"/>
              </a:rPr>
              <a:t>adenilato-ciclasi</a:t>
            </a:r>
            <a:r>
              <a:rPr lang="en-US" dirty="0">
                <a:latin typeface="Arial"/>
                <a:cs typeface="Arial"/>
              </a:rPr>
              <a:t> (AC) </a:t>
            </a:r>
            <a:r>
              <a:rPr lang="en-US" dirty="0" err="1">
                <a:latin typeface="Arial"/>
                <a:cs typeface="Arial"/>
              </a:rPr>
              <a:t>è</a:t>
            </a:r>
            <a:r>
              <a:rPr lang="en-US" dirty="0">
                <a:latin typeface="Arial"/>
                <a:cs typeface="Arial"/>
              </a:rPr>
              <a:t> un </a:t>
            </a:r>
            <a:r>
              <a:rPr lang="en-US" dirty="0" err="1">
                <a:latin typeface="Arial"/>
                <a:cs typeface="Arial"/>
              </a:rPr>
              <a:t>enzima</a:t>
            </a:r>
            <a:r>
              <a:rPr lang="en-US" dirty="0">
                <a:latin typeface="Arial"/>
                <a:cs typeface="Arial"/>
              </a:rPr>
              <a:t> di </a:t>
            </a:r>
            <a:r>
              <a:rPr lang="en-US" dirty="0" err="1">
                <a:latin typeface="Arial"/>
                <a:cs typeface="Arial"/>
              </a:rPr>
              <a:t>membrana</a:t>
            </a:r>
            <a:r>
              <a:rPr lang="en-US" dirty="0">
                <a:latin typeface="Arial"/>
                <a:cs typeface="Arial"/>
              </a:rPr>
              <a:t> </a:t>
            </a:r>
            <a:r>
              <a:rPr lang="en-US" dirty="0" err="1">
                <a:latin typeface="Arial"/>
                <a:cs typeface="Arial"/>
              </a:rPr>
              <a:t>formato</a:t>
            </a:r>
            <a:r>
              <a:rPr lang="en-US" dirty="0">
                <a:latin typeface="Arial"/>
                <a:cs typeface="Arial"/>
              </a:rPr>
              <a:t> </a:t>
            </a:r>
            <a:r>
              <a:rPr lang="en-US" dirty="0" err="1">
                <a:latin typeface="Arial"/>
                <a:cs typeface="Arial"/>
              </a:rPr>
              <a:t>da</a:t>
            </a:r>
            <a:r>
              <a:rPr lang="en-US" dirty="0">
                <a:latin typeface="Arial"/>
                <a:cs typeface="Arial"/>
              </a:rPr>
              <a:t> due </a:t>
            </a:r>
            <a:r>
              <a:rPr lang="en-US" dirty="0" err="1">
                <a:latin typeface="Arial"/>
                <a:cs typeface="Arial"/>
              </a:rPr>
              <a:t>domini</a:t>
            </a:r>
            <a:r>
              <a:rPr lang="en-US" dirty="0">
                <a:latin typeface="Arial"/>
                <a:cs typeface="Arial"/>
              </a:rPr>
              <a:t> M (M1 </a:t>
            </a:r>
            <a:r>
              <a:rPr lang="en-US" dirty="0" err="1">
                <a:latin typeface="Arial"/>
                <a:cs typeface="Arial"/>
              </a:rPr>
              <a:t>ed</a:t>
            </a:r>
            <a:r>
              <a:rPr lang="en-US" dirty="0">
                <a:latin typeface="Arial"/>
                <a:cs typeface="Arial"/>
              </a:rPr>
              <a:t> M2 </a:t>
            </a:r>
            <a:r>
              <a:rPr lang="en-US" dirty="0" err="1">
                <a:latin typeface="Arial"/>
                <a:cs typeface="Arial"/>
              </a:rPr>
              <a:t>ciascuno</a:t>
            </a:r>
            <a:r>
              <a:rPr lang="en-US" dirty="0">
                <a:latin typeface="Arial"/>
                <a:cs typeface="Arial"/>
              </a:rPr>
              <a:t> </a:t>
            </a:r>
            <a:r>
              <a:rPr lang="en-US" dirty="0" err="1">
                <a:latin typeface="Arial"/>
                <a:cs typeface="Arial"/>
              </a:rPr>
              <a:t>dei</a:t>
            </a:r>
            <a:r>
              <a:rPr lang="en-US" dirty="0">
                <a:latin typeface="Arial"/>
                <a:cs typeface="Arial"/>
              </a:rPr>
              <a:t> </a:t>
            </a:r>
            <a:r>
              <a:rPr lang="en-US" dirty="0" err="1">
                <a:latin typeface="Arial"/>
                <a:cs typeface="Arial"/>
              </a:rPr>
              <a:t>quali</a:t>
            </a:r>
            <a:r>
              <a:rPr lang="en-US" dirty="0">
                <a:latin typeface="Arial"/>
                <a:cs typeface="Arial"/>
              </a:rPr>
              <a:t> </a:t>
            </a:r>
            <a:r>
              <a:rPr lang="en-US" dirty="0" err="1">
                <a:latin typeface="Arial"/>
                <a:cs typeface="Arial"/>
              </a:rPr>
              <a:t>formato</a:t>
            </a:r>
            <a:r>
              <a:rPr lang="en-US" dirty="0">
                <a:latin typeface="Arial"/>
                <a:cs typeface="Arial"/>
              </a:rPr>
              <a:t> </a:t>
            </a:r>
            <a:r>
              <a:rPr lang="en-US" dirty="0" err="1">
                <a:latin typeface="Arial"/>
                <a:cs typeface="Arial"/>
              </a:rPr>
              <a:t>da</a:t>
            </a:r>
            <a:r>
              <a:rPr lang="en-US" dirty="0">
                <a:latin typeface="Arial"/>
                <a:cs typeface="Arial"/>
              </a:rPr>
              <a:t> 6 </a:t>
            </a:r>
            <a:r>
              <a:rPr lang="en-US" dirty="0" err="1">
                <a:latin typeface="Arial"/>
                <a:cs typeface="Arial"/>
              </a:rPr>
              <a:t>eliche</a:t>
            </a:r>
            <a:r>
              <a:rPr lang="en-US" dirty="0">
                <a:latin typeface="Arial"/>
                <a:cs typeface="Arial"/>
              </a:rPr>
              <a:t> </a:t>
            </a:r>
            <a:r>
              <a:rPr lang="en-US" dirty="0" err="1">
                <a:latin typeface="Arial"/>
                <a:cs typeface="Arial"/>
              </a:rPr>
              <a:t>transmembrana</a:t>
            </a:r>
            <a:r>
              <a:rPr lang="en-US" dirty="0">
                <a:latin typeface="Arial"/>
                <a:cs typeface="Arial"/>
              </a:rPr>
              <a:t>) </a:t>
            </a:r>
            <a:r>
              <a:rPr lang="en-US" dirty="0" err="1">
                <a:latin typeface="Arial"/>
                <a:cs typeface="Arial"/>
              </a:rPr>
              <a:t>e</a:t>
            </a:r>
            <a:r>
              <a:rPr lang="en-US" dirty="0">
                <a:latin typeface="Arial"/>
                <a:cs typeface="Arial"/>
              </a:rPr>
              <a:t> due </a:t>
            </a:r>
            <a:r>
              <a:rPr lang="en-US" dirty="0" err="1">
                <a:latin typeface="Arial"/>
                <a:cs typeface="Arial"/>
              </a:rPr>
              <a:t>sequenze</a:t>
            </a:r>
            <a:r>
              <a:rPr lang="en-US" dirty="0">
                <a:latin typeface="Arial"/>
                <a:cs typeface="Arial"/>
              </a:rPr>
              <a:t> </a:t>
            </a:r>
            <a:r>
              <a:rPr lang="en-US" dirty="0" err="1">
                <a:latin typeface="Arial"/>
                <a:cs typeface="Arial"/>
              </a:rPr>
              <a:t>intracellulari</a:t>
            </a:r>
            <a:r>
              <a:rPr lang="en-US" dirty="0">
                <a:latin typeface="Arial"/>
                <a:cs typeface="Arial"/>
              </a:rPr>
              <a:t> C1 </a:t>
            </a:r>
            <a:r>
              <a:rPr lang="en-US" dirty="0" err="1">
                <a:latin typeface="Arial"/>
                <a:cs typeface="Arial"/>
              </a:rPr>
              <a:t>e</a:t>
            </a:r>
            <a:r>
              <a:rPr lang="en-US" dirty="0">
                <a:latin typeface="Arial"/>
                <a:cs typeface="Arial"/>
              </a:rPr>
              <a:t> C2 </a:t>
            </a:r>
            <a:r>
              <a:rPr lang="en-US" dirty="0" err="1">
                <a:latin typeface="Arial"/>
                <a:cs typeface="Arial"/>
              </a:rPr>
              <a:t>che</a:t>
            </a:r>
            <a:r>
              <a:rPr lang="en-US" dirty="0">
                <a:latin typeface="Arial"/>
                <a:cs typeface="Arial"/>
              </a:rPr>
              <a:t> </a:t>
            </a:r>
            <a:r>
              <a:rPr lang="en-US" dirty="0" err="1">
                <a:latin typeface="Arial"/>
                <a:cs typeface="Arial"/>
              </a:rPr>
              <a:t>rappresentano</a:t>
            </a:r>
            <a:r>
              <a:rPr lang="en-US" dirty="0">
                <a:latin typeface="Arial"/>
                <a:cs typeface="Arial"/>
              </a:rPr>
              <a:t> due </a:t>
            </a:r>
            <a:r>
              <a:rPr lang="en-US" dirty="0" err="1">
                <a:latin typeface="Arial"/>
                <a:cs typeface="Arial"/>
              </a:rPr>
              <a:t>siti</a:t>
            </a:r>
            <a:r>
              <a:rPr lang="en-US" dirty="0">
                <a:latin typeface="Arial"/>
                <a:cs typeface="Arial"/>
              </a:rPr>
              <a:t> di </a:t>
            </a:r>
            <a:r>
              <a:rPr lang="en-US" dirty="0" err="1">
                <a:latin typeface="Arial"/>
                <a:cs typeface="Arial"/>
              </a:rPr>
              <a:t>legame</a:t>
            </a:r>
            <a:r>
              <a:rPr lang="en-US" dirty="0">
                <a:latin typeface="Arial"/>
                <a:cs typeface="Arial"/>
              </a:rPr>
              <a:t> per le </a:t>
            </a:r>
            <a:r>
              <a:rPr lang="en-US" dirty="0" err="1">
                <a:latin typeface="Arial"/>
                <a:cs typeface="Arial"/>
              </a:rPr>
              <a:t>subunità</a:t>
            </a:r>
            <a:r>
              <a:rPr lang="en-US" dirty="0">
                <a:latin typeface="Arial"/>
                <a:cs typeface="Arial"/>
              </a:rPr>
              <a:t> a</a:t>
            </a:r>
            <a:r>
              <a:rPr lang="en-US" baseline="-25000" dirty="0">
                <a:latin typeface="Arial"/>
                <a:cs typeface="Arial"/>
              </a:rPr>
              <a:t>s</a:t>
            </a:r>
            <a:r>
              <a:rPr lang="en-US" dirty="0">
                <a:latin typeface="Arial"/>
                <a:cs typeface="Arial"/>
              </a:rPr>
              <a:t>-GTP </a:t>
            </a:r>
            <a:r>
              <a:rPr lang="en-US" dirty="0" err="1">
                <a:latin typeface="Arial"/>
                <a:cs typeface="Arial"/>
              </a:rPr>
              <a:t>e</a:t>
            </a:r>
            <a:r>
              <a:rPr lang="en-US" dirty="0">
                <a:latin typeface="Arial"/>
                <a:cs typeface="Arial"/>
              </a:rPr>
              <a:t> </a:t>
            </a:r>
            <a:r>
              <a:rPr lang="en-US" dirty="0" err="1">
                <a:latin typeface="Arial"/>
                <a:cs typeface="Arial"/>
              </a:rPr>
              <a:t>a</a:t>
            </a:r>
            <a:r>
              <a:rPr lang="en-US" baseline="-25000" dirty="0" err="1">
                <a:latin typeface="Arial"/>
                <a:cs typeface="Arial"/>
              </a:rPr>
              <a:t>i</a:t>
            </a:r>
            <a:r>
              <a:rPr lang="en-US" dirty="0">
                <a:latin typeface="Arial"/>
                <a:cs typeface="Arial"/>
              </a:rPr>
              <a:t>-GTP. Il </a:t>
            </a:r>
            <a:r>
              <a:rPr lang="en-US" dirty="0" err="1">
                <a:latin typeface="Arial"/>
                <a:cs typeface="Arial"/>
              </a:rPr>
              <a:t>sito</a:t>
            </a:r>
            <a:r>
              <a:rPr lang="en-US" dirty="0">
                <a:latin typeface="Arial"/>
                <a:cs typeface="Arial"/>
              </a:rPr>
              <a:t> </a:t>
            </a:r>
            <a:r>
              <a:rPr lang="en-US" dirty="0" err="1">
                <a:latin typeface="Arial"/>
                <a:cs typeface="Arial"/>
              </a:rPr>
              <a:t>attivo</a:t>
            </a:r>
            <a:r>
              <a:rPr lang="en-US" dirty="0">
                <a:latin typeface="Arial"/>
                <a:cs typeface="Arial"/>
              </a:rPr>
              <a:t> </a:t>
            </a:r>
            <a:r>
              <a:rPr lang="en-US" dirty="0" err="1">
                <a:latin typeface="Arial"/>
                <a:cs typeface="Arial"/>
              </a:rPr>
              <a:t>dell’enzima</a:t>
            </a:r>
            <a:r>
              <a:rPr lang="en-US" dirty="0">
                <a:latin typeface="Arial"/>
                <a:cs typeface="Arial"/>
              </a:rPr>
              <a:t> </a:t>
            </a:r>
            <a:r>
              <a:rPr lang="en-US" dirty="0" err="1">
                <a:latin typeface="Arial"/>
                <a:cs typeface="Arial"/>
              </a:rPr>
              <a:t>è</a:t>
            </a:r>
            <a:r>
              <a:rPr lang="en-US" dirty="0">
                <a:latin typeface="Arial"/>
                <a:cs typeface="Arial"/>
              </a:rPr>
              <a:t> </a:t>
            </a:r>
            <a:r>
              <a:rPr lang="en-US" dirty="0" err="1">
                <a:latin typeface="Arial"/>
                <a:cs typeface="Arial"/>
              </a:rPr>
              <a:t>rivolto</a:t>
            </a:r>
            <a:r>
              <a:rPr lang="en-US" dirty="0">
                <a:latin typeface="Arial"/>
                <a:cs typeface="Arial"/>
              </a:rPr>
              <a:t> verso </a:t>
            </a:r>
            <a:r>
              <a:rPr lang="en-US" dirty="0" err="1">
                <a:latin typeface="Arial"/>
                <a:cs typeface="Arial"/>
              </a:rPr>
              <a:t>il</a:t>
            </a:r>
            <a:r>
              <a:rPr lang="en-US" dirty="0">
                <a:latin typeface="Arial"/>
                <a:cs typeface="Arial"/>
              </a:rPr>
              <a:t> </a:t>
            </a:r>
            <a:r>
              <a:rPr lang="en-US" dirty="0" err="1">
                <a:latin typeface="Arial"/>
                <a:cs typeface="Arial"/>
              </a:rPr>
              <a:t>citoplasma</a:t>
            </a:r>
            <a:endParaRPr lang="it-IT" dirty="0">
              <a:latin typeface="Arial"/>
              <a:cs typeface="Arial"/>
            </a:endParaRPr>
          </a:p>
          <a:p>
            <a:pPr algn="just"/>
            <a:r>
              <a:rPr lang="en-US" dirty="0">
                <a:latin typeface="Arial"/>
                <a:cs typeface="Arial"/>
              </a:rPr>
              <a:t> </a:t>
            </a:r>
            <a:endParaRPr lang="it-IT" dirty="0" smtClean="0">
              <a:latin typeface="Arial"/>
              <a:cs typeface="Arial"/>
            </a:endParaRPr>
          </a:p>
          <a:p>
            <a:pPr algn="just"/>
            <a:r>
              <a:rPr lang="en-US" dirty="0" err="1" smtClean="0">
                <a:latin typeface="Arial"/>
                <a:cs typeface="Arial"/>
              </a:rPr>
              <a:t>Qunado</a:t>
            </a:r>
            <a:r>
              <a:rPr lang="en-US" dirty="0" smtClean="0">
                <a:latin typeface="Arial"/>
                <a:cs typeface="Arial"/>
              </a:rPr>
              <a:t> </a:t>
            </a:r>
            <a:r>
              <a:rPr lang="en-US" dirty="0">
                <a:latin typeface="Arial"/>
                <a:cs typeface="Arial"/>
              </a:rPr>
              <a:t>AC  </a:t>
            </a:r>
            <a:r>
              <a:rPr lang="en-US" dirty="0" err="1">
                <a:latin typeface="Arial"/>
                <a:cs typeface="Arial"/>
              </a:rPr>
              <a:t>è</a:t>
            </a:r>
            <a:r>
              <a:rPr lang="en-US" dirty="0">
                <a:latin typeface="Arial"/>
                <a:cs typeface="Arial"/>
              </a:rPr>
              <a:t> </a:t>
            </a:r>
            <a:r>
              <a:rPr lang="en-US" dirty="0" err="1">
                <a:latin typeface="Arial"/>
                <a:cs typeface="Arial"/>
              </a:rPr>
              <a:t>attivato</a:t>
            </a:r>
            <a:r>
              <a:rPr lang="en-US" dirty="0">
                <a:latin typeface="Arial"/>
                <a:cs typeface="Arial"/>
              </a:rPr>
              <a:t> </a:t>
            </a:r>
            <a:r>
              <a:rPr lang="en-US" dirty="0" err="1">
                <a:latin typeface="Arial"/>
                <a:cs typeface="Arial"/>
              </a:rPr>
              <a:t>da</a:t>
            </a:r>
            <a:r>
              <a:rPr lang="en-US" dirty="0">
                <a:latin typeface="Arial"/>
                <a:cs typeface="Arial"/>
              </a:rPr>
              <a:t> </a:t>
            </a:r>
            <a:r>
              <a:rPr lang="en-US" dirty="0" err="1">
                <a:latin typeface="Arial"/>
                <a:cs typeface="Arial"/>
              </a:rPr>
              <a:t>una</a:t>
            </a:r>
            <a:r>
              <a:rPr lang="en-US" dirty="0">
                <a:latin typeface="Arial"/>
                <a:cs typeface="Arial"/>
              </a:rPr>
              <a:t> </a:t>
            </a:r>
            <a:r>
              <a:rPr lang="en-US" dirty="0" err="1">
                <a:latin typeface="Arial"/>
                <a:cs typeface="Arial"/>
              </a:rPr>
              <a:t>subunità</a:t>
            </a:r>
            <a:r>
              <a:rPr lang="en-US" dirty="0">
                <a:latin typeface="Arial"/>
                <a:cs typeface="Arial"/>
              </a:rPr>
              <a:t> </a:t>
            </a:r>
            <a:r>
              <a:rPr lang="en-US" dirty="0" err="1">
                <a:latin typeface="Arial"/>
                <a:cs typeface="Arial"/>
              </a:rPr>
              <a:t>α</a:t>
            </a:r>
            <a:r>
              <a:rPr lang="en-US" baseline="-25000" dirty="0" err="1">
                <a:latin typeface="Arial"/>
                <a:cs typeface="Arial"/>
              </a:rPr>
              <a:t>s</a:t>
            </a:r>
            <a:r>
              <a:rPr lang="en-US" dirty="0">
                <a:latin typeface="Arial"/>
                <a:cs typeface="Arial"/>
              </a:rPr>
              <a:t>, produce come </a:t>
            </a:r>
            <a:r>
              <a:rPr lang="en-US" dirty="0" err="1">
                <a:latin typeface="Arial"/>
                <a:cs typeface="Arial"/>
              </a:rPr>
              <a:t>secondo</a:t>
            </a:r>
            <a:r>
              <a:rPr lang="en-US" dirty="0">
                <a:latin typeface="Arial"/>
                <a:cs typeface="Arial"/>
              </a:rPr>
              <a:t> </a:t>
            </a:r>
            <a:r>
              <a:rPr lang="en-US" dirty="0" err="1">
                <a:latin typeface="Arial"/>
                <a:cs typeface="Arial"/>
              </a:rPr>
              <a:t>messaggero</a:t>
            </a:r>
            <a:r>
              <a:rPr lang="en-US" dirty="0">
                <a:latin typeface="Arial"/>
                <a:cs typeface="Arial"/>
              </a:rPr>
              <a:t> </a:t>
            </a:r>
            <a:r>
              <a:rPr lang="en-US" dirty="0" err="1">
                <a:latin typeface="Arial"/>
                <a:cs typeface="Arial"/>
              </a:rPr>
              <a:t>l’</a:t>
            </a:r>
            <a:r>
              <a:rPr lang="en-US" i="1" dirty="0" err="1">
                <a:latin typeface="Arial"/>
                <a:cs typeface="Arial"/>
              </a:rPr>
              <a:t>AMP-ciclico</a:t>
            </a:r>
            <a:r>
              <a:rPr lang="en-US" i="1" dirty="0">
                <a:latin typeface="Arial"/>
                <a:cs typeface="Arial"/>
              </a:rPr>
              <a:t> </a:t>
            </a:r>
            <a:r>
              <a:rPr lang="en-US" dirty="0">
                <a:latin typeface="Arial"/>
                <a:cs typeface="Arial"/>
              </a:rPr>
              <a:t> (a </a:t>
            </a:r>
            <a:r>
              <a:rPr lang="en-US" dirty="0" err="1">
                <a:latin typeface="Arial"/>
                <a:cs typeface="Arial"/>
              </a:rPr>
              <a:t>partire</a:t>
            </a:r>
            <a:r>
              <a:rPr lang="en-US" dirty="0">
                <a:latin typeface="Arial"/>
                <a:cs typeface="Arial"/>
              </a:rPr>
              <a:t> </a:t>
            </a:r>
            <a:r>
              <a:rPr lang="en-US" dirty="0" err="1">
                <a:latin typeface="Arial"/>
                <a:cs typeface="Arial"/>
              </a:rPr>
              <a:t>dall’ATP</a:t>
            </a:r>
            <a:r>
              <a:rPr lang="en-US" dirty="0">
                <a:latin typeface="Arial"/>
                <a:cs typeface="Arial"/>
              </a:rPr>
              <a:t>),  </a:t>
            </a:r>
            <a:r>
              <a:rPr lang="en-US" dirty="0" err="1">
                <a:latin typeface="Arial"/>
                <a:cs typeface="Arial"/>
              </a:rPr>
              <a:t>una</a:t>
            </a:r>
            <a:r>
              <a:rPr lang="en-US" dirty="0">
                <a:latin typeface="Arial"/>
                <a:cs typeface="Arial"/>
              </a:rPr>
              <a:t> </a:t>
            </a:r>
            <a:r>
              <a:rPr lang="en-US" dirty="0" err="1">
                <a:latin typeface="Arial"/>
                <a:cs typeface="Arial"/>
              </a:rPr>
              <a:t>molecola</a:t>
            </a:r>
            <a:r>
              <a:rPr lang="en-US" dirty="0">
                <a:latin typeface="Arial"/>
                <a:cs typeface="Arial"/>
              </a:rPr>
              <a:t> </a:t>
            </a:r>
            <a:r>
              <a:rPr lang="en-US" dirty="0" err="1">
                <a:latin typeface="Arial"/>
                <a:cs typeface="Arial"/>
              </a:rPr>
              <a:t>piccola</a:t>
            </a:r>
            <a:r>
              <a:rPr lang="en-US" dirty="0">
                <a:latin typeface="Arial"/>
                <a:cs typeface="Arial"/>
              </a:rPr>
              <a:t>, </a:t>
            </a:r>
            <a:r>
              <a:rPr lang="en-US" dirty="0" err="1">
                <a:latin typeface="Arial"/>
                <a:cs typeface="Arial"/>
              </a:rPr>
              <a:t>solubile</a:t>
            </a:r>
            <a:r>
              <a:rPr lang="en-US" dirty="0">
                <a:latin typeface="Arial"/>
                <a:cs typeface="Arial"/>
              </a:rPr>
              <a:t> in </a:t>
            </a:r>
            <a:r>
              <a:rPr lang="en-US" dirty="0" err="1">
                <a:latin typeface="Arial"/>
                <a:cs typeface="Arial"/>
              </a:rPr>
              <a:t>acqua</a:t>
            </a:r>
            <a:r>
              <a:rPr lang="en-US" dirty="0">
                <a:latin typeface="Arial"/>
                <a:cs typeface="Arial"/>
              </a:rPr>
              <a:t>, </a:t>
            </a:r>
            <a:r>
              <a:rPr lang="en-US" dirty="0" err="1">
                <a:latin typeface="Arial"/>
                <a:cs typeface="Arial"/>
              </a:rPr>
              <a:t>che</a:t>
            </a:r>
            <a:r>
              <a:rPr lang="en-US" dirty="0">
                <a:latin typeface="Arial"/>
                <a:cs typeface="Arial"/>
              </a:rPr>
              <a:t> </a:t>
            </a:r>
            <a:r>
              <a:rPr lang="en-US" dirty="0" err="1">
                <a:latin typeface="Arial"/>
                <a:cs typeface="Arial"/>
              </a:rPr>
              <a:t>può</a:t>
            </a:r>
            <a:r>
              <a:rPr lang="en-US" dirty="0">
                <a:latin typeface="Arial"/>
                <a:cs typeface="Arial"/>
              </a:rPr>
              <a:t> </a:t>
            </a:r>
            <a:r>
              <a:rPr lang="en-US" dirty="0" err="1">
                <a:latin typeface="Arial"/>
                <a:cs typeface="Arial"/>
              </a:rPr>
              <a:t>diffondere</a:t>
            </a:r>
            <a:r>
              <a:rPr lang="en-US" dirty="0">
                <a:latin typeface="Arial"/>
                <a:cs typeface="Arial"/>
              </a:rPr>
              <a:t> </a:t>
            </a:r>
            <a:r>
              <a:rPr lang="en-US" dirty="0" err="1">
                <a:latin typeface="Arial"/>
                <a:cs typeface="Arial"/>
              </a:rPr>
              <a:t>rapidamente</a:t>
            </a:r>
            <a:r>
              <a:rPr lang="en-US" dirty="0">
                <a:latin typeface="Arial"/>
                <a:cs typeface="Arial"/>
              </a:rPr>
              <a:t> </a:t>
            </a:r>
            <a:r>
              <a:rPr lang="en-US" dirty="0" err="1">
                <a:latin typeface="Arial"/>
                <a:cs typeface="Arial"/>
              </a:rPr>
              <a:t>attraverso</a:t>
            </a:r>
            <a:r>
              <a:rPr lang="en-US" dirty="0">
                <a:latin typeface="Arial"/>
                <a:cs typeface="Arial"/>
              </a:rPr>
              <a:t> </a:t>
            </a:r>
            <a:r>
              <a:rPr lang="en-US" dirty="0" err="1">
                <a:latin typeface="Arial"/>
                <a:cs typeface="Arial"/>
              </a:rPr>
              <a:t>il</a:t>
            </a:r>
            <a:r>
              <a:rPr lang="en-US" dirty="0">
                <a:latin typeface="Arial"/>
                <a:cs typeface="Arial"/>
              </a:rPr>
              <a:t> </a:t>
            </a:r>
            <a:r>
              <a:rPr lang="en-US" dirty="0" err="1">
                <a:latin typeface="Arial"/>
                <a:cs typeface="Arial"/>
              </a:rPr>
              <a:t>citoplasma</a:t>
            </a:r>
            <a:r>
              <a:rPr lang="en-US" dirty="0">
                <a:latin typeface="Arial"/>
                <a:cs typeface="Arial"/>
              </a:rPr>
              <a:t>. </a:t>
            </a:r>
            <a:endParaRPr lang="it-IT" dirty="0">
              <a:latin typeface="Arial"/>
              <a:cs typeface="Arial"/>
            </a:endParaRPr>
          </a:p>
          <a:p>
            <a:pPr algn="just"/>
            <a:r>
              <a:rPr lang="en-US" dirty="0" err="1">
                <a:latin typeface="Arial"/>
                <a:cs typeface="Arial"/>
              </a:rPr>
              <a:t>Gli</a:t>
            </a:r>
            <a:r>
              <a:rPr lang="en-US" dirty="0">
                <a:latin typeface="Arial"/>
                <a:cs typeface="Arial"/>
              </a:rPr>
              <a:t> </a:t>
            </a:r>
            <a:r>
              <a:rPr lang="en-US" dirty="0" err="1">
                <a:latin typeface="Arial"/>
                <a:cs typeface="Arial"/>
              </a:rPr>
              <a:t>effetti</a:t>
            </a:r>
            <a:r>
              <a:rPr lang="en-US" dirty="0">
                <a:latin typeface="Arial"/>
                <a:cs typeface="Arial"/>
              </a:rPr>
              <a:t> del </a:t>
            </a:r>
            <a:r>
              <a:rPr lang="en-US" dirty="0" err="1">
                <a:latin typeface="Arial"/>
                <a:cs typeface="Arial"/>
              </a:rPr>
              <a:t>cAMP</a:t>
            </a:r>
            <a:r>
              <a:rPr lang="en-US" dirty="0">
                <a:latin typeface="Arial"/>
                <a:cs typeface="Arial"/>
              </a:rPr>
              <a:t> </a:t>
            </a:r>
            <a:r>
              <a:rPr lang="en-US" dirty="0" err="1">
                <a:latin typeface="Arial"/>
                <a:cs typeface="Arial"/>
              </a:rPr>
              <a:t>sono</a:t>
            </a:r>
            <a:r>
              <a:rPr lang="en-US" dirty="0">
                <a:latin typeface="Arial"/>
                <a:cs typeface="Arial"/>
              </a:rPr>
              <a:t> </a:t>
            </a:r>
            <a:r>
              <a:rPr lang="en-US" dirty="0" err="1">
                <a:latin typeface="Arial"/>
                <a:cs typeface="Arial"/>
              </a:rPr>
              <a:t>mediati</a:t>
            </a:r>
            <a:r>
              <a:rPr lang="en-US" dirty="0">
                <a:latin typeface="Arial"/>
                <a:cs typeface="Arial"/>
              </a:rPr>
              <a:t> : </a:t>
            </a:r>
            <a:endParaRPr lang="it-IT" dirty="0" smtClean="0">
              <a:latin typeface="Arial"/>
              <a:cs typeface="Arial"/>
            </a:endParaRPr>
          </a:p>
          <a:p>
            <a:pPr lvl="0" algn="just"/>
            <a:r>
              <a:rPr lang="en-US" dirty="0" smtClean="0">
                <a:latin typeface="Arial"/>
                <a:cs typeface="Arial"/>
              </a:rPr>
              <a:t>a) </a:t>
            </a:r>
            <a:r>
              <a:rPr lang="en-US" dirty="0" err="1" smtClean="0">
                <a:latin typeface="Arial"/>
                <a:cs typeface="Arial"/>
              </a:rPr>
              <a:t>attraverso</a:t>
            </a:r>
            <a:r>
              <a:rPr lang="en-US" dirty="0" smtClean="0">
                <a:latin typeface="Arial"/>
                <a:cs typeface="Arial"/>
              </a:rPr>
              <a:t> </a:t>
            </a:r>
            <a:r>
              <a:rPr lang="en-US" dirty="0" err="1">
                <a:latin typeface="Arial"/>
                <a:cs typeface="Arial"/>
              </a:rPr>
              <a:t>l'attivazione</a:t>
            </a:r>
            <a:r>
              <a:rPr lang="en-US" dirty="0">
                <a:latin typeface="Arial"/>
                <a:cs typeface="Arial"/>
              </a:rPr>
              <a:t> </a:t>
            </a:r>
            <a:r>
              <a:rPr lang="en-US" dirty="0" err="1">
                <a:latin typeface="Arial"/>
                <a:cs typeface="Arial"/>
              </a:rPr>
              <a:t>della</a:t>
            </a:r>
            <a:r>
              <a:rPr lang="en-US" dirty="0">
                <a:latin typeface="Arial"/>
                <a:cs typeface="Arial"/>
              </a:rPr>
              <a:t> </a:t>
            </a:r>
            <a:r>
              <a:rPr lang="en-US" i="1" dirty="0">
                <a:latin typeface="Arial"/>
                <a:cs typeface="Arial"/>
              </a:rPr>
              <a:t>protein-</a:t>
            </a:r>
            <a:r>
              <a:rPr lang="en-US" i="1" dirty="0" err="1">
                <a:latin typeface="Arial"/>
                <a:cs typeface="Arial"/>
              </a:rPr>
              <a:t>kinasi</a:t>
            </a:r>
            <a:r>
              <a:rPr lang="en-US" i="1" dirty="0">
                <a:latin typeface="Arial"/>
                <a:cs typeface="Arial"/>
              </a:rPr>
              <a:t> A</a:t>
            </a:r>
            <a:r>
              <a:rPr lang="en-US" dirty="0">
                <a:latin typeface="Arial"/>
                <a:cs typeface="Arial"/>
              </a:rPr>
              <a:t> (</a:t>
            </a:r>
            <a:r>
              <a:rPr lang="en-US" i="1" dirty="0">
                <a:latin typeface="Arial"/>
                <a:cs typeface="Arial"/>
              </a:rPr>
              <a:t>PKA</a:t>
            </a:r>
            <a:r>
              <a:rPr lang="en-US" dirty="0">
                <a:latin typeface="Arial"/>
                <a:cs typeface="Arial"/>
              </a:rPr>
              <a:t>);</a:t>
            </a:r>
            <a:endParaRPr lang="it-IT" dirty="0">
              <a:latin typeface="Arial"/>
              <a:cs typeface="Arial"/>
            </a:endParaRPr>
          </a:p>
          <a:p>
            <a:pPr lvl="0" algn="just"/>
            <a:r>
              <a:rPr lang="en-US" dirty="0" smtClean="0">
                <a:latin typeface="Arial"/>
                <a:cs typeface="Arial"/>
              </a:rPr>
              <a:t> </a:t>
            </a:r>
            <a:r>
              <a:rPr lang="en-US" dirty="0" err="1" smtClean="0">
                <a:latin typeface="Arial"/>
                <a:cs typeface="Arial"/>
              </a:rPr>
              <a:t>b</a:t>
            </a:r>
            <a:r>
              <a:rPr lang="en-US" dirty="0" smtClean="0">
                <a:latin typeface="Arial"/>
                <a:cs typeface="Arial"/>
              </a:rPr>
              <a:t>) </a:t>
            </a:r>
            <a:r>
              <a:rPr lang="en-US" dirty="0" err="1" smtClean="0">
                <a:latin typeface="Arial"/>
                <a:cs typeface="Arial"/>
              </a:rPr>
              <a:t>il</a:t>
            </a:r>
            <a:r>
              <a:rPr lang="en-US" dirty="0" smtClean="0">
                <a:latin typeface="Arial"/>
                <a:cs typeface="Arial"/>
              </a:rPr>
              <a:t> </a:t>
            </a:r>
            <a:r>
              <a:rPr lang="en-US" dirty="0" err="1">
                <a:latin typeface="Arial"/>
                <a:cs typeface="Arial"/>
              </a:rPr>
              <a:t>cAMP</a:t>
            </a:r>
            <a:r>
              <a:rPr lang="en-US" dirty="0">
                <a:latin typeface="Arial"/>
                <a:cs typeface="Arial"/>
              </a:rPr>
              <a:t>, </a:t>
            </a:r>
            <a:r>
              <a:rPr lang="en-US" dirty="0" err="1">
                <a:latin typeface="Arial"/>
                <a:cs typeface="Arial"/>
              </a:rPr>
              <a:t>inoltre</a:t>
            </a:r>
            <a:r>
              <a:rPr lang="en-US" dirty="0">
                <a:latin typeface="Arial"/>
                <a:cs typeface="Arial"/>
              </a:rPr>
              <a:t>, media </a:t>
            </a:r>
            <a:r>
              <a:rPr lang="en-US" dirty="0" err="1">
                <a:latin typeface="Arial"/>
                <a:cs typeface="Arial"/>
              </a:rPr>
              <a:t>anche</a:t>
            </a:r>
            <a:r>
              <a:rPr lang="en-US" dirty="0">
                <a:latin typeface="Arial"/>
                <a:cs typeface="Arial"/>
              </a:rPr>
              <a:t> </a:t>
            </a:r>
            <a:r>
              <a:rPr lang="en-US" dirty="0" err="1">
                <a:latin typeface="Arial"/>
                <a:cs typeface="Arial"/>
              </a:rPr>
              <a:t>effetti</a:t>
            </a:r>
            <a:r>
              <a:rPr lang="en-US" dirty="0">
                <a:latin typeface="Arial"/>
                <a:cs typeface="Arial"/>
              </a:rPr>
              <a:t> </a:t>
            </a:r>
            <a:r>
              <a:rPr lang="en-US" dirty="0" err="1">
                <a:latin typeface="Arial"/>
                <a:cs typeface="Arial"/>
              </a:rPr>
              <a:t>su</a:t>
            </a:r>
            <a:r>
              <a:rPr lang="en-US" dirty="0">
                <a:latin typeface="Arial"/>
                <a:cs typeface="Arial"/>
              </a:rPr>
              <a:t> </a:t>
            </a:r>
            <a:r>
              <a:rPr lang="en-US" dirty="0" err="1">
                <a:latin typeface="Arial"/>
                <a:cs typeface="Arial"/>
              </a:rPr>
              <a:t>recettori-canale</a:t>
            </a:r>
            <a:r>
              <a:rPr lang="en-US" dirty="0">
                <a:latin typeface="Arial"/>
                <a:cs typeface="Arial"/>
              </a:rPr>
              <a:t> </a:t>
            </a:r>
            <a:r>
              <a:rPr lang="en-US" dirty="0" err="1">
                <a:latin typeface="Arial"/>
                <a:cs typeface="Arial"/>
              </a:rPr>
              <a:t>che</a:t>
            </a:r>
            <a:r>
              <a:rPr lang="en-US" dirty="0">
                <a:latin typeface="Arial"/>
                <a:cs typeface="Arial"/>
              </a:rPr>
              <a:t> </a:t>
            </a:r>
            <a:r>
              <a:rPr lang="en-US" dirty="0" err="1">
                <a:latin typeface="Arial"/>
                <a:cs typeface="Arial"/>
              </a:rPr>
              <a:t>riconoscono</a:t>
            </a:r>
            <a:r>
              <a:rPr lang="en-US" dirty="0">
                <a:latin typeface="Arial"/>
                <a:cs typeface="Arial"/>
              </a:rPr>
              <a:t> </a:t>
            </a:r>
            <a:r>
              <a:rPr lang="en-US" dirty="0" err="1">
                <a:latin typeface="Arial"/>
                <a:cs typeface="Arial"/>
              </a:rPr>
              <a:t>ed</a:t>
            </a:r>
            <a:r>
              <a:rPr lang="en-US" dirty="0">
                <a:latin typeface="Arial"/>
                <a:cs typeface="Arial"/>
              </a:rPr>
              <a:t> </a:t>
            </a:r>
            <a:r>
              <a:rPr lang="en-US" dirty="0" err="1">
                <a:latin typeface="Arial"/>
                <a:cs typeface="Arial"/>
              </a:rPr>
              <a:t>agganciano</a:t>
            </a:r>
            <a:r>
              <a:rPr lang="en-US" dirty="0">
                <a:latin typeface="Arial"/>
                <a:cs typeface="Arial"/>
              </a:rPr>
              <a:t> tale </a:t>
            </a:r>
            <a:r>
              <a:rPr lang="en-US" dirty="0" err="1">
                <a:latin typeface="Arial"/>
                <a:cs typeface="Arial"/>
              </a:rPr>
              <a:t>molecola</a:t>
            </a:r>
            <a:r>
              <a:rPr lang="en-US" dirty="0">
                <a:latin typeface="Arial"/>
                <a:cs typeface="Arial"/>
              </a:rPr>
              <a:t> </a:t>
            </a:r>
            <a:r>
              <a:rPr lang="en-US" dirty="0" err="1">
                <a:latin typeface="Arial"/>
                <a:cs typeface="Arial"/>
              </a:rPr>
              <a:t>regolando</a:t>
            </a:r>
            <a:r>
              <a:rPr lang="en-US" dirty="0">
                <a:latin typeface="Arial"/>
                <a:cs typeface="Arial"/>
              </a:rPr>
              <a:t> </a:t>
            </a:r>
            <a:r>
              <a:rPr lang="en-US" dirty="0" err="1">
                <a:latin typeface="Arial"/>
                <a:cs typeface="Arial"/>
              </a:rPr>
              <a:t>così</a:t>
            </a:r>
            <a:r>
              <a:rPr lang="en-US" dirty="0">
                <a:latin typeface="Arial"/>
                <a:cs typeface="Arial"/>
              </a:rPr>
              <a:t> </a:t>
            </a:r>
            <a:r>
              <a:rPr lang="en-US" dirty="0" err="1">
                <a:latin typeface="Arial"/>
                <a:cs typeface="Arial"/>
              </a:rPr>
              <a:t>il</a:t>
            </a:r>
            <a:r>
              <a:rPr lang="en-US" dirty="0">
                <a:latin typeface="Arial"/>
                <a:cs typeface="Arial"/>
              </a:rPr>
              <a:t> </a:t>
            </a:r>
            <a:r>
              <a:rPr lang="en-US" dirty="0" err="1">
                <a:latin typeface="Arial"/>
                <a:cs typeface="Arial"/>
              </a:rPr>
              <a:t>flusso</a:t>
            </a:r>
            <a:r>
              <a:rPr lang="en-US" dirty="0">
                <a:latin typeface="Arial"/>
                <a:cs typeface="Arial"/>
              </a:rPr>
              <a:t> </a:t>
            </a:r>
            <a:r>
              <a:rPr lang="en-US" dirty="0" err="1">
                <a:latin typeface="Arial"/>
                <a:cs typeface="Arial"/>
              </a:rPr>
              <a:t>ionico</a:t>
            </a:r>
            <a:r>
              <a:rPr lang="en-US" dirty="0">
                <a:latin typeface="Arial"/>
                <a:cs typeface="Arial"/>
              </a:rPr>
              <a:t>. </a:t>
            </a:r>
            <a:endParaRPr lang="it-IT" dirty="0">
              <a:latin typeface="Arial"/>
              <a:cs typeface="Arial"/>
            </a:endParaRPr>
          </a:p>
          <a:p>
            <a:pPr algn="just"/>
            <a:r>
              <a:rPr lang="en-US" b="1" i="1" dirty="0">
                <a:latin typeface="Arial"/>
                <a:cs typeface="Arial"/>
              </a:rPr>
              <a:t>Le PKA </a:t>
            </a:r>
            <a:r>
              <a:rPr lang="en-US" dirty="0" err="1">
                <a:latin typeface="Arial"/>
                <a:cs typeface="Arial"/>
              </a:rPr>
              <a:t>sono</a:t>
            </a:r>
            <a:r>
              <a:rPr lang="en-US" dirty="0">
                <a:latin typeface="Arial"/>
                <a:cs typeface="Arial"/>
              </a:rPr>
              <a:t> </a:t>
            </a:r>
            <a:r>
              <a:rPr lang="en-US" dirty="0" err="1">
                <a:latin typeface="Arial"/>
                <a:cs typeface="Arial"/>
              </a:rPr>
              <a:t>costituite</a:t>
            </a:r>
            <a:r>
              <a:rPr lang="en-US" dirty="0">
                <a:latin typeface="Arial"/>
                <a:cs typeface="Arial"/>
              </a:rPr>
              <a:t> </a:t>
            </a:r>
            <a:r>
              <a:rPr lang="en-US" dirty="0" err="1">
                <a:latin typeface="Arial"/>
                <a:cs typeface="Arial"/>
              </a:rPr>
              <a:t>da</a:t>
            </a:r>
            <a:r>
              <a:rPr lang="en-US" dirty="0">
                <a:latin typeface="Arial"/>
                <a:cs typeface="Arial"/>
              </a:rPr>
              <a:t> 2 </a:t>
            </a:r>
            <a:r>
              <a:rPr lang="en-US" dirty="0" err="1">
                <a:latin typeface="Arial"/>
                <a:cs typeface="Arial"/>
              </a:rPr>
              <a:t>siti</a:t>
            </a:r>
            <a:r>
              <a:rPr lang="en-US" dirty="0">
                <a:latin typeface="Arial"/>
                <a:cs typeface="Arial"/>
              </a:rPr>
              <a:t> </a:t>
            </a:r>
            <a:r>
              <a:rPr lang="en-US" dirty="0" err="1">
                <a:latin typeface="Arial"/>
                <a:cs typeface="Arial"/>
              </a:rPr>
              <a:t>regolatori</a:t>
            </a:r>
            <a:r>
              <a:rPr lang="en-US" dirty="0">
                <a:latin typeface="Arial"/>
                <a:cs typeface="Arial"/>
              </a:rPr>
              <a:t> </a:t>
            </a:r>
            <a:r>
              <a:rPr lang="en-US" dirty="0" err="1">
                <a:latin typeface="Arial"/>
                <a:cs typeface="Arial"/>
              </a:rPr>
              <a:t>e</a:t>
            </a:r>
            <a:r>
              <a:rPr lang="en-US" dirty="0">
                <a:latin typeface="Arial"/>
                <a:cs typeface="Arial"/>
              </a:rPr>
              <a:t> </a:t>
            </a:r>
            <a:r>
              <a:rPr lang="en-US" dirty="0" err="1">
                <a:latin typeface="Arial"/>
                <a:cs typeface="Arial"/>
              </a:rPr>
              <a:t>da</a:t>
            </a:r>
            <a:r>
              <a:rPr lang="en-US" dirty="0">
                <a:latin typeface="Arial"/>
                <a:cs typeface="Arial"/>
              </a:rPr>
              <a:t> 2 </a:t>
            </a:r>
            <a:r>
              <a:rPr lang="en-US" dirty="0" err="1">
                <a:latin typeface="Arial"/>
                <a:cs typeface="Arial"/>
              </a:rPr>
              <a:t>siti</a:t>
            </a:r>
            <a:r>
              <a:rPr lang="en-US" dirty="0">
                <a:latin typeface="Arial"/>
                <a:cs typeface="Arial"/>
              </a:rPr>
              <a:t> </a:t>
            </a:r>
            <a:r>
              <a:rPr lang="en-US" dirty="0" err="1">
                <a:latin typeface="Arial"/>
                <a:cs typeface="Arial"/>
              </a:rPr>
              <a:t>catalitici</a:t>
            </a:r>
            <a:r>
              <a:rPr lang="en-US" dirty="0">
                <a:latin typeface="Arial"/>
                <a:cs typeface="Arial"/>
              </a:rPr>
              <a:t>. Due </a:t>
            </a:r>
            <a:r>
              <a:rPr lang="en-US" dirty="0" err="1">
                <a:latin typeface="Arial"/>
                <a:cs typeface="Arial"/>
              </a:rPr>
              <a:t>molecole</a:t>
            </a:r>
            <a:r>
              <a:rPr lang="en-US" dirty="0">
                <a:latin typeface="Arial"/>
                <a:cs typeface="Arial"/>
              </a:rPr>
              <a:t> di </a:t>
            </a:r>
            <a:r>
              <a:rPr lang="en-US" dirty="0" err="1">
                <a:latin typeface="Arial"/>
                <a:cs typeface="Arial"/>
              </a:rPr>
              <a:t>cAMP</a:t>
            </a:r>
            <a:r>
              <a:rPr lang="en-US" dirty="0">
                <a:latin typeface="Arial"/>
                <a:cs typeface="Arial"/>
              </a:rPr>
              <a:t> </a:t>
            </a:r>
            <a:r>
              <a:rPr lang="en-US" dirty="0" err="1">
                <a:latin typeface="Arial"/>
                <a:cs typeface="Arial"/>
              </a:rPr>
              <a:t>si</a:t>
            </a:r>
            <a:r>
              <a:rPr lang="en-US" dirty="0">
                <a:latin typeface="Arial"/>
                <a:cs typeface="Arial"/>
              </a:rPr>
              <a:t> </a:t>
            </a:r>
            <a:r>
              <a:rPr lang="en-US" dirty="0" err="1">
                <a:latin typeface="Arial"/>
                <a:cs typeface="Arial"/>
              </a:rPr>
              <a:t>legano</a:t>
            </a:r>
            <a:r>
              <a:rPr lang="en-US" dirty="0">
                <a:latin typeface="Arial"/>
                <a:cs typeface="Arial"/>
              </a:rPr>
              <a:t> </a:t>
            </a:r>
            <a:r>
              <a:rPr lang="en-US" dirty="0" err="1">
                <a:latin typeface="Arial"/>
                <a:cs typeface="Arial"/>
              </a:rPr>
              <a:t>ai</a:t>
            </a:r>
            <a:r>
              <a:rPr lang="en-US" dirty="0">
                <a:latin typeface="Arial"/>
                <a:cs typeface="Arial"/>
              </a:rPr>
              <a:t> </a:t>
            </a:r>
            <a:r>
              <a:rPr lang="en-US" dirty="0" err="1">
                <a:latin typeface="Arial"/>
                <a:cs typeface="Arial"/>
              </a:rPr>
              <a:t>siti</a:t>
            </a:r>
            <a:r>
              <a:rPr lang="en-US" dirty="0">
                <a:latin typeface="Arial"/>
                <a:cs typeface="Arial"/>
              </a:rPr>
              <a:t> </a:t>
            </a:r>
            <a:r>
              <a:rPr lang="en-US" dirty="0" err="1">
                <a:latin typeface="Arial"/>
                <a:cs typeface="Arial"/>
              </a:rPr>
              <a:t>regolatori</a:t>
            </a:r>
            <a:r>
              <a:rPr lang="en-US" dirty="0">
                <a:latin typeface="Arial"/>
                <a:cs typeface="Arial"/>
              </a:rPr>
              <a:t> </a:t>
            </a:r>
            <a:r>
              <a:rPr lang="en-US" dirty="0" err="1">
                <a:latin typeface="Arial"/>
                <a:cs typeface="Arial"/>
              </a:rPr>
              <a:t>e</a:t>
            </a:r>
            <a:r>
              <a:rPr lang="en-US" dirty="0">
                <a:latin typeface="Arial"/>
                <a:cs typeface="Arial"/>
              </a:rPr>
              <a:t> tale </a:t>
            </a:r>
            <a:r>
              <a:rPr lang="en-US" dirty="0" err="1">
                <a:latin typeface="Arial"/>
                <a:cs typeface="Arial"/>
              </a:rPr>
              <a:t>legame</a:t>
            </a:r>
            <a:r>
              <a:rPr lang="en-US" dirty="0">
                <a:latin typeface="Arial"/>
                <a:cs typeface="Arial"/>
              </a:rPr>
              <a:t> </a:t>
            </a:r>
            <a:r>
              <a:rPr lang="en-US" dirty="0" err="1">
                <a:latin typeface="Arial"/>
                <a:cs typeface="Arial"/>
              </a:rPr>
              <a:t>libera</a:t>
            </a:r>
            <a:r>
              <a:rPr lang="en-US" dirty="0">
                <a:latin typeface="Arial"/>
                <a:cs typeface="Arial"/>
              </a:rPr>
              <a:t> le </a:t>
            </a:r>
            <a:r>
              <a:rPr lang="en-US" dirty="0" err="1">
                <a:latin typeface="Arial"/>
                <a:cs typeface="Arial"/>
              </a:rPr>
              <a:t>subunità</a:t>
            </a:r>
            <a:r>
              <a:rPr lang="en-US" dirty="0">
                <a:latin typeface="Arial"/>
                <a:cs typeface="Arial"/>
              </a:rPr>
              <a:t> </a:t>
            </a:r>
            <a:r>
              <a:rPr lang="en-US" dirty="0" err="1">
                <a:latin typeface="Arial"/>
                <a:cs typeface="Arial"/>
              </a:rPr>
              <a:t>catalitiche</a:t>
            </a:r>
            <a:r>
              <a:rPr lang="en-US" dirty="0">
                <a:latin typeface="Arial"/>
                <a:cs typeface="Arial"/>
              </a:rPr>
              <a:t> </a:t>
            </a:r>
            <a:r>
              <a:rPr lang="en-US" dirty="0" err="1">
                <a:latin typeface="Arial"/>
                <a:cs typeface="Arial"/>
              </a:rPr>
              <a:t>che</a:t>
            </a:r>
            <a:r>
              <a:rPr lang="en-US" dirty="0">
                <a:latin typeface="Arial"/>
                <a:cs typeface="Arial"/>
              </a:rPr>
              <a:t> </a:t>
            </a:r>
            <a:r>
              <a:rPr lang="en-US" dirty="0" err="1">
                <a:latin typeface="Arial"/>
                <a:cs typeface="Arial"/>
              </a:rPr>
              <a:t>possono</a:t>
            </a:r>
            <a:r>
              <a:rPr lang="en-US" dirty="0">
                <a:latin typeface="Arial"/>
                <a:cs typeface="Arial"/>
              </a:rPr>
              <a:t> </a:t>
            </a:r>
            <a:r>
              <a:rPr lang="en-US" dirty="0" err="1">
                <a:latin typeface="Arial"/>
                <a:cs typeface="Arial"/>
              </a:rPr>
              <a:t>agire</a:t>
            </a:r>
            <a:r>
              <a:rPr lang="en-US" dirty="0">
                <a:latin typeface="Arial"/>
                <a:cs typeface="Arial"/>
              </a:rPr>
              <a:t> sui </a:t>
            </a:r>
            <a:r>
              <a:rPr lang="en-US" dirty="0" err="1">
                <a:latin typeface="Arial"/>
                <a:cs typeface="Arial"/>
              </a:rPr>
              <a:t>vari</a:t>
            </a:r>
            <a:r>
              <a:rPr lang="en-US" dirty="0">
                <a:latin typeface="Arial"/>
                <a:cs typeface="Arial"/>
              </a:rPr>
              <a:t> </a:t>
            </a:r>
            <a:r>
              <a:rPr lang="en-US" dirty="0" err="1">
                <a:latin typeface="Arial"/>
                <a:cs typeface="Arial"/>
              </a:rPr>
              <a:t>substrati</a:t>
            </a:r>
            <a:r>
              <a:rPr lang="en-US" dirty="0">
                <a:latin typeface="Arial"/>
                <a:cs typeface="Arial"/>
              </a:rPr>
              <a:t> </a:t>
            </a:r>
            <a:r>
              <a:rPr lang="en-US" dirty="0" err="1">
                <a:latin typeface="Arial"/>
                <a:cs typeface="Arial"/>
              </a:rPr>
              <a:t>citoplasmatici</a:t>
            </a:r>
            <a:r>
              <a:rPr lang="en-US" dirty="0">
                <a:latin typeface="Arial"/>
                <a:cs typeface="Arial"/>
              </a:rPr>
              <a:t> </a:t>
            </a:r>
            <a:r>
              <a:rPr lang="en-US" dirty="0" err="1">
                <a:latin typeface="Arial"/>
                <a:cs typeface="Arial"/>
              </a:rPr>
              <a:t>o</a:t>
            </a:r>
            <a:r>
              <a:rPr lang="en-US" dirty="0">
                <a:latin typeface="Arial"/>
                <a:cs typeface="Arial"/>
              </a:rPr>
              <a:t> </a:t>
            </a:r>
            <a:r>
              <a:rPr lang="en-US" dirty="0" err="1">
                <a:latin typeface="Arial"/>
                <a:cs typeface="Arial"/>
              </a:rPr>
              <a:t>traslocano</a:t>
            </a:r>
            <a:r>
              <a:rPr lang="en-US" dirty="0">
                <a:latin typeface="Arial"/>
                <a:cs typeface="Arial"/>
              </a:rPr>
              <a:t> </a:t>
            </a:r>
            <a:r>
              <a:rPr lang="en-US" dirty="0" err="1">
                <a:latin typeface="Arial"/>
                <a:cs typeface="Arial"/>
              </a:rPr>
              <a:t>nel</a:t>
            </a:r>
            <a:r>
              <a:rPr lang="en-US" dirty="0">
                <a:latin typeface="Arial"/>
                <a:cs typeface="Arial"/>
              </a:rPr>
              <a:t> </a:t>
            </a:r>
            <a:r>
              <a:rPr lang="en-US" dirty="0" err="1">
                <a:latin typeface="Arial"/>
                <a:cs typeface="Arial"/>
              </a:rPr>
              <a:t>nucleo</a:t>
            </a:r>
            <a:r>
              <a:rPr lang="en-US" dirty="0">
                <a:latin typeface="Arial"/>
                <a:cs typeface="Arial"/>
              </a:rPr>
              <a:t> dove </a:t>
            </a:r>
            <a:r>
              <a:rPr lang="en-US" dirty="0" err="1">
                <a:latin typeface="Arial"/>
                <a:cs typeface="Arial"/>
              </a:rPr>
              <a:t>controllano</a:t>
            </a:r>
            <a:r>
              <a:rPr lang="en-US" dirty="0">
                <a:latin typeface="Arial"/>
                <a:cs typeface="Arial"/>
              </a:rPr>
              <a:t> la </a:t>
            </a:r>
            <a:r>
              <a:rPr lang="en-US" dirty="0" err="1">
                <a:latin typeface="Arial"/>
                <a:cs typeface="Arial"/>
              </a:rPr>
              <a:t>trascrizione</a:t>
            </a:r>
            <a:r>
              <a:rPr lang="en-US" dirty="0">
                <a:latin typeface="Arial"/>
                <a:cs typeface="Arial"/>
              </a:rPr>
              <a:t> </a:t>
            </a:r>
            <a:r>
              <a:rPr lang="en-US" dirty="0" err="1">
                <a:latin typeface="Arial"/>
                <a:cs typeface="Arial"/>
              </a:rPr>
              <a:t>genica</a:t>
            </a:r>
            <a:r>
              <a:rPr lang="en-US" dirty="0">
                <a:latin typeface="Arial"/>
                <a:cs typeface="Arial"/>
              </a:rPr>
              <a:t> </a:t>
            </a:r>
            <a:r>
              <a:rPr lang="en-US" dirty="0" err="1">
                <a:latin typeface="Arial"/>
                <a:cs typeface="Arial"/>
              </a:rPr>
              <a:t>mediante</a:t>
            </a:r>
            <a:r>
              <a:rPr lang="en-US" dirty="0">
                <a:latin typeface="Arial"/>
                <a:cs typeface="Arial"/>
              </a:rPr>
              <a:t> </a:t>
            </a:r>
            <a:r>
              <a:rPr lang="en-US" dirty="0" err="1">
                <a:latin typeface="Arial"/>
                <a:cs typeface="Arial"/>
              </a:rPr>
              <a:t>l’attivazione</a:t>
            </a:r>
            <a:r>
              <a:rPr lang="en-US" dirty="0">
                <a:latin typeface="Arial"/>
                <a:cs typeface="Arial"/>
              </a:rPr>
              <a:t> di </a:t>
            </a:r>
            <a:r>
              <a:rPr lang="en-US" dirty="0" err="1">
                <a:latin typeface="Arial"/>
                <a:cs typeface="Arial"/>
              </a:rPr>
              <a:t>fattori</a:t>
            </a:r>
            <a:r>
              <a:rPr lang="en-US" dirty="0">
                <a:latin typeface="Arial"/>
                <a:cs typeface="Arial"/>
              </a:rPr>
              <a:t> di </a:t>
            </a:r>
            <a:r>
              <a:rPr lang="en-US" dirty="0" err="1">
                <a:latin typeface="Arial"/>
                <a:cs typeface="Arial"/>
              </a:rPr>
              <a:t>trascrizione</a:t>
            </a:r>
            <a:r>
              <a:rPr lang="en-US" dirty="0">
                <a:latin typeface="Arial"/>
                <a:cs typeface="Arial"/>
              </a:rPr>
              <a:t> </a:t>
            </a:r>
            <a:r>
              <a:rPr lang="en-US" dirty="0" err="1">
                <a:latin typeface="Arial"/>
                <a:cs typeface="Arial"/>
              </a:rPr>
              <a:t>quali</a:t>
            </a:r>
            <a:r>
              <a:rPr lang="en-US" dirty="0">
                <a:latin typeface="Arial"/>
                <a:cs typeface="Arial"/>
              </a:rPr>
              <a:t> CREB.  </a:t>
            </a:r>
            <a:r>
              <a:rPr lang="en-US" dirty="0" err="1">
                <a:latin typeface="Arial"/>
                <a:cs typeface="Arial"/>
              </a:rPr>
              <a:t>Quando</a:t>
            </a:r>
            <a:r>
              <a:rPr lang="en-US" dirty="0">
                <a:latin typeface="Arial"/>
                <a:cs typeface="Arial"/>
              </a:rPr>
              <a:t> le PKA </a:t>
            </a:r>
            <a:r>
              <a:rPr lang="en-US" dirty="0" err="1">
                <a:latin typeface="Arial"/>
                <a:cs typeface="Arial"/>
              </a:rPr>
              <a:t>sono</a:t>
            </a:r>
            <a:r>
              <a:rPr lang="en-US" dirty="0">
                <a:latin typeface="Arial"/>
                <a:cs typeface="Arial"/>
              </a:rPr>
              <a:t> </a:t>
            </a:r>
            <a:r>
              <a:rPr lang="en-US" dirty="0" err="1">
                <a:latin typeface="Arial"/>
                <a:cs typeface="Arial"/>
              </a:rPr>
              <a:t>inattive</a:t>
            </a:r>
            <a:r>
              <a:rPr lang="en-US" dirty="0">
                <a:latin typeface="Arial"/>
                <a:cs typeface="Arial"/>
              </a:rPr>
              <a:t>, </a:t>
            </a:r>
            <a:r>
              <a:rPr lang="en-US" dirty="0" err="1">
                <a:latin typeface="Arial"/>
                <a:cs typeface="Arial"/>
              </a:rPr>
              <a:t>sono</a:t>
            </a:r>
            <a:r>
              <a:rPr lang="en-US" dirty="0">
                <a:latin typeface="Arial"/>
                <a:cs typeface="Arial"/>
              </a:rPr>
              <a:t> legate </a:t>
            </a:r>
            <a:r>
              <a:rPr lang="en-US" dirty="0" err="1">
                <a:latin typeface="Arial"/>
                <a:cs typeface="Arial"/>
              </a:rPr>
              <a:t>alle</a:t>
            </a:r>
            <a:r>
              <a:rPr lang="en-US" dirty="0">
                <a:latin typeface="Arial"/>
                <a:cs typeface="Arial"/>
              </a:rPr>
              <a:t> </a:t>
            </a:r>
            <a:r>
              <a:rPr lang="en-US" i="1" dirty="0" err="1">
                <a:latin typeface="Arial"/>
                <a:cs typeface="Arial"/>
              </a:rPr>
              <a:t>proteine</a:t>
            </a:r>
            <a:r>
              <a:rPr lang="en-US" i="1" dirty="0">
                <a:latin typeface="Arial"/>
                <a:cs typeface="Arial"/>
              </a:rPr>
              <a:t> di </a:t>
            </a:r>
            <a:r>
              <a:rPr lang="en-US" i="1" dirty="0" err="1">
                <a:latin typeface="Arial"/>
                <a:cs typeface="Arial"/>
              </a:rPr>
              <a:t>ancoraggio</a:t>
            </a:r>
            <a:r>
              <a:rPr lang="en-US" dirty="0">
                <a:latin typeface="Arial"/>
                <a:cs typeface="Arial"/>
              </a:rPr>
              <a:t> (</a:t>
            </a:r>
            <a:r>
              <a:rPr lang="en-US" i="1" dirty="0">
                <a:latin typeface="Arial"/>
                <a:cs typeface="Arial"/>
              </a:rPr>
              <a:t>AKAP</a:t>
            </a:r>
            <a:r>
              <a:rPr lang="en-US" dirty="0">
                <a:latin typeface="Arial"/>
                <a:cs typeface="Arial"/>
              </a:rPr>
              <a:t> = </a:t>
            </a:r>
            <a:r>
              <a:rPr lang="en-US" i="1" dirty="0">
                <a:latin typeface="Arial"/>
                <a:cs typeface="Arial"/>
              </a:rPr>
              <a:t>A </a:t>
            </a:r>
            <a:r>
              <a:rPr lang="en-US" i="1" dirty="0" err="1">
                <a:latin typeface="Arial"/>
                <a:cs typeface="Arial"/>
              </a:rPr>
              <a:t>kinase</a:t>
            </a:r>
            <a:r>
              <a:rPr lang="en-US" i="1" dirty="0">
                <a:latin typeface="Arial"/>
                <a:cs typeface="Arial"/>
              </a:rPr>
              <a:t> anchoring</a:t>
            </a:r>
            <a:r>
              <a:rPr lang="en-US" dirty="0">
                <a:latin typeface="Arial"/>
                <a:cs typeface="Arial"/>
              </a:rPr>
              <a:t> </a:t>
            </a:r>
            <a:r>
              <a:rPr lang="en-US" i="1" dirty="0">
                <a:latin typeface="Arial"/>
                <a:cs typeface="Arial"/>
              </a:rPr>
              <a:t>protein)</a:t>
            </a:r>
            <a:r>
              <a:rPr lang="en-US" dirty="0">
                <a:latin typeface="Arial"/>
                <a:cs typeface="Arial"/>
              </a:rPr>
              <a:t>.</a:t>
            </a:r>
            <a:r>
              <a:rPr lang="en-US" sz="1400" dirty="0">
                <a:latin typeface="Times New Roman"/>
                <a:cs typeface="Times New Roman"/>
              </a:rPr>
              <a:t> </a:t>
            </a:r>
            <a:endParaRPr lang="it-IT" sz="1400" dirty="0" smtClean="0">
              <a:latin typeface="Times New Roman"/>
              <a:cs typeface="Times New Roman"/>
            </a:endParaRPr>
          </a:p>
          <a:p>
            <a:pPr algn="just"/>
            <a:endParaRPr lang="it-IT" dirty="0"/>
          </a:p>
        </p:txBody>
      </p:sp>
      <p:sp>
        <p:nvSpPr>
          <p:cNvPr id="5" name="TextBox 4"/>
          <p:cNvSpPr txBox="1"/>
          <p:nvPr/>
        </p:nvSpPr>
        <p:spPr>
          <a:xfrm>
            <a:off x="1600200" y="43934"/>
            <a:ext cx="4495800" cy="369332"/>
          </a:xfrm>
          <a:prstGeom prst="rect">
            <a:avLst/>
          </a:prstGeom>
          <a:noFill/>
        </p:spPr>
        <p:txBody>
          <a:bodyPr wrap="square" rtlCol="0">
            <a:spAutoFit/>
          </a:bodyPr>
          <a:lstStyle/>
          <a:p>
            <a:pPr algn="ctr"/>
            <a:r>
              <a:rPr lang="it-IT" b="1" dirty="0" smtClean="0">
                <a:latin typeface="Times New Roman"/>
                <a:cs typeface="Times New Roman"/>
              </a:rPr>
              <a:t>Via dell’</a:t>
            </a:r>
            <a:r>
              <a:rPr lang="it-IT" b="1" dirty="0" err="1" smtClean="0">
                <a:latin typeface="Times New Roman"/>
                <a:cs typeface="Times New Roman"/>
              </a:rPr>
              <a:t>adenilato</a:t>
            </a:r>
            <a:r>
              <a:rPr lang="it-IT" b="1" dirty="0" smtClean="0">
                <a:latin typeface="Times New Roman"/>
                <a:cs typeface="Times New Roman"/>
              </a:rPr>
              <a:t> </a:t>
            </a:r>
            <a:r>
              <a:rPr lang="it-IT" b="1" dirty="0" err="1" smtClean="0">
                <a:latin typeface="Times New Roman"/>
                <a:cs typeface="Times New Roman"/>
              </a:rPr>
              <a:t>ciclasi</a:t>
            </a:r>
            <a:endParaRPr lang="it-IT" b="1" dirty="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533400"/>
            <a:ext cx="7391400" cy="5509201"/>
          </a:xfrm>
          <a:prstGeom prst="rect">
            <a:avLst/>
          </a:prstGeom>
          <a:noFill/>
        </p:spPr>
        <p:txBody>
          <a:bodyPr wrap="square" rtlCol="0">
            <a:spAutoFit/>
          </a:bodyPr>
          <a:lstStyle/>
          <a:p>
            <a:pPr algn="just"/>
            <a:r>
              <a:rPr lang="en-US" sz="1600" i="1" dirty="0" smtClean="0">
                <a:latin typeface="Times New Roman"/>
                <a:cs typeface="Times New Roman"/>
              </a:rPr>
              <a:t>Il </a:t>
            </a:r>
            <a:r>
              <a:rPr lang="en-US" sz="1600" i="1" dirty="0" err="1" smtClean="0">
                <a:latin typeface="Times New Roman"/>
                <a:cs typeface="Times New Roman"/>
              </a:rPr>
              <a:t>cAMP</a:t>
            </a:r>
            <a:r>
              <a:rPr lang="en-US" sz="1600" i="1" dirty="0" smtClean="0">
                <a:latin typeface="Times New Roman"/>
                <a:cs typeface="Times New Roman"/>
              </a:rPr>
              <a:t> </a:t>
            </a:r>
            <a:r>
              <a:rPr lang="en-US" sz="1600" i="1" dirty="0" err="1" smtClean="0">
                <a:latin typeface="Times New Roman"/>
                <a:cs typeface="Times New Roman"/>
              </a:rPr>
              <a:t>è</a:t>
            </a:r>
            <a:r>
              <a:rPr lang="en-US" sz="1600" i="1" dirty="0" smtClean="0">
                <a:latin typeface="Times New Roman"/>
                <a:cs typeface="Times New Roman"/>
              </a:rPr>
              <a:t> </a:t>
            </a:r>
            <a:r>
              <a:rPr lang="en-US" sz="1600" i="1" dirty="0" err="1" smtClean="0">
                <a:latin typeface="Times New Roman"/>
                <a:cs typeface="Times New Roman"/>
              </a:rPr>
              <a:t>responsabile</a:t>
            </a:r>
            <a:r>
              <a:rPr lang="en-US" sz="1600" i="1" dirty="0" smtClean="0">
                <a:latin typeface="Times New Roman"/>
                <a:cs typeface="Times New Roman"/>
              </a:rPr>
              <a:t> di </a:t>
            </a:r>
            <a:r>
              <a:rPr lang="en-US" sz="1600" i="1" dirty="0" err="1" smtClean="0">
                <a:latin typeface="Times New Roman"/>
                <a:cs typeface="Times New Roman"/>
              </a:rPr>
              <a:t>numerosi</a:t>
            </a:r>
            <a:r>
              <a:rPr lang="en-US" sz="1600" i="1" dirty="0" smtClean="0">
                <a:latin typeface="Times New Roman"/>
                <a:cs typeface="Times New Roman"/>
              </a:rPr>
              <a:t> </a:t>
            </a:r>
            <a:r>
              <a:rPr lang="en-US" sz="1600" i="1" dirty="0" err="1" smtClean="0">
                <a:latin typeface="Times New Roman"/>
                <a:cs typeface="Times New Roman"/>
              </a:rPr>
              <a:t>effetti</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i="1" dirty="0" err="1" smtClean="0">
                <a:latin typeface="Times New Roman"/>
                <a:cs typeface="Times New Roman"/>
              </a:rPr>
              <a:t>Attivazione</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glicogenolisi</a:t>
            </a:r>
            <a:r>
              <a:rPr lang="en-US" sz="1600" i="1" dirty="0" smtClean="0">
                <a:latin typeface="Times New Roman"/>
                <a:cs typeface="Times New Roman"/>
              </a:rPr>
              <a:t> </a:t>
            </a:r>
            <a:r>
              <a:rPr lang="en-US" sz="1600" i="1" dirty="0" err="1" smtClean="0">
                <a:latin typeface="Times New Roman"/>
                <a:cs typeface="Times New Roman"/>
              </a:rPr>
              <a:t>e</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lipolisi</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i="1" dirty="0" err="1" smtClean="0">
                <a:latin typeface="Times New Roman"/>
                <a:cs typeface="Times New Roman"/>
              </a:rPr>
              <a:t>Attivazione</a:t>
            </a:r>
            <a:r>
              <a:rPr lang="en-US" sz="1600" i="1" dirty="0" smtClean="0">
                <a:latin typeface="Times New Roman"/>
                <a:cs typeface="Times New Roman"/>
              </a:rPr>
              <a:t> </a:t>
            </a:r>
            <a:r>
              <a:rPr lang="en-US" sz="1600" i="1" dirty="0" err="1" smtClean="0">
                <a:latin typeface="Times New Roman"/>
                <a:cs typeface="Times New Roman"/>
              </a:rPr>
              <a:t>dei</a:t>
            </a:r>
            <a:r>
              <a:rPr lang="en-US" sz="1600" i="1" dirty="0" smtClean="0">
                <a:latin typeface="Times New Roman"/>
                <a:cs typeface="Times New Roman"/>
              </a:rPr>
              <a:t> </a:t>
            </a:r>
            <a:r>
              <a:rPr lang="en-US" sz="1600" i="1" dirty="0" err="1" smtClean="0">
                <a:latin typeface="Times New Roman"/>
                <a:cs typeface="Times New Roman"/>
              </a:rPr>
              <a:t>canali</a:t>
            </a:r>
            <a:r>
              <a:rPr lang="en-US" sz="1600" i="1" dirty="0" smtClean="0">
                <a:latin typeface="Times New Roman"/>
                <a:cs typeface="Times New Roman"/>
              </a:rPr>
              <a:t> </a:t>
            </a:r>
            <a:r>
              <a:rPr lang="en-US" sz="1600" i="1" dirty="0" err="1" smtClean="0">
                <a:latin typeface="Times New Roman"/>
                <a:cs typeface="Times New Roman"/>
              </a:rPr>
              <a:t>cationici</a:t>
            </a:r>
            <a:r>
              <a:rPr lang="en-US" sz="1600" i="1" dirty="0" smtClean="0">
                <a:latin typeface="Times New Roman"/>
                <a:cs typeface="Times New Roman"/>
              </a:rPr>
              <a:t> del </a:t>
            </a:r>
            <a:r>
              <a:rPr lang="en-US" sz="1600" i="1" dirty="0" err="1" smtClean="0">
                <a:latin typeface="Times New Roman"/>
                <a:cs typeface="Times New Roman"/>
              </a:rPr>
              <a:t>calcio</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i="1" dirty="0" err="1" smtClean="0">
                <a:latin typeface="Times New Roman"/>
                <a:cs typeface="Times New Roman"/>
              </a:rPr>
              <a:t>Regolazione</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trasduzione</a:t>
            </a:r>
            <a:r>
              <a:rPr lang="en-US" sz="1600" i="1" dirty="0" smtClean="0">
                <a:latin typeface="Times New Roman"/>
                <a:cs typeface="Times New Roman"/>
              </a:rPr>
              <a:t> di </a:t>
            </a:r>
            <a:r>
              <a:rPr lang="en-US" sz="1600" i="1" dirty="0" err="1" smtClean="0">
                <a:latin typeface="Times New Roman"/>
                <a:cs typeface="Times New Roman"/>
              </a:rPr>
              <a:t>geni</a:t>
            </a:r>
            <a:r>
              <a:rPr lang="en-US" sz="1600" i="1" dirty="0" smtClean="0">
                <a:latin typeface="Times New Roman"/>
                <a:cs typeface="Times New Roman"/>
              </a:rPr>
              <a:t> </a:t>
            </a:r>
            <a:r>
              <a:rPr lang="en-US" sz="1600" i="1" dirty="0" err="1" smtClean="0">
                <a:latin typeface="Times New Roman"/>
                <a:cs typeface="Times New Roman"/>
              </a:rPr>
              <a:t>specifici</a:t>
            </a:r>
            <a:r>
              <a:rPr lang="en-US" sz="1600" i="1" dirty="0" smtClean="0">
                <a:latin typeface="Times New Roman"/>
                <a:cs typeface="Times New Roman"/>
              </a:rPr>
              <a:t> </a:t>
            </a:r>
            <a:r>
              <a:rPr lang="en-US" sz="1600" i="1" dirty="0" err="1" smtClean="0">
                <a:latin typeface="Times New Roman"/>
                <a:cs typeface="Times New Roman"/>
              </a:rPr>
              <a:t>legandosi</a:t>
            </a:r>
            <a:r>
              <a:rPr lang="en-US" sz="1600" i="1" dirty="0" smtClean="0">
                <a:latin typeface="Times New Roman"/>
                <a:cs typeface="Times New Roman"/>
              </a:rPr>
              <a:t> a </a:t>
            </a:r>
            <a:r>
              <a:rPr lang="en-US" sz="1600" i="1" dirty="0" err="1" smtClean="0">
                <a:latin typeface="Times New Roman"/>
                <a:cs typeface="Times New Roman"/>
              </a:rPr>
              <a:t>sequenze</a:t>
            </a:r>
            <a:r>
              <a:rPr lang="en-US" sz="1600" i="1" dirty="0" smtClean="0">
                <a:latin typeface="Times New Roman"/>
                <a:cs typeface="Times New Roman"/>
              </a:rPr>
              <a:t> </a:t>
            </a:r>
            <a:r>
              <a:rPr lang="en-US" sz="1600" i="1" dirty="0" err="1" smtClean="0">
                <a:latin typeface="Times New Roman"/>
                <a:cs typeface="Times New Roman"/>
              </a:rPr>
              <a:t>specifiche</a:t>
            </a:r>
            <a:r>
              <a:rPr lang="en-US" sz="1600" i="1" dirty="0" smtClean="0">
                <a:latin typeface="Times New Roman"/>
                <a:cs typeface="Times New Roman"/>
              </a:rPr>
              <a:t> del </a:t>
            </a:r>
            <a:r>
              <a:rPr lang="en-US" sz="1600" i="1" dirty="0" err="1" smtClean="0">
                <a:latin typeface="Times New Roman"/>
                <a:cs typeface="Times New Roman"/>
              </a:rPr>
              <a:t>promotore</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i="1" dirty="0" err="1" smtClean="0">
                <a:latin typeface="Times New Roman"/>
                <a:cs typeface="Times New Roman"/>
              </a:rPr>
              <a:t>Rilasciamento</a:t>
            </a:r>
            <a:r>
              <a:rPr lang="en-US" sz="1600" i="1" dirty="0" smtClean="0">
                <a:latin typeface="Times New Roman"/>
                <a:cs typeface="Times New Roman"/>
              </a:rPr>
              <a:t> </a:t>
            </a:r>
            <a:r>
              <a:rPr lang="en-US" sz="1600" i="1" dirty="0" err="1" smtClean="0">
                <a:latin typeface="Times New Roman"/>
                <a:cs typeface="Times New Roman"/>
              </a:rPr>
              <a:t>delle</a:t>
            </a:r>
            <a:r>
              <a:rPr lang="en-US" sz="1600" i="1" dirty="0" smtClean="0">
                <a:latin typeface="Times New Roman"/>
                <a:cs typeface="Times New Roman"/>
              </a:rPr>
              <a:t> cellule </a:t>
            </a:r>
            <a:r>
              <a:rPr lang="en-US" sz="1600" i="1" dirty="0" err="1" smtClean="0">
                <a:latin typeface="Times New Roman"/>
                <a:cs typeface="Times New Roman"/>
              </a:rPr>
              <a:t>muscolari</a:t>
            </a:r>
            <a:r>
              <a:rPr lang="en-US" sz="1600" i="1" dirty="0" smtClean="0">
                <a:latin typeface="Times New Roman"/>
                <a:cs typeface="Times New Roman"/>
              </a:rPr>
              <a:t> </a:t>
            </a:r>
            <a:r>
              <a:rPr lang="en-US" sz="1600" i="1" dirty="0" err="1" smtClean="0">
                <a:latin typeface="Times New Roman"/>
                <a:cs typeface="Times New Roman"/>
              </a:rPr>
              <a:t>lisce(il</a:t>
            </a:r>
            <a:r>
              <a:rPr lang="en-US" sz="1600" i="1" dirty="0" smtClean="0">
                <a:latin typeface="Times New Roman"/>
                <a:cs typeface="Times New Roman"/>
              </a:rPr>
              <a:t> </a:t>
            </a:r>
            <a:r>
              <a:rPr lang="en-US" sz="1600" i="1" dirty="0" err="1" smtClean="0">
                <a:latin typeface="Times New Roman"/>
                <a:cs typeface="Times New Roman"/>
              </a:rPr>
              <a:t>cAMP</a:t>
            </a:r>
            <a:r>
              <a:rPr lang="en-US" sz="1600" i="1" dirty="0" smtClean="0">
                <a:latin typeface="Times New Roman"/>
                <a:cs typeface="Times New Roman"/>
              </a:rPr>
              <a:t> </a:t>
            </a:r>
            <a:r>
              <a:rPr lang="en-US" sz="1600" i="1" dirty="0" err="1" smtClean="0">
                <a:latin typeface="Times New Roman"/>
                <a:cs typeface="Times New Roman"/>
              </a:rPr>
              <a:t>attraverso</a:t>
            </a:r>
            <a:r>
              <a:rPr lang="en-US" sz="1600" i="1" dirty="0" smtClean="0">
                <a:latin typeface="Times New Roman"/>
                <a:cs typeface="Times New Roman"/>
              </a:rPr>
              <a:t> </a:t>
            </a:r>
            <a:r>
              <a:rPr lang="en-US" sz="1600" i="1" dirty="0" err="1" smtClean="0">
                <a:latin typeface="Times New Roman"/>
                <a:cs typeface="Times New Roman"/>
              </a:rPr>
              <a:t>l'attivazione</a:t>
            </a:r>
            <a:r>
              <a:rPr lang="en-US" sz="1600" i="1" dirty="0" smtClean="0">
                <a:latin typeface="Times New Roman"/>
                <a:cs typeface="Times New Roman"/>
              </a:rPr>
              <a:t> </a:t>
            </a:r>
            <a:r>
              <a:rPr lang="en-US" sz="1600" i="1" dirty="0" err="1" smtClean="0">
                <a:latin typeface="Times New Roman"/>
                <a:cs typeface="Times New Roman"/>
              </a:rPr>
              <a:t>delle</a:t>
            </a:r>
            <a:r>
              <a:rPr lang="en-US" sz="1600" i="1" dirty="0" smtClean="0">
                <a:latin typeface="Times New Roman"/>
                <a:cs typeface="Times New Roman"/>
              </a:rPr>
              <a:t> protein-</a:t>
            </a:r>
            <a:r>
              <a:rPr lang="en-US" sz="1600" i="1" dirty="0" err="1" smtClean="0">
                <a:latin typeface="Times New Roman"/>
                <a:cs typeface="Times New Roman"/>
              </a:rPr>
              <a:t>chinasi</a:t>
            </a:r>
            <a:r>
              <a:rPr lang="en-US" sz="1600" i="1" dirty="0" smtClean="0">
                <a:latin typeface="Times New Roman"/>
                <a:cs typeface="Times New Roman"/>
              </a:rPr>
              <a:t>, </a:t>
            </a:r>
            <a:r>
              <a:rPr lang="en-US" sz="1600" i="1" dirty="0" err="1" smtClean="0">
                <a:latin typeface="Times New Roman"/>
                <a:cs typeface="Times New Roman"/>
              </a:rPr>
              <a:t>causa</a:t>
            </a:r>
            <a:r>
              <a:rPr lang="en-US" sz="1600" i="1" dirty="0" smtClean="0">
                <a:latin typeface="Times New Roman"/>
                <a:cs typeface="Times New Roman"/>
              </a:rPr>
              <a:t> </a:t>
            </a:r>
            <a:r>
              <a:rPr lang="en-US" sz="1600" i="1" dirty="0" err="1" smtClean="0">
                <a:latin typeface="Times New Roman"/>
                <a:cs typeface="Times New Roman"/>
              </a:rPr>
              <a:t>fosforilazione</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chinasi</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catena </a:t>
            </a:r>
            <a:r>
              <a:rPr lang="en-US" sz="1600" i="1" dirty="0" err="1" smtClean="0">
                <a:latin typeface="Times New Roman"/>
                <a:cs typeface="Times New Roman"/>
              </a:rPr>
              <a:t>leggera</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miosina</a:t>
            </a:r>
            <a:r>
              <a:rPr lang="en-US" sz="1600" i="1" dirty="0" smtClean="0">
                <a:latin typeface="Times New Roman"/>
                <a:cs typeface="Times New Roman"/>
              </a:rPr>
              <a:t> </a:t>
            </a:r>
            <a:r>
              <a:rPr lang="en-US" sz="1600" i="1" dirty="0" err="1" smtClean="0">
                <a:latin typeface="Times New Roman"/>
                <a:cs typeface="Times New Roman"/>
              </a:rPr>
              <a:t>che</a:t>
            </a:r>
            <a:r>
              <a:rPr lang="en-US" sz="1600" i="1" dirty="0" smtClean="0">
                <a:latin typeface="Times New Roman"/>
                <a:cs typeface="Times New Roman"/>
              </a:rPr>
              <a:t> </a:t>
            </a:r>
            <a:r>
              <a:rPr lang="en-US" sz="1600" i="1" dirty="0" err="1" smtClean="0">
                <a:latin typeface="Times New Roman"/>
                <a:cs typeface="Times New Roman"/>
              </a:rPr>
              <a:t>così</a:t>
            </a:r>
            <a:r>
              <a:rPr lang="en-US" sz="1600" i="1" dirty="0" smtClean="0">
                <a:latin typeface="Times New Roman"/>
                <a:cs typeface="Times New Roman"/>
              </a:rPr>
              <a:t> </a:t>
            </a:r>
            <a:r>
              <a:rPr lang="en-US" sz="1600" i="1" dirty="0" err="1" smtClean="0">
                <a:latin typeface="Times New Roman"/>
                <a:cs typeface="Times New Roman"/>
              </a:rPr>
              <a:t>si</a:t>
            </a:r>
            <a:r>
              <a:rPr lang="en-US" sz="1600" i="1" dirty="0" smtClean="0">
                <a:latin typeface="Times New Roman"/>
                <a:cs typeface="Times New Roman"/>
              </a:rPr>
              <a:t> </a:t>
            </a:r>
            <a:r>
              <a:rPr lang="en-US" sz="1600" i="1" dirty="0" err="1" smtClean="0">
                <a:latin typeface="Times New Roman"/>
                <a:cs typeface="Times New Roman"/>
              </a:rPr>
              <a:t>trova</a:t>
            </a:r>
            <a:r>
              <a:rPr lang="en-US" sz="1600" i="1" dirty="0" smtClean="0">
                <a:latin typeface="Times New Roman"/>
                <a:cs typeface="Times New Roman"/>
              </a:rPr>
              <a:t> </a:t>
            </a:r>
            <a:r>
              <a:rPr lang="en-US" sz="1600" i="1" dirty="0" err="1" smtClean="0">
                <a:latin typeface="Times New Roman"/>
                <a:cs typeface="Times New Roman"/>
              </a:rPr>
              <a:t>nello</a:t>
            </a:r>
            <a:r>
              <a:rPr lang="en-US" sz="1600" i="1" dirty="0" smtClean="0">
                <a:latin typeface="Times New Roman"/>
                <a:cs typeface="Times New Roman"/>
              </a:rPr>
              <a:t> </a:t>
            </a:r>
            <a:r>
              <a:rPr lang="en-US" sz="1600" i="1" dirty="0" err="1" smtClean="0">
                <a:latin typeface="Times New Roman"/>
                <a:cs typeface="Times New Roman"/>
              </a:rPr>
              <a:t>stato</a:t>
            </a:r>
            <a:r>
              <a:rPr lang="en-US" sz="1600" i="1" dirty="0" smtClean="0">
                <a:latin typeface="Times New Roman"/>
                <a:cs typeface="Times New Roman"/>
              </a:rPr>
              <a:t> </a:t>
            </a:r>
            <a:r>
              <a:rPr lang="en-US" sz="1600" i="1" dirty="0" err="1" smtClean="0">
                <a:latin typeface="Times New Roman"/>
                <a:cs typeface="Times New Roman"/>
              </a:rPr>
              <a:t>inattivo</a:t>
            </a:r>
            <a:r>
              <a:rPr lang="en-US" sz="1600" i="1" dirty="0" smtClean="0">
                <a:latin typeface="Times New Roman"/>
                <a:cs typeface="Times New Roman"/>
              </a:rPr>
              <a:t> </a:t>
            </a:r>
            <a:r>
              <a:rPr lang="en-US" sz="1600" i="1" dirty="0" err="1" smtClean="0">
                <a:latin typeface="Times New Roman"/>
                <a:cs typeface="Times New Roman"/>
              </a:rPr>
              <a:t>e</a:t>
            </a:r>
            <a:r>
              <a:rPr lang="en-US" sz="1600" i="1" dirty="0" smtClean="0">
                <a:latin typeface="Times New Roman"/>
                <a:cs typeface="Times New Roman"/>
              </a:rPr>
              <a:t> </a:t>
            </a:r>
            <a:r>
              <a:rPr lang="en-US" sz="1600" i="1" dirty="0" err="1" smtClean="0">
                <a:latin typeface="Times New Roman"/>
                <a:cs typeface="Times New Roman"/>
              </a:rPr>
              <a:t>quindi</a:t>
            </a:r>
            <a:r>
              <a:rPr lang="en-US" sz="1600" i="1" dirty="0" smtClean="0">
                <a:latin typeface="Times New Roman"/>
                <a:cs typeface="Times New Roman"/>
              </a:rPr>
              <a:t>, a </a:t>
            </a:r>
            <a:r>
              <a:rPr lang="en-US" sz="1600" i="1" dirty="0" err="1" smtClean="0">
                <a:latin typeface="Times New Roman"/>
                <a:cs typeface="Times New Roman"/>
              </a:rPr>
              <a:t>sua</a:t>
            </a:r>
            <a:r>
              <a:rPr lang="en-US" sz="1600" i="1" dirty="0" smtClean="0">
                <a:latin typeface="Times New Roman"/>
                <a:cs typeface="Times New Roman"/>
              </a:rPr>
              <a:t> volta, non </a:t>
            </a:r>
            <a:r>
              <a:rPr lang="en-US" sz="1600" i="1" dirty="0" err="1" smtClean="0">
                <a:latin typeface="Times New Roman"/>
                <a:cs typeface="Times New Roman"/>
              </a:rPr>
              <a:t>può</a:t>
            </a:r>
            <a:r>
              <a:rPr lang="en-US" sz="1600" i="1" dirty="0" smtClean="0">
                <a:latin typeface="Times New Roman"/>
                <a:cs typeface="Times New Roman"/>
              </a:rPr>
              <a:t> </a:t>
            </a:r>
            <a:r>
              <a:rPr lang="en-US" sz="1600" i="1" dirty="0" err="1" smtClean="0">
                <a:latin typeface="Times New Roman"/>
                <a:cs typeface="Times New Roman"/>
              </a:rPr>
              <a:t>più</a:t>
            </a:r>
            <a:r>
              <a:rPr lang="en-US" sz="1600" i="1" dirty="0" smtClean="0">
                <a:latin typeface="Times New Roman"/>
                <a:cs typeface="Times New Roman"/>
              </a:rPr>
              <a:t> </a:t>
            </a:r>
            <a:r>
              <a:rPr lang="en-US" sz="1600" i="1" dirty="0" err="1" smtClean="0">
                <a:latin typeface="Times New Roman"/>
                <a:cs typeface="Times New Roman"/>
              </a:rPr>
              <a:t>fosforilare</a:t>
            </a:r>
            <a:r>
              <a:rPr lang="en-US" sz="1600" i="1" dirty="0" smtClean="0">
                <a:latin typeface="Times New Roman"/>
                <a:cs typeface="Times New Roman"/>
              </a:rPr>
              <a:t> la catena </a:t>
            </a:r>
            <a:r>
              <a:rPr lang="en-US" sz="1600" i="1" dirty="0" err="1" smtClean="0">
                <a:latin typeface="Times New Roman"/>
                <a:cs typeface="Times New Roman"/>
              </a:rPr>
              <a:t>leggera</a:t>
            </a:r>
            <a:r>
              <a:rPr lang="en-US" sz="1600" i="1" dirty="0" smtClean="0">
                <a:latin typeface="Times New Roman"/>
                <a:cs typeface="Times New Roman"/>
              </a:rPr>
              <a:t> </a:t>
            </a:r>
            <a:r>
              <a:rPr lang="en-US" sz="1600" i="1" dirty="0" err="1" smtClean="0">
                <a:latin typeface="Times New Roman"/>
                <a:cs typeface="Times New Roman"/>
              </a:rPr>
              <a:t>della</a:t>
            </a:r>
            <a:r>
              <a:rPr lang="en-US" sz="1600" i="1" dirty="0" smtClean="0">
                <a:latin typeface="Times New Roman"/>
                <a:cs typeface="Times New Roman"/>
              </a:rPr>
              <a:t> </a:t>
            </a:r>
            <a:r>
              <a:rPr lang="en-US" sz="1600" i="1" dirty="0" err="1" smtClean="0">
                <a:latin typeface="Times New Roman"/>
                <a:cs typeface="Times New Roman"/>
              </a:rPr>
              <a:t>miosina</a:t>
            </a:r>
            <a:r>
              <a:rPr lang="en-US" sz="1600" i="1" dirty="0" smtClean="0">
                <a:latin typeface="Times New Roman"/>
                <a:cs typeface="Times New Roman"/>
              </a:rPr>
              <a:t> </a:t>
            </a:r>
            <a:r>
              <a:rPr lang="en-US" sz="1600" i="1" dirty="0" err="1" smtClean="0">
                <a:latin typeface="Times New Roman"/>
                <a:cs typeface="Times New Roman"/>
              </a:rPr>
              <a:t>che</a:t>
            </a:r>
            <a:r>
              <a:rPr lang="en-US" sz="1600" i="1" dirty="0" smtClean="0">
                <a:latin typeface="Times New Roman"/>
                <a:cs typeface="Times New Roman"/>
              </a:rPr>
              <a:t> </a:t>
            </a:r>
            <a:r>
              <a:rPr lang="en-US" sz="1600" i="1" dirty="0" err="1" smtClean="0">
                <a:latin typeface="Times New Roman"/>
                <a:cs typeface="Times New Roman"/>
              </a:rPr>
              <a:t>sarà</a:t>
            </a:r>
            <a:r>
              <a:rPr lang="en-US" sz="1600" i="1" dirty="0" smtClean="0">
                <a:latin typeface="Times New Roman"/>
                <a:cs typeface="Times New Roman"/>
              </a:rPr>
              <a:t> </a:t>
            </a:r>
            <a:r>
              <a:rPr lang="en-US" sz="1600" i="1" dirty="0" err="1" smtClean="0">
                <a:latin typeface="Times New Roman"/>
                <a:cs typeface="Times New Roman"/>
              </a:rPr>
              <a:t>perciò</a:t>
            </a:r>
            <a:r>
              <a:rPr lang="en-US" sz="1600" i="1" dirty="0" smtClean="0">
                <a:latin typeface="Times New Roman"/>
                <a:cs typeface="Times New Roman"/>
              </a:rPr>
              <a:t> </a:t>
            </a:r>
            <a:r>
              <a:rPr lang="en-US" sz="1600" i="1" dirty="0" err="1" smtClean="0">
                <a:latin typeface="Times New Roman"/>
                <a:cs typeface="Times New Roman"/>
              </a:rPr>
              <a:t>impossibilitata</a:t>
            </a:r>
            <a:r>
              <a:rPr lang="en-US" sz="1600" i="1" dirty="0" smtClean="0">
                <a:latin typeface="Times New Roman"/>
                <a:cs typeface="Times New Roman"/>
              </a:rPr>
              <a:t> ad </a:t>
            </a:r>
            <a:r>
              <a:rPr lang="en-US" sz="1600" i="1" dirty="0" err="1" smtClean="0">
                <a:latin typeface="Times New Roman"/>
                <a:cs typeface="Times New Roman"/>
              </a:rPr>
              <a:t>unirsi</a:t>
            </a:r>
            <a:r>
              <a:rPr lang="en-US" sz="1600" i="1" dirty="0" smtClean="0">
                <a:latin typeface="Times New Roman"/>
                <a:cs typeface="Times New Roman"/>
              </a:rPr>
              <a:t> </a:t>
            </a:r>
            <a:r>
              <a:rPr lang="en-US" sz="1600" i="1" dirty="0" err="1" smtClean="0">
                <a:latin typeface="Times New Roman"/>
                <a:cs typeface="Times New Roman"/>
              </a:rPr>
              <a:t>all'actina</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i="1" dirty="0" err="1" smtClean="0">
                <a:latin typeface="Times New Roman"/>
                <a:cs typeface="Times New Roman"/>
              </a:rPr>
              <a:t>Esocitosi</a:t>
            </a:r>
            <a:r>
              <a:rPr lang="en-US" sz="1600" i="1" dirty="0" smtClean="0">
                <a:latin typeface="Times New Roman"/>
                <a:cs typeface="Times New Roman"/>
              </a:rPr>
              <a:t>.</a:t>
            </a:r>
            <a:endParaRPr lang="it-IT" sz="1600" dirty="0" smtClean="0">
              <a:latin typeface="Times New Roman"/>
              <a:cs typeface="Times New Roman"/>
            </a:endParaRPr>
          </a:p>
          <a:p>
            <a:pPr lvl="0" algn="just"/>
            <a:r>
              <a:rPr lang="en-US" sz="1600" dirty="0" smtClean="0">
                <a:latin typeface="Times New Roman"/>
                <a:cs typeface="Times New Roman"/>
              </a:rPr>
              <a:t> </a:t>
            </a:r>
            <a:endParaRPr lang="it-IT" sz="1600" dirty="0" smtClean="0">
              <a:latin typeface="Times New Roman"/>
              <a:cs typeface="Times New Roman"/>
            </a:endParaRPr>
          </a:p>
          <a:p>
            <a:pPr algn="just"/>
            <a:r>
              <a:rPr lang="en-US" sz="1600" dirty="0" err="1" smtClean="0">
                <a:latin typeface="Times New Roman"/>
                <a:cs typeface="Times New Roman"/>
              </a:rPr>
              <a:t>Interruzione</a:t>
            </a:r>
            <a:r>
              <a:rPr lang="en-US" sz="1600" dirty="0" smtClean="0">
                <a:latin typeface="Times New Roman"/>
                <a:cs typeface="Times New Roman"/>
              </a:rPr>
              <a:t> del </a:t>
            </a:r>
            <a:r>
              <a:rPr lang="en-US" sz="1600" dirty="0" err="1" smtClean="0">
                <a:latin typeface="Times New Roman"/>
                <a:cs typeface="Times New Roman"/>
              </a:rPr>
              <a:t>segnale</a:t>
            </a:r>
            <a:r>
              <a:rPr lang="en-US" sz="1600" dirty="0" smtClean="0">
                <a:latin typeface="Times New Roman"/>
                <a:cs typeface="Times New Roman"/>
              </a:rPr>
              <a:t>:</a:t>
            </a:r>
          </a:p>
          <a:p>
            <a:pPr algn="just"/>
            <a:endParaRPr lang="it-IT" sz="1600" dirty="0" smtClean="0">
              <a:latin typeface="Times New Roman"/>
              <a:cs typeface="Times New Roman"/>
            </a:endParaRPr>
          </a:p>
          <a:p>
            <a:pPr lvl="0" algn="just"/>
            <a:r>
              <a:rPr lang="en-US" sz="1600" dirty="0" smtClean="0">
                <a:latin typeface="Times New Roman"/>
                <a:cs typeface="Times New Roman"/>
              </a:rPr>
              <a:t>a) </a:t>
            </a:r>
            <a:r>
              <a:rPr lang="en-US" sz="1600" dirty="0" err="1" smtClean="0">
                <a:latin typeface="Times New Roman"/>
                <a:cs typeface="Times New Roman"/>
              </a:rPr>
              <a:t>degradazione</a:t>
            </a:r>
            <a:r>
              <a:rPr lang="en-US" sz="1600" dirty="0" smtClean="0">
                <a:latin typeface="Times New Roman"/>
                <a:cs typeface="Times New Roman"/>
              </a:rPr>
              <a:t>  per mezzo  </a:t>
            </a:r>
            <a:r>
              <a:rPr lang="en-US" sz="1600" b="1" i="1" dirty="0" err="1" smtClean="0">
                <a:latin typeface="Times New Roman"/>
                <a:cs typeface="Times New Roman"/>
              </a:rPr>
              <a:t>fosfodiesterasi</a:t>
            </a:r>
            <a:r>
              <a:rPr lang="en-US" sz="1600" b="1" i="1" dirty="0" smtClean="0">
                <a:latin typeface="Times New Roman"/>
                <a:cs typeface="Times New Roman"/>
              </a:rPr>
              <a:t> </a:t>
            </a:r>
            <a:r>
              <a:rPr lang="en-US" sz="1600" b="1" i="1" dirty="0" err="1" smtClean="0">
                <a:latin typeface="Times New Roman"/>
                <a:cs typeface="Times New Roman"/>
              </a:rPr>
              <a:t>dei</a:t>
            </a:r>
            <a:r>
              <a:rPr lang="en-US" sz="1600" b="1" i="1" dirty="0" smtClean="0">
                <a:latin typeface="Times New Roman"/>
                <a:cs typeface="Times New Roman"/>
              </a:rPr>
              <a:t> </a:t>
            </a:r>
            <a:r>
              <a:rPr lang="en-US" sz="1600" b="1" i="1" dirty="0" err="1" smtClean="0">
                <a:latin typeface="Times New Roman"/>
                <a:cs typeface="Times New Roman"/>
              </a:rPr>
              <a:t>nucleotidi</a:t>
            </a:r>
            <a:r>
              <a:rPr lang="en-US" sz="1600" b="1" i="1" dirty="0" smtClean="0">
                <a:latin typeface="Times New Roman"/>
                <a:cs typeface="Times New Roman"/>
              </a:rPr>
              <a:t> </a:t>
            </a:r>
            <a:r>
              <a:rPr lang="en-US" sz="1600" b="1" i="1" dirty="0" err="1" smtClean="0">
                <a:latin typeface="Times New Roman"/>
                <a:cs typeface="Times New Roman"/>
              </a:rPr>
              <a:t>ciclici</a:t>
            </a:r>
            <a:r>
              <a:rPr lang="en-US" sz="1600" dirty="0" smtClean="0">
                <a:latin typeface="Times New Roman"/>
                <a:cs typeface="Times New Roman"/>
              </a:rPr>
              <a:t> </a:t>
            </a:r>
            <a:r>
              <a:rPr lang="en-US" sz="1600" dirty="0" err="1" smtClean="0">
                <a:latin typeface="Times New Roman"/>
                <a:cs typeface="Times New Roman"/>
              </a:rPr>
              <a:t>che</a:t>
            </a:r>
            <a:r>
              <a:rPr lang="en-US" sz="1600" dirty="0" smtClean="0">
                <a:latin typeface="Times New Roman"/>
                <a:cs typeface="Times New Roman"/>
              </a:rPr>
              <a:t> forma </a:t>
            </a:r>
            <a:r>
              <a:rPr lang="en-US" sz="1600" dirty="0" err="1" smtClean="0">
                <a:latin typeface="Times New Roman"/>
                <a:cs typeface="Times New Roman"/>
              </a:rPr>
              <a:t>il</a:t>
            </a:r>
            <a:r>
              <a:rPr lang="en-US" sz="1600" dirty="0" smtClean="0">
                <a:latin typeface="Times New Roman"/>
                <a:cs typeface="Times New Roman"/>
              </a:rPr>
              <a:t> </a:t>
            </a:r>
            <a:r>
              <a:rPr lang="en-US" sz="1600" i="1" dirty="0" smtClean="0">
                <a:latin typeface="Times New Roman"/>
                <a:cs typeface="Times New Roman"/>
              </a:rPr>
              <a:t>5'-adenosin-monofosfato</a:t>
            </a:r>
            <a:r>
              <a:rPr lang="en-US" sz="1600" dirty="0" smtClean="0">
                <a:latin typeface="Times New Roman"/>
                <a:cs typeface="Times New Roman"/>
              </a:rPr>
              <a:t> (</a:t>
            </a:r>
            <a:r>
              <a:rPr lang="en-US" sz="1600" i="1" dirty="0" smtClean="0">
                <a:latin typeface="Times New Roman"/>
                <a:cs typeface="Times New Roman"/>
              </a:rPr>
              <a:t>5'AMP</a:t>
            </a:r>
            <a:r>
              <a:rPr lang="en-US" sz="1600" dirty="0" smtClean="0">
                <a:latin typeface="Times New Roman"/>
                <a:cs typeface="Times New Roman"/>
              </a:rPr>
              <a:t>) (</a:t>
            </a:r>
            <a:r>
              <a:rPr lang="en-US" sz="1600" dirty="0" err="1" smtClean="0">
                <a:latin typeface="Times New Roman"/>
                <a:cs typeface="Times New Roman"/>
              </a:rPr>
              <a:t>bersaglio</a:t>
            </a:r>
            <a:r>
              <a:rPr lang="en-US" sz="1600" dirty="0" smtClean="0">
                <a:latin typeface="Times New Roman"/>
                <a:cs typeface="Times New Roman"/>
              </a:rPr>
              <a:t> di </a:t>
            </a:r>
            <a:r>
              <a:rPr lang="en-US" sz="1600" dirty="0" err="1" smtClean="0">
                <a:latin typeface="Times New Roman"/>
                <a:cs typeface="Times New Roman"/>
              </a:rPr>
              <a:t>farmaci</a:t>
            </a:r>
            <a:r>
              <a:rPr lang="en-US" sz="1600" dirty="0" smtClean="0">
                <a:latin typeface="Times New Roman"/>
                <a:cs typeface="Times New Roman"/>
              </a:rPr>
              <a:t>, </a:t>
            </a:r>
            <a:r>
              <a:rPr lang="en-US" sz="1600" dirty="0" err="1" smtClean="0">
                <a:latin typeface="Times New Roman"/>
                <a:cs typeface="Times New Roman"/>
              </a:rPr>
              <a:t>caffeina</a:t>
            </a:r>
            <a:r>
              <a:rPr lang="en-US" sz="1600" dirty="0" smtClean="0">
                <a:latin typeface="Times New Roman"/>
                <a:cs typeface="Times New Roman"/>
              </a:rPr>
              <a:t>, </a:t>
            </a:r>
            <a:r>
              <a:rPr lang="en-US" sz="1600" dirty="0" err="1" smtClean="0">
                <a:latin typeface="Times New Roman"/>
                <a:cs typeface="Times New Roman"/>
              </a:rPr>
              <a:t>teoffillina</a:t>
            </a:r>
            <a:r>
              <a:rPr lang="en-US" sz="1600" dirty="0" smtClean="0">
                <a:latin typeface="Times New Roman"/>
                <a:cs typeface="Times New Roman"/>
              </a:rPr>
              <a:t>)</a:t>
            </a:r>
            <a:endParaRPr lang="it-IT" sz="1600" dirty="0" smtClean="0">
              <a:latin typeface="Times New Roman"/>
              <a:cs typeface="Times New Roman"/>
            </a:endParaRPr>
          </a:p>
          <a:p>
            <a:pPr lvl="0" algn="just"/>
            <a:r>
              <a:rPr lang="en-US" sz="1600" dirty="0" err="1" smtClean="0">
                <a:latin typeface="Times New Roman"/>
                <a:cs typeface="Times New Roman"/>
              </a:rPr>
              <a:t>b</a:t>
            </a:r>
            <a:r>
              <a:rPr lang="en-US" sz="1600" dirty="0" smtClean="0">
                <a:latin typeface="Times New Roman"/>
                <a:cs typeface="Times New Roman"/>
              </a:rPr>
              <a:t>) </a:t>
            </a:r>
            <a:r>
              <a:rPr lang="en-US" sz="1600" dirty="0" err="1" smtClean="0">
                <a:latin typeface="Times New Roman"/>
                <a:cs typeface="Times New Roman"/>
              </a:rPr>
              <a:t>attivazione</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i="1" dirty="0" err="1" smtClean="0">
                <a:latin typeface="Times New Roman"/>
                <a:cs typeface="Times New Roman"/>
              </a:rPr>
              <a:t>serina/tirosina</a:t>
            </a:r>
            <a:r>
              <a:rPr lang="en-US" sz="1600" i="1" dirty="0" smtClean="0">
                <a:latin typeface="Times New Roman"/>
                <a:cs typeface="Times New Roman"/>
              </a:rPr>
              <a:t> protein-</a:t>
            </a:r>
            <a:r>
              <a:rPr lang="en-US" sz="1600" i="1" dirty="0" err="1" smtClean="0">
                <a:latin typeface="Times New Roman"/>
                <a:cs typeface="Times New Roman"/>
              </a:rPr>
              <a:t>fosfatasi</a:t>
            </a:r>
            <a:r>
              <a:rPr lang="en-US" sz="1600" dirty="0" smtClean="0">
                <a:latin typeface="Times New Roman"/>
                <a:cs typeface="Times New Roman"/>
              </a:rPr>
              <a:t> </a:t>
            </a:r>
            <a:r>
              <a:rPr lang="en-US" sz="1600" dirty="0" err="1" smtClean="0">
                <a:latin typeface="Times New Roman"/>
                <a:cs typeface="Times New Roman"/>
              </a:rPr>
              <a:t>che</a:t>
            </a:r>
            <a:r>
              <a:rPr lang="en-US" sz="1600" dirty="0" smtClean="0">
                <a:latin typeface="Times New Roman"/>
                <a:cs typeface="Times New Roman"/>
              </a:rPr>
              <a:t> </a:t>
            </a:r>
            <a:r>
              <a:rPr lang="en-US" sz="1600" dirty="0" err="1" smtClean="0">
                <a:latin typeface="Times New Roman"/>
                <a:cs typeface="Times New Roman"/>
              </a:rPr>
              <a:t>staccano</a:t>
            </a:r>
            <a:r>
              <a:rPr lang="en-US" sz="1600" dirty="0" smtClean="0">
                <a:latin typeface="Times New Roman"/>
                <a:cs typeface="Times New Roman"/>
              </a:rPr>
              <a:t> </a:t>
            </a:r>
            <a:r>
              <a:rPr lang="en-US" sz="1600" dirty="0" err="1" smtClean="0">
                <a:latin typeface="Times New Roman"/>
                <a:cs typeface="Times New Roman"/>
              </a:rPr>
              <a:t>specificamente</a:t>
            </a:r>
            <a:r>
              <a:rPr lang="en-US" sz="1600" dirty="0" smtClean="0">
                <a:latin typeface="Times New Roman"/>
                <a:cs typeface="Times New Roman"/>
              </a:rPr>
              <a:t> i </a:t>
            </a:r>
            <a:r>
              <a:rPr lang="en-US" sz="1600" dirty="0" err="1" smtClean="0">
                <a:latin typeface="Times New Roman"/>
                <a:cs typeface="Times New Roman"/>
              </a:rPr>
              <a:t>gruppi</a:t>
            </a:r>
            <a:r>
              <a:rPr lang="en-US" sz="1600" dirty="0" smtClean="0">
                <a:latin typeface="Times New Roman"/>
                <a:cs typeface="Times New Roman"/>
              </a:rPr>
              <a:t> </a:t>
            </a:r>
            <a:r>
              <a:rPr lang="en-US" sz="1600" dirty="0" err="1" smtClean="0">
                <a:latin typeface="Times New Roman"/>
                <a:cs typeface="Times New Roman"/>
              </a:rPr>
              <a:t>fosforici</a:t>
            </a:r>
            <a:r>
              <a:rPr lang="en-US" sz="1600" dirty="0" smtClean="0">
                <a:latin typeface="Times New Roman"/>
                <a:cs typeface="Times New Roman"/>
              </a:rPr>
              <a:t> </a:t>
            </a:r>
            <a:r>
              <a:rPr lang="en-US" sz="1600" dirty="0" err="1" smtClean="0">
                <a:latin typeface="Times New Roman"/>
                <a:cs typeface="Times New Roman"/>
              </a:rPr>
              <a:t>trasferiti</a:t>
            </a:r>
            <a:r>
              <a:rPr lang="en-US" sz="1600" dirty="0" smtClean="0">
                <a:latin typeface="Times New Roman"/>
                <a:cs typeface="Times New Roman"/>
              </a:rPr>
              <a:t> </a:t>
            </a:r>
            <a:r>
              <a:rPr lang="en-US" sz="1600" dirty="0" err="1" smtClean="0">
                <a:latin typeface="Times New Roman"/>
                <a:cs typeface="Times New Roman"/>
              </a:rPr>
              <a:t>sulle</a:t>
            </a:r>
            <a:r>
              <a:rPr lang="en-US" sz="1600" dirty="0" smtClean="0">
                <a:latin typeface="Times New Roman"/>
                <a:cs typeface="Times New Roman"/>
              </a:rPr>
              <a:t> </a:t>
            </a:r>
            <a:r>
              <a:rPr lang="en-US" sz="1600" dirty="0" err="1" smtClean="0">
                <a:latin typeface="Times New Roman"/>
                <a:cs typeface="Times New Roman"/>
              </a:rPr>
              <a:t>proteine</a:t>
            </a:r>
            <a:r>
              <a:rPr lang="en-US" sz="1600" dirty="0" smtClean="0">
                <a:latin typeface="Times New Roman"/>
                <a:cs typeface="Times New Roman"/>
              </a:rPr>
              <a:t> </a:t>
            </a:r>
            <a:r>
              <a:rPr lang="en-US" sz="1600" dirty="0" err="1" smtClean="0">
                <a:latin typeface="Times New Roman"/>
                <a:cs typeface="Times New Roman"/>
              </a:rPr>
              <a:t>dalle</a:t>
            </a:r>
            <a:r>
              <a:rPr lang="en-US" sz="1600" dirty="0" smtClean="0">
                <a:latin typeface="Times New Roman"/>
                <a:cs typeface="Times New Roman"/>
              </a:rPr>
              <a:t> protein-</a:t>
            </a:r>
            <a:r>
              <a:rPr lang="en-US" sz="1600" dirty="0" err="1" smtClean="0">
                <a:latin typeface="Times New Roman"/>
                <a:cs typeface="Times New Roman"/>
              </a:rPr>
              <a:t>chinasi</a:t>
            </a:r>
            <a:r>
              <a:rPr lang="en-US" sz="1600" dirty="0" smtClean="0">
                <a:latin typeface="Times New Roman"/>
                <a:cs typeface="Times New Roman"/>
              </a:rPr>
              <a:t>;</a:t>
            </a:r>
          </a:p>
          <a:p>
            <a:pPr lvl="0" algn="just"/>
            <a:r>
              <a:rPr lang="en-US" sz="1600" dirty="0" smtClean="0">
                <a:latin typeface="Times New Roman"/>
                <a:cs typeface="Times New Roman"/>
              </a:rPr>
              <a:t>  </a:t>
            </a:r>
            <a:r>
              <a:rPr lang="it-IT" sz="1600" dirty="0" err="1" smtClean="0">
                <a:latin typeface="Times New Roman"/>
                <a:cs typeface="Times New Roman"/>
              </a:rPr>
              <a:t>c</a:t>
            </a:r>
            <a:r>
              <a:rPr lang="it-IT" sz="1600" dirty="0" smtClean="0">
                <a:latin typeface="Times New Roman"/>
                <a:cs typeface="Times New Roman"/>
              </a:rPr>
              <a:t>) </a:t>
            </a:r>
            <a:r>
              <a:rPr lang="en-US" sz="1600" dirty="0" err="1" smtClean="0">
                <a:latin typeface="Times New Roman"/>
                <a:cs typeface="Times New Roman"/>
              </a:rPr>
              <a:t>l’endocitosi</a:t>
            </a:r>
            <a:r>
              <a:rPr lang="en-US" sz="1600" dirty="0" smtClean="0">
                <a:latin typeface="Times New Roman"/>
                <a:cs typeface="Times New Roman"/>
              </a:rPr>
              <a:t> </a:t>
            </a:r>
            <a:r>
              <a:rPr lang="en-US" sz="1600" dirty="0" err="1" smtClean="0">
                <a:latin typeface="Times New Roman"/>
                <a:cs typeface="Times New Roman"/>
              </a:rPr>
              <a:t>dei</a:t>
            </a:r>
            <a:r>
              <a:rPr lang="en-US" sz="1600" dirty="0" smtClean="0">
                <a:latin typeface="Times New Roman"/>
                <a:cs typeface="Times New Roman"/>
              </a:rPr>
              <a:t> </a:t>
            </a:r>
            <a:r>
              <a:rPr lang="en-US" sz="1600" dirty="0" err="1" smtClean="0">
                <a:latin typeface="Times New Roman"/>
                <a:cs typeface="Times New Roman"/>
              </a:rPr>
              <a:t>recettori</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delle</a:t>
            </a:r>
            <a:r>
              <a:rPr lang="en-US" sz="1600" dirty="0" smtClean="0">
                <a:latin typeface="Times New Roman"/>
                <a:cs typeface="Times New Roman"/>
              </a:rPr>
              <a:t> </a:t>
            </a:r>
            <a:r>
              <a:rPr lang="en-US" sz="1600" dirty="0" err="1" smtClean="0">
                <a:latin typeface="Times New Roman"/>
                <a:cs typeface="Times New Roman"/>
              </a:rPr>
              <a:t>loro</a:t>
            </a:r>
            <a:r>
              <a:rPr lang="en-US" sz="1600" dirty="0" smtClean="0">
                <a:latin typeface="Times New Roman"/>
                <a:cs typeface="Times New Roman"/>
              </a:rPr>
              <a:t> </a:t>
            </a:r>
            <a:r>
              <a:rPr lang="en-US" sz="1600" dirty="0" err="1" smtClean="0">
                <a:latin typeface="Times New Roman"/>
                <a:cs typeface="Times New Roman"/>
              </a:rPr>
              <a:t>molecole-segnale</a:t>
            </a:r>
            <a:r>
              <a:rPr lang="en-US" sz="1600" dirty="0" smtClean="0">
                <a:latin typeface="Times New Roman"/>
                <a:cs typeface="Times New Roman"/>
              </a:rPr>
              <a:t>.</a:t>
            </a:r>
          </a:p>
          <a:p>
            <a:pPr lvl="0" algn="just"/>
            <a:r>
              <a:rPr lang="en-US" sz="1600" dirty="0" smtClean="0">
                <a:latin typeface="Times New Roman"/>
                <a:cs typeface="Times New Roman"/>
              </a:rPr>
              <a:t> </a:t>
            </a:r>
          </a:p>
          <a:p>
            <a:pPr lvl="0" algn="just"/>
            <a:r>
              <a:rPr lang="en-US" sz="1600" dirty="0" err="1" smtClean="0">
                <a:latin typeface="Times New Roman"/>
                <a:cs typeface="Times New Roman"/>
              </a:rPr>
              <a:t>Dopo</a:t>
            </a:r>
            <a:r>
              <a:rPr lang="en-US" sz="1600" dirty="0" smtClean="0">
                <a:latin typeface="Times New Roman"/>
                <a:cs typeface="Times New Roman"/>
              </a:rPr>
              <a:t> </a:t>
            </a:r>
            <a:r>
              <a:rPr lang="en-US" sz="1600" dirty="0" err="1" smtClean="0">
                <a:latin typeface="Times New Roman"/>
                <a:cs typeface="Times New Roman"/>
              </a:rPr>
              <a:t>l’endocitosi</a:t>
            </a:r>
            <a:r>
              <a:rPr lang="en-US" sz="1600" dirty="0" smtClean="0">
                <a:latin typeface="Times New Roman"/>
                <a:cs typeface="Times New Roman"/>
              </a:rPr>
              <a:t> </a:t>
            </a:r>
            <a:r>
              <a:rPr lang="en-US" sz="1600" dirty="0" err="1" smtClean="0">
                <a:latin typeface="Times New Roman"/>
                <a:cs typeface="Times New Roman"/>
              </a:rPr>
              <a:t>il</a:t>
            </a:r>
            <a:r>
              <a:rPr lang="en-US" sz="1600" dirty="0" smtClean="0">
                <a:latin typeface="Times New Roman"/>
                <a:cs typeface="Times New Roman"/>
              </a:rPr>
              <a:t> </a:t>
            </a:r>
            <a:r>
              <a:rPr lang="en-US" sz="1600" dirty="0" err="1" smtClean="0">
                <a:latin typeface="Times New Roman"/>
                <a:cs typeface="Times New Roman"/>
              </a:rPr>
              <a:t>recettore</a:t>
            </a:r>
            <a:r>
              <a:rPr lang="en-US" sz="1600" dirty="0" smtClean="0">
                <a:latin typeface="Times New Roman"/>
                <a:cs typeface="Times New Roman"/>
              </a:rPr>
              <a:t> </a:t>
            </a:r>
            <a:r>
              <a:rPr lang="en-US" sz="1600" dirty="0" err="1" smtClean="0">
                <a:latin typeface="Times New Roman"/>
                <a:cs typeface="Times New Roman"/>
              </a:rPr>
              <a:t>può</a:t>
            </a:r>
            <a:r>
              <a:rPr lang="en-US" sz="1600" dirty="0" smtClean="0">
                <a:latin typeface="Times New Roman"/>
                <a:cs typeface="Times New Roman"/>
              </a:rPr>
              <a:t> </a:t>
            </a:r>
            <a:r>
              <a:rPr lang="en-US" sz="1600" dirty="0" err="1" smtClean="0">
                <a:latin typeface="Times New Roman"/>
                <a:cs typeface="Times New Roman"/>
              </a:rPr>
              <a:t>essere</a:t>
            </a:r>
            <a:r>
              <a:rPr lang="en-US" sz="1600" dirty="0" smtClean="0">
                <a:latin typeface="Times New Roman"/>
                <a:cs typeface="Times New Roman"/>
              </a:rPr>
              <a:t> </a:t>
            </a:r>
            <a:r>
              <a:rPr lang="en-US" sz="1600" dirty="0" err="1" smtClean="0">
                <a:latin typeface="Times New Roman"/>
                <a:cs typeface="Times New Roman"/>
              </a:rPr>
              <a:t>degradato</a:t>
            </a:r>
            <a:r>
              <a:rPr lang="en-US" sz="1600" dirty="0" smtClean="0">
                <a:latin typeface="Times New Roman"/>
                <a:cs typeface="Times New Roman"/>
              </a:rPr>
              <a:t> </a:t>
            </a:r>
            <a:r>
              <a:rPr lang="en-US" sz="1600" dirty="0" err="1" smtClean="0">
                <a:latin typeface="Times New Roman"/>
                <a:cs typeface="Times New Roman"/>
              </a:rPr>
              <a:t>dai</a:t>
            </a:r>
            <a:r>
              <a:rPr lang="en-US" sz="1600" dirty="0" smtClean="0">
                <a:latin typeface="Times New Roman"/>
                <a:cs typeface="Times New Roman"/>
              </a:rPr>
              <a:t> </a:t>
            </a:r>
            <a:r>
              <a:rPr lang="en-US" sz="1600" dirty="0" err="1" smtClean="0">
                <a:latin typeface="Times New Roman"/>
                <a:cs typeface="Times New Roman"/>
              </a:rPr>
              <a:t>lisosomi</a:t>
            </a:r>
            <a:r>
              <a:rPr lang="en-US" sz="1600" dirty="0" smtClean="0">
                <a:latin typeface="Times New Roman"/>
                <a:cs typeface="Times New Roman"/>
              </a:rPr>
              <a:t> </a:t>
            </a:r>
            <a:r>
              <a:rPr lang="en-US" sz="1600" dirty="0" err="1" smtClean="0">
                <a:latin typeface="Times New Roman"/>
                <a:cs typeface="Times New Roman"/>
              </a:rPr>
              <a:t>o</a:t>
            </a:r>
            <a:r>
              <a:rPr lang="en-US" sz="1600" dirty="0" smtClean="0">
                <a:latin typeface="Times New Roman"/>
                <a:cs typeface="Times New Roman"/>
              </a:rPr>
              <a:t> </a:t>
            </a:r>
            <a:r>
              <a:rPr lang="en-US" sz="1600" dirty="0" err="1" smtClean="0">
                <a:latin typeface="Times New Roman"/>
                <a:cs typeface="Times New Roman"/>
              </a:rPr>
              <a:t>può</a:t>
            </a:r>
            <a:r>
              <a:rPr lang="en-US" sz="1600" dirty="0" smtClean="0">
                <a:latin typeface="Times New Roman"/>
                <a:cs typeface="Times New Roman"/>
              </a:rPr>
              <a:t> </a:t>
            </a:r>
            <a:r>
              <a:rPr lang="en-US" sz="1600" dirty="0" err="1" smtClean="0">
                <a:latin typeface="Times New Roman"/>
                <a:cs typeface="Times New Roman"/>
              </a:rPr>
              <a:t>essere</a:t>
            </a:r>
            <a:r>
              <a:rPr lang="en-US" sz="1600" dirty="0" smtClean="0">
                <a:latin typeface="Times New Roman"/>
                <a:cs typeface="Times New Roman"/>
              </a:rPr>
              <a:t> </a:t>
            </a:r>
            <a:r>
              <a:rPr lang="en-US" sz="1600" dirty="0" err="1" smtClean="0">
                <a:latin typeface="Times New Roman"/>
                <a:cs typeface="Times New Roman"/>
              </a:rPr>
              <a:t>rimosso</a:t>
            </a:r>
            <a:r>
              <a:rPr lang="en-US" sz="1600" dirty="0" smtClean="0">
                <a:latin typeface="Times New Roman"/>
                <a:cs typeface="Times New Roman"/>
              </a:rPr>
              <a:t> </a:t>
            </a:r>
            <a:r>
              <a:rPr lang="en-US" sz="1600" dirty="0" err="1" smtClean="0">
                <a:latin typeface="Times New Roman"/>
                <a:cs typeface="Times New Roman"/>
              </a:rPr>
              <a:t>dai</a:t>
            </a:r>
            <a:r>
              <a:rPr lang="en-US" sz="1600" dirty="0" smtClean="0">
                <a:latin typeface="Times New Roman"/>
                <a:cs typeface="Times New Roman"/>
              </a:rPr>
              <a:t> </a:t>
            </a:r>
            <a:r>
              <a:rPr lang="en-US" sz="1600" dirty="0" err="1" smtClean="0">
                <a:latin typeface="Times New Roman"/>
                <a:cs typeface="Times New Roman"/>
              </a:rPr>
              <a:t>suoi</a:t>
            </a:r>
            <a:r>
              <a:rPr lang="en-US" sz="1600" dirty="0" smtClean="0">
                <a:latin typeface="Times New Roman"/>
                <a:cs typeface="Times New Roman"/>
              </a:rPr>
              <a:t> </a:t>
            </a:r>
            <a:r>
              <a:rPr lang="en-US" sz="1600" dirty="0" err="1" smtClean="0">
                <a:latin typeface="Times New Roman"/>
                <a:cs typeface="Times New Roman"/>
              </a:rPr>
              <a:t>segnali</a:t>
            </a:r>
            <a:r>
              <a:rPr lang="en-US" sz="1600" dirty="0" smtClean="0">
                <a:latin typeface="Times New Roman"/>
                <a:cs typeface="Times New Roman"/>
              </a:rPr>
              <a:t> </a:t>
            </a:r>
            <a:r>
              <a:rPr lang="en-US" sz="1600" dirty="0" err="1" smtClean="0">
                <a:latin typeface="Times New Roman"/>
                <a:cs typeface="Times New Roman"/>
              </a:rPr>
              <a:t>extracellulari</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riciclato</a:t>
            </a:r>
            <a:r>
              <a:rPr lang="en-US" sz="1600" dirty="0" smtClean="0">
                <a:latin typeface="Times New Roman"/>
                <a:cs typeface="Times New Roman"/>
              </a:rPr>
              <a:t> </a:t>
            </a:r>
            <a:r>
              <a:rPr lang="en-US" sz="1600" dirty="0" err="1" smtClean="0">
                <a:latin typeface="Times New Roman"/>
                <a:cs typeface="Times New Roman"/>
              </a:rPr>
              <a:t>sulla</a:t>
            </a:r>
            <a:r>
              <a:rPr lang="en-US" sz="1600" dirty="0" smtClean="0">
                <a:latin typeface="Times New Roman"/>
                <a:cs typeface="Times New Roman"/>
              </a:rPr>
              <a:t> </a:t>
            </a:r>
            <a:r>
              <a:rPr lang="en-US" sz="1600" dirty="0" err="1" smtClean="0">
                <a:latin typeface="Times New Roman"/>
                <a:cs typeface="Times New Roman"/>
              </a:rPr>
              <a:t>superficie</a:t>
            </a:r>
            <a:r>
              <a:rPr lang="en-US" sz="1600" dirty="0" smtClean="0">
                <a:latin typeface="Times New Roman"/>
                <a:cs typeface="Times New Roman"/>
              </a:rPr>
              <a:t> </a:t>
            </a:r>
            <a:r>
              <a:rPr lang="en-US" sz="1600" dirty="0" err="1" smtClean="0">
                <a:latin typeface="Times New Roman"/>
                <a:cs typeface="Times New Roman"/>
              </a:rPr>
              <a:t>cellulare</a:t>
            </a:r>
            <a:r>
              <a:rPr lang="en-US" sz="1600" dirty="0" smtClean="0">
                <a:latin typeface="Times New Roman"/>
                <a:cs typeface="Times New Roman"/>
              </a:rPr>
              <a:t>.</a:t>
            </a:r>
            <a:endParaRPr lang="it-IT" sz="1600" dirty="0" smtClean="0">
              <a:latin typeface="Times New Roman"/>
              <a:cs typeface="Times New Roman"/>
            </a:endParaRPr>
          </a:p>
          <a:p>
            <a:endParaRPr lang="it-IT"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via_di_adenilato_ciclasi.jpg"/>
          <p:cNvPicPr>
            <a:picLocks noGrp="1" noChangeAspect="1"/>
          </p:cNvPicPr>
          <p:nvPr>
            <p:ph idx="1"/>
          </p:nvPr>
        </p:nvPicPr>
        <p:blipFill>
          <a:blip r:embed="rId2"/>
          <a:stretch>
            <a:fillRect/>
          </a:stretch>
        </p:blipFill>
        <p:spPr>
          <a:xfrm>
            <a:off x="154674" y="838200"/>
            <a:ext cx="8989326" cy="5361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1219200"/>
            <a:ext cx="7391400" cy="2985433"/>
          </a:xfrm>
          <a:prstGeom prst="rect">
            <a:avLst/>
          </a:prstGeom>
          <a:noFill/>
        </p:spPr>
        <p:txBody>
          <a:bodyPr wrap="square" rtlCol="0">
            <a:spAutoFit/>
          </a:bodyPr>
          <a:lstStyle/>
          <a:p>
            <a:r>
              <a:rPr lang="en-US" sz="1600" dirty="0">
                <a:latin typeface="Times New Roman"/>
                <a:cs typeface="Times New Roman"/>
              </a:rPr>
              <a:t>La  </a:t>
            </a:r>
            <a:r>
              <a:rPr lang="en-US" sz="1600" b="1" dirty="0" err="1">
                <a:latin typeface="Times New Roman"/>
                <a:cs typeface="Times New Roman"/>
              </a:rPr>
              <a:t>fosfolipasi</a:t>
            </a:r>
            <a:r>
              <a:rPr lang="en-US" sz="1600" b="1" dirty="0">
                <a:latin typeface="Times New Roman"/>
                <a:cs typeface="Times New Roman"/>
              </a:rPr>
              <a:t> C (PLC)</a:t>
            </a:r>
            <a:r>
              <a:rPr lang="en-US" sz="1600" dirty="0">
                <a:latin typeface="Times New Roman"/>
                <a:cs typeface="Times New Roman"/>
              </a:rPr>
              <a:t> </a:t>
            </a:r>
            <a:r>
              <a:rPr lang="en-US" sz="1600" dirty="0" err="1">
                <a:latin typeface="Times New Roman"/>
                <a:cs typeface="Times New Roman"/>
              </a:rPr>
              <a:t>che</a:t>
            </a:r>
            <a:r>
              <a:rPr lang="en-US" sz="1600" dirty="0">
                <a:latin typeface="Times New Roman"/>
                <a:cs typeface="Times New Roman"/>
              </a:rPr>
              <a:t> </a:t>
            </a:r>
            <a:r>
              <a:rPr lang="en-US" sz="1600" dirty="0" err="1">
                <a:latin typeface="Times New Roman"/>
                <a:cs typeface="Times New Roman"/>
              </a:rPr>
              <a:t>è</a:t>
            </a:r>
            <a:r>
              <a:rPr lang="en-US" sz="1600" dirty="0">
                <a:latin typeface="Times New Roman"/>
                <a:cs typeface="Times New Roman"/>
              </a:rPr>
              <a:t> </a:t>
            </a:r>
            <a:r>
              <a:rPr lang="en-US" sz="1600" dirty="0" err="1">
                <a:latin typeface="Times New Roman"/>
                <a:cs typeface="Times New Roman"/>
              </a:rPr>
              <a:t>una</a:t>
            </a:r>
            <a:r>
              <a:rPr lang="en-US" sz="1600" dirty="0">
                <a:latin typeface="Times New Roman"/>
                <a:cs typeface="Times New Roman"/>
              </a:rPr>
              <a:t> </a:t>
            </a:r>
            <a:r>
              <a:rPr lang="en-US" sz="1600" dirty="0" err="1">
                <a:latin typeface="Times New Roman"/>
                <a:cs typeface="Times New Roman"/>
              </a:rPr>
              <a:t>fosfodiesterasi</a:t>
            </a:r>
            <a:r>
              <a:rPr lang="en-US" sz="1600" dirty="0">
                <a:latin typeface="Times New Roman"/>
                <a:cs typeface="Times New Roman"/>
              </a:rPr>
              <a:t> </a:t>
            </a:r>
            <a:r>
              <a:rPr lang="en-US" sz="1600" dirty="0" err="1">
                <a:latin typeface="Times New Roman"/>
                <a:cs typeface="Times New Roman"/>
              </a:rPr>
              <a:t>che</a:t>
            </a:r>
            <a:r>
              <a:rPr lang="en-US" sz="1600" dirty="0">
                <a:latin typeface="Times New Roman"/>
                <a:cs typeface="Times New Roman"/>
              </a:rPr>
              <a:t> media </a:t>
            </a:r>
            <a:r>
              <a:rPr lang="en-US" sz="1600" dirty="0" err="1">
                <a:latin typeface="Times New Roman"/>
                <a:cs typeface="Times New Roman"/>
              </a:rPr>
              <a:t>l’attivazione</a:t>
            </a:r>
            <a:r>
              <a:rPr lang="en-US" sz="1600" dirty="0">
                <a:latin typeface="Times New Roman"/>
                <a:cs typeface="Times New Roman"/>
              </a:rPr>
              <a:t> di </a:t>
            </a:r>
            <a:r>
              <a:rPr lang="en-US" sz="1600" dirty="0" err="1">
                <a:latin typeface="Times New Roman"/>
                <a:cs typeface="Times New Roman"/>
              </a:rPr>
              <a:t>recettori</a:t>
            </a:r>
            <a:r>
              <a:rPr lang="en-US" sz="1600" dirty="0">
                <a:latin typeface="Times New Roman"/>
                <a:cs typeface="Times New Roman"/>
              </a:rPr>
              <a:t> </a:t>
            </a:r>
            <a:r>
              <a:rPr lang="en-US" sz="1600" dirty="0" err="1">
                <a:latin typeface="Times New Roman"/>
                <a:cs typeface="Times New Roman"/>
              </a:rPr>
              <a:t>accoppiati</a:t>
            </a:r>
            <a:r>
              <a:rPr lang="en-US" sz="1600" dirty="0">
                <a:latin typeface="Times New Roman"/>
                <a:cs typeface="Times New Roman"/>
              </a:rPr>
              <a:t> a </a:t>
            </a:r>
            <a:r>
              <a:rPr lang="en-US" sz="1600" dirty="0" err="1">
                <a:latin typeface="Times New Roman"/>
                <a:cs typeface="Times New Roman"/>
              </a:rPr>
              <a:t>proteine</a:t>
            </a:r>
            <a:r>
              <a:rPr lang="en-US" sz="1600" dirty="0">
                <a:latin typeface="Times New Roman"/>
                <a:cs typeface="Times New Roman"/>
              </a:rPr>
              <a:t> </a:t>
            </a:r>
            <a:r>
              <a:rPr lang="en-US" sz="1600" dirty="0" err="1">
                <a:latin typeface="Times New Roman"/>
                <a:cs typeface="Times New Roman"/>
              </a:rPr>
              <a:t>G</a:t>
            </a:r>
            <a:r>
              <a:rPr lang="en-US" sz="1600" baseline="-25000" dirty="0" err="1">
                <a:latin typeface="Times New Roman"/>
                <a:cs typeface="Times New Roman"/>
              </a:rPr>
              <a:t>i</a:t>
            </a:r>
            <a:r>
              <a:rPr lang="en-US" sz="1600" dirty="0">
                <a:latin typeface="Times New Roman"/>
                <a:cs typeface="Times New Roman"/>
              </a:rPr>
              <a:t> </a:t>
            </a:r>
            <a:r>
              <a:rPr lang="en-US" sz="1600" dirty="0" err="1">
                <a:latin typeface="Times New Roman"/>
                <a:cs typeface="Times New Roman"/>
              </a:rPr>
              <a:t>e</a:t>
            </a:r>
            <a:r>
              <a:rPr lang="en-US" sz="1600" dirty="0">
                <a:latin typeface="Times New Roman"/>
                <a:cs typeface="Times New Roman"/>
              </a:rPr>
              <a:t> </a:t>
            </a:r>
            <a:r>
              <a:rPr lang="en-US" sz="1600" dirty="0" err="1">
                <a:latin typeface="Times New Roman"/>
                <a:cs typeface="Times New Roman"/>
              </a:rPr>
              <a:t>G</a:t>
            </a:r>
            <a:r>
              <a:rPr lang="en-US" sz="1600" baseline="-25000" dirty="0" err="1">
                <a:latin typeface="Times New Roman"/>
                <a:cs typeface="Times New Roman"/>
              </a:rPr>
              <a:t>q</a:t>
            </a:r>
            <a:r>
              <a:rPr lang="en-US" sz="1600" dirty="0" smtClean="0">
                <a:latin typeface="Times New Roman"/>
                <a:cs typeface="Times New Roman"/>
              </a:rPr>
              <a:t>,</a:t>
            </a:r>
          </a:p>
          <a:p>
            <a:endParaRPr lang="it-IT" sz="1600" dirty="0" smtClean="0">
              <a:latin typeface="Times New Roman"/>
              <a:cs typeface="Times New Roman"/>
            </a:endParaRPr>
          </a:p>
          <a:p>
            <a:r>
              <a:rPr lang="en-US" sz="1600" dirty="0">
                <a:latin typeface="Times New Roman"/>
                <a:cs typeface="Times New Roman"/>
              </a:rPr>
              <a:t>Diverse </a:t>
            </a:r>
            <a:r>
              <a:rPr lang="en-US" sz="1600" dirty="0" err="1">
                <a:latin typeface="Times New Roman"/>
                <a:cs typeface="Times New Roman"/>
              </a:rPr>
              <a:t>isoforme</a:t>
            </a:r>
            <a:r>
              <a:rPr lang="en-US" sz="1600" dirty="0">
                <a:latin typeface="Times New Roman"/>
                <a:cs typeface="Times New Roman"/>
              </a:rPr>
              <a:t> di </a:t>
            </a:r>
            <a:r>
              <a:rPr lang="en-US" sz="1600" dirty="0" smtClean="0">
                <a:latin typeface="Times New Roman"/>
                <a:cs typeface="Times New Roman"/>
              </a:rPr>
              <a:t>PLC:</a:t>
            </a:r>
            <a:endParaRPr lang="it-IT" sz="1600" dirty="0" smtClean="0">
              <a:latin typeface="Times New Roman"/>
              <a:cs typeface="Times New Roman"/>
            </a:endParaRPr>
          </a:p>
          <a:p>
            <a:pPr marL="342900" lvl="0" indent="-342900">
              <a:buAutoNum type="arabicParenR"/>
            </a:pPr>
            <a:r>
              <a:rPr lang="en-US" sz="1600" b="1" dirty="0" smtClean="0">
                <a:latin typeface="Times New Roman"/>
                <a:cs typeface="Times New Roman"/>
              </a:rPr>
              <a:t>beta</a:t>
            </a:r>
            <a:r>
              <a:rPr lang="en-US" sz="1600" dirty="0">
                <a:latin typeface="Times New Roman"/>
                <a:cs typeface="Times New Roman"/>
              </a:rPr>
              <a:t>, </a:t>
            </a:r>
            <a:r>
              <a:rPr lang="en-US" sz="1600" dirty="0" err="1">
                <a:latin typeface="Times New Roman"/>
                <a:cs typeface="Times New Roman"/>
              </a:rPr>
              <a:t>citoplasmatica</a:t>
            </a:r>
            <a:r>
              <a:rPr lang="en-US" sz="1600" dirty="0">
                <a:latin typeface="Times New Roman"/>
                <a:cs typeface="Times New Roman"/>
              </a:rPr>
              <a:t>, </a:t>
            </a:r>
            <a:r>
              <a:rPr lang="en-US" sz="1600" dirty="0" err="1">
                <a:latin typeface="Times New Roman"/>
                <a:cs typeface="Times New Roman"/>
              </a:rPr>
              <a:t>attivata</a:t>
            </a:r>
            <a:r>
              <a:rPr lang="en-US" sz="1600" dirty="0">
                <a:latin typeface="Times New Roman"/>
                <a:cs typeface="Times New Roman"/>
              </a:rPr>
              <a:t> </a:t>
            </a:r>
            <a:r>
              <a:rPr lang="en-US" sz="1600" dirty="0" err="1">
                <a:latin typeface="Times New Roman"/>
                <a:cs typeface="Times New Roman"/>
              </a:rPr>
              <a:t>da</a:t>
            </a:r>
            <a:r>
              <a:rPr lang="en-US" sz="1600" dirty="0">
                <a:latin typeface="Times New Roman"/>
                <a:cs typeface="Times New Roman"/>
              </a:rPr>
              <a:t> </a:t>
            </a:r>
            <a:r>
              <a:rPr lang="en-US" sz="1600" dirty="0" err="1">
                <a:latin typeface="Times New Roman"/>
                <a:cs typeface="Times New Roman"/>
              </a:rPr>
              <a:t>G</a:t>
            </a:r>
            <a:r>
              <a:rPr lang="en-US" sz="1600" baseline="-25000" dirty="0" err="1">
                <a:latin typeface="Times New Roman"/>
                <a:cs typeface="Times New Roman"/>
              </a:rPr>
              <a:t>q</a:t>
            </a:r>
            <a:r>
              <a:rPr lang="en-US" sz="1600" baseline="-25000" dirty="0">
                <a:latin typeface="Times New Roman"/>
                <a:cs typeface="Times New Roman"/>
              </a:rPr>
              <a:t>  </a:t>
            </a:r>
            <a:r>
              <a:rPr lang="en-US" sz="1600" dirty="0">
                <a:latin typeface="Times New Roman"/>
                <a:cs typeface="Times New Roman"/>
              </a:rPr>
              <a:t>  (Ach </a:t>
            </a:r>
            <a:r>
              <a:rPr lang="en-US" sz="1600" dirty="0" err="1">
                <a:latin typeface="Times New Roman"/>
                <a:cs typeface="Times New Roman"/>
              </a:rPr>
              <a:t>e</a:t>
            </a:r>
            <a:r>
              <a:rPr lang="en-US" sz="1600" dirty="0">
                <a:latin typeface="Times New Roman"/>
                <a:cs typeface="Times New Roman"/>
              </a:rPr>
              <a:t> NA) </a:t>
            </a:r>
            <a:r>
              <a:rPr lang="en-US" sz="1600" dirty="0" err="1">
                <a:latin typeface="Times New Roman"/>
                <a:cs typeface="Times New Roman"/>
              </a:rPr>
              <a:t>e</a:t>
            </a:r>
            <a:r>
              <a:rPr lang="en-US" sz="1600" dirty="0">
                <a:latin typeface="Times New Roman"/>
                <a:cs typeface="Times New Roman"/>
              </a:rPr>
              <a:t> </a:t>
            </a:r>
            <a:r>
              <a:rPr lang="en-US" sz="1600" dirty="0" err="1">
                <a:latin typeface="Times New Roman"/>
                <a:cs typeface="Times New Roman"/>
              </a:rPr>
              <a:t>dal</a:t>
            </a:r>
            <a:r>
              <a:rPr lang="en-US" sz="1600" dirty="0">
                <a:latin typeface="Times New Roman"/>
                <a:cs typeface="Times New Roman"/>
              </a:rPr>
              <a:t> </a:t>
            </a:r>
            <a:r>
              <a:rPr lang="en-US" sz="1600" dirty="0" err="1">
                <a:latin typeface="Times New Roman"/>
                <a:cs typeface="Times New Roman"/>
              </a:rPr>
              <a:t>dimero</a:t>
            </a:r>
            <a:r>
              <a:rPr lang="en-US" sz="1600" dirty="0">
                <a:latin typeface="Times New Roman"/>
                <a:cs typeface="Times New Roman"/>
              </a:rPr>
              <a:t> </a:t>
            </a:r>
            <a:r>
              <a:rPr lang="en-US" sz="1600" dirty="0" err="1">
                <a:latin typeface="Symbol" charset="2"/>
                <a:cs typeface="Symbol" charset="2"/>
              </a:rPr>
              <a:t>b/</a:t>
            </a:r>
            <a:r>
              <a:rPr lang="en-US" sz="1600" dirty="0" err="1" smtClean="0">
                <a:latin typeface="Symbol" charset="2"/>
                <a:cs typeface="Symbol" charset="2"/>
              </a:rPr>
              <a:t>g</a:t>
            </a:r>
            <a:endParaRPr lang="en-US" sz="1600" dirty="0" smtClean="0">
              <a:latin typeface="Symbol" charset="2"/>
              <a:cs typeface="Symbol" charset="2"/>
            </a:endParaRPr>
          </a:p>
          <a:p>
            <a:pPr marL="342900" lvl="0" indent="-342900"/>
            <a:endParaRPr lang="it-IT" sz="1600" dirty="0" smtClean="0">
              <a:latin typeface="Times New Roman"/>
              <a:cs typeface="Times New Roman"/>
            </a:endParaRPr>
          </a:p>
          <a:p>
            <a:pPr lvl="0"/>
            <a:r>
              <a:rPr lang="en-US" sz="1600" b="1" dirty="0" smtClean="0">
                <a:latin typeface="Times New Roman"/>
                <a:cs typeface="Times New Roman"/>
              </a:rPr>
              <a:t>2) gamma</a:t>
            </a:r>
            <a:r>
              <a:rPr lang="en-US" sz="1600" dirty="0">
                <a:latin typeface="Times New Roman"/>
                <a:cs typeface="Times New Roman"/>
              </a:rPr>
              <a:t>, </a:t>
            </a:r>
            <a:r>
              <a:rPr lang="en-US" sz="1600" dirty="0" err="1">
                <a:latin typeface="Times New Roman"/>
                <a:cs typeface="Times New Roman"/>
              </a:rPr>
              <a:t>citoplasmatica</a:t>
            </a:r>
            <a:r>
              <a:rPr lang="en-US" sz="1600" dirty="0">
                <a:latin typeface="Times New Roman"/>
                <a:cs typeface="Times New Roman"/>
              </a:rPr>
              <a:t>, </a:t>
            </a:r>
            <a:r>
              <a:rPr lang="en-US" sz="1600" dirty="0" err="1">
                <a:latin typeface="Times New Roman"/>
                <a:cs typeface="Times New Roman"/>
              </a:rPr>
              <a:t>attivata</a:t>
            </a:r>
            <a:r>
              <a:rPr lang="en-US" sz="1600" dirty="0">
                <a:latin typeface="Times New Roman"/>
                <a:cs typeface="Times New Roman"/>
              </a:rPr>
              <a:t> </a:t>
            </a:r>
            <a:r>
              <a:rPr lang="en-US" sz="1600" dirty="0" err="1">
                <a:latin typeface="Times New Roman"/>
                <a:cs typeface="Times New Roman"/>
              </a:rPr>
              <a:t>dai</a:t>
            </a:r>
            <a:r>
              <a:rPr lang="en-US" sz="1600" dirty="0">
                <a:latin typeface="Times New Roman"/>
                <a:cs typeface="Times New Roman"/>
              </a:rPr>
              <a:t> </a:t>
            </a:r>
            <a:r>
              <a:rPr lang="en-US" sz="1600" dirty="0" err="1">
                <a:latin typeface="Times New Roman"/>
                <a:cs typeface="Times New Roman"/>
              </a:rPr>
              <a:t>recettori</a:t>
            </a:r>
            <a:r>
              <a:rPr lang="en-US" sz="1600" dirty="0">
                <a:latin typeface="Times New Roman"/>
                <a:cs typeface="Times New Roman"/>
              </a:rPr>
              <a:t> per i </a:t>
            </a:r>
            <a:r>
              <a:rPr lang="en-US" sz="1600" dirty="0" err="1">
                <a:latin typeface="Times New Roman"/>
                <a:cs typeface="Times New Roman"/>
              </a:rPr>
              <a:t>fattori</a:t>
            </a:r>
            <a:r>
              <a:rPr lang="en-US" sz="1600" dirty="0">
                <a:latin typeface="Times New Roman"/>
                <a:cs typeface="Times New Roman"/>
              </a:rPr>
              <a:t> di </a:t>
            </a:r>
            <a:r>
              <a:rPr lang="en-US" sz="1600" dirty="0" err="1">
                <a:latin typeface="Times New Roman"/>
                <a:cs typeface="Times New Roman"/>
              </a:rPr>
              <a:t>crescita</a:t>
            </a:r>
            <a:r>
              <a:rPr lang="en-US" sz="1600" dirty="0">
                <a:latin typeface="Times New Roman"/>
                <a:cs typeface="Times New Roman"/>
              </a:rPr>
              <a:t> </a:t>
            </a:r>
            <a:r>
              <a:rPr lang="en-US" sz="1600" dirty="0" err="1">
                <a:latin typeface="Times New Roman"/>
                <a:cs typeface="Times New Roman"/>
              </a:rPr>
              <a:t>e</a:t>
            </a:r>
            <a:r>
              <a:rPr lang="en-US" sz="1600" dirty="0">
                <a:latin typeface="Times New Roman"/>
                <a:cs typeface="Times New Roman"/>
              </a:rPr>
              <a:t> </a:t>
            </a:r>
            <a:r>
              <a:rPr lang="en-US" sz="1600" dirty="0" err="1">
                <a:latin typeface="Times New Roman"/>
                <a:cs typeface="Times New Roman"/>
              </a:rPr>
              <a:t>dell’insulina</a:t>
            </a:r>
            <a:r>
              <a:rPr lang="en-US" sz="1600" dirty="0">
                <a:latin typeface="Times New Roman"/>
                <a:cs typeface="Times New Roman"/>
              </a:rPr>
              <a:t>. </a:t>
            </a:r>
            <a:endParaRPr lang="it-IT" sz="1600" dirty="0">
              <a:latin typeface="Times New Roman"/>
              <a:cs typeface="Times New Roman"/>
            </a:endParaRPr>
          </a:p>
          <a:p>
            <a:r>
              <a:rPr lang="en-US" sz="1600" b="1" dirty="0">
                <a:latin typeface="Times New Roman"/>
                <a:cs typeface="Times New Roman"/>
              </a:rPr>
              <a:t> </a:t>
            </a:r>
            <a:endParaRPr lang="it-IT" sz="1600" dirty="0">
              <a:latin typeface="Times New Roman"/>
              <a:cs typeface="Times New Roman"/>
            </a:endParaRPr>
          </a:p>
          <a:p>
            <a:r>
              <a:rPr lang="en-US" sz="1600" b="1" dirty="0" err="1">
                <a:latin typeface="Times New Roman"/>
                <a:cs typeface="Times New Roman"/>
              </a:rPr>
              <a:t>Agisce</a:t>
            </a:r>
            <a:r>
              <a:rPr lang="en-US" sz="1600" b="1" dirty="0">
                <a:latin typeface="Times New Roman"/>
                <a:cs typeface="Times New Roman"/>
              </a:rPr>
              <a:t> </a:t>
            </a:r>
            <a:r>
              <a:rPr lang="en-US" sz="1600" b="1" dirty="0" err="1">
                <a:latin typeface="Times New Roman"/>
                <a:cs typeface="Times New Roman"/>
              </a:rPr>
              <a:t>sul</a:t>
            </a:r>
            <a:r>
              <a:rPr lang="en-US" sz="1600" b="1" dirty="0">
                <a:latin typeface="Times New Roman"/>
                <a:cs typeface="Times New Roman"/>
              </a:rPr>
              <a:t> </a:t>
            </a:r>
            <a:r>
              <a:rPr lang="en-US" sz="1600" b="1" dirty="0" err="1">
                <a:latin typeface="Times New Roman"/>
                <a:cs typeface="Times New Roman"/>
              </a:rPr>
              <a:t>fosfatidil-inositolo</a:t>
            </a:r>
            <a:r>
              <a:rPr lang="en-US" sz="1600" b="1" dirty="0">
                <a:latin typeface="Times New Roman"/>
                <a:cs typeface="Times New Roman"/>
              </a:rPr>
              <a:t> 4,5-difosfato (un </a:t>
            </a:r>
            <a:r>
              <a:rPr lang="en-US" sz="1600" b="1" dirty="0" err="1">
                <a:latin typeface="Times New Roman"/>
                <a:cs typeface="Times New Roman"/>
              </a:rPr>
              <a:t>fosfolipide</a:t>
            </a:r>
            <a:r>
              <a:rPr lang="en-US" sz="1600" b="1" dirty="0">
                <a:latin typeface="Times New Roman"/>
                <a:cs typeface="Times New Roman"/>
              </a:rPr>
              <a:t> </a:t>
            </a:r>
            <a:r>
              <a:rPr lang="en-US" sz="1600" b="1" dirty="0" err="1">
                <a:latin typeface="Times New Roman"/>
                <a:cs typeface="Times New Roman"/>
              </a:rPr>
              <a:t>generando</a:t>
            </a:r>
            <a:r>
              <a:rPr lang="en-US" sz="1600" b="1" dirty="0">
                <a:latin typeface="Times New Roman"/>
                <a:cs typeface="Times New Roman"/>
              </a:rPr>
              <a:t> i due </a:t>
            </a:r>
            <a:r>
              <a:rPr lang="en-US" sz="1600" b="1" dirty="0" err="1">
                <a:latin typeface="Times New Roman"/>
                <a:cs typeface="Times New Roman"/>
              </a:rPr>
              <a:t>secondi</a:t>
            </a:r>
            <a:r>
              <a:rPr lang="en-US" sz="1600" b="1" dirty="0">
                <a:latin typeface="Times New Roman"/>
                <a:cs typeface="Times New Roman"/>
              </a:rPr>
              <a:t> </a:t>
            </a:r>
            <a:r>
              <a:rPr lang="en-US" sz="1600" b="1" dirty="0" err="1">
                <a:latin typeface="Times New Roman"/>
                <a:cs typeface="Times New Roman"/>
              </a:rPr>
              <a:t>messaggeri</a:t>
            </a:r>
            <a:r>
              <a:rPr lang="en-US" sz="1600" b="1" dirty="0">
                <a:latin typeface="Times New Roman"/>
                <a:cs typeface="Times New Roman"/>
              </a:rPr>
              <a:t> </a:t>
            </a:r>
            <a:r>
              <a:rPr lang="en-US" sz="1600" b="1" i="1" dirty="0">
                <a:latin typeface="Times New Roman"/>
                <a:cs typeface="Times New Roman"/>
              </a:rPr>
              <a:t>IP</a:t>
            </a:r>
            <a:r>
              <a:rPr lang="en-US" sz="1600" b="1" i="1" baseline="-25000" dirty="0">
                <a:latin typeface="Times New Roman"/>
                <a:cs typeface="Times New Roman"/>
              </a:rPr>
              <a:t>3</a:t>
            </a:r>
            <a:r>
              <a:rPr lang="en-US" sz="1600" b="1" dirty="0">
                <a:latin typeface="Times New Roman"/>
                <a:cs typeface="Times New Roman"/>
              </a:rPr>
              <a:t> </a:t>
            </a:r>
            <a:r>
              <a:rPr lang="en-US" sz="1600" b="1" dirty="0" err="1">
                <a:latin typeface="Times New Roman"/>
                <a:cs typeface="Times New Roman"/>
              </a:rPr>
              <a:t>e</a:t>
            </a:r>
            <a:r>
              <a:rPr lang="en-US" sz="1600" b="1" dirty="0">
                <a:latin typeface="Times New Roman"/>
                <a:cs typeface="Times New Roman"/>
              </a:rPr>
              <a:t> </a:t>
            </a:r>
            <a:r>
              <a:rPr lang="en-US" sz="1600" b="1" i="1" dirty="0" err="1">
                <a:latin typeface="Times New Roman"/>
                <a:cs typeface="Times New Roman"/>
              </a:rPr>
              <a:t>diacilglicerolo</a:t>
            </a:r>
            <a:r>
              <a:rPr lang="en-US" sz="1600" b="1" dirty="0">
                <a:latin typeface="Times New Roman"/>
                <a:cs typeface="Times New Roman"/>
              </a:rPr>
              <a:t> (</a:t>
            </a:r>
            <a:r>
              <a:rPr lang="en-US" sz="1600" b="1" i="1" dirty="0">
                <a:latin typeface="Times New Roman"/>
                <a:cs typeface="Times New Roman"/>
              </a:rPr>
              <a:t>DAG</a:t>
            </a:r>
            <a:r>
              <a:rPr lang="en-US" sz="1600" b="1" dirty="0" smtClean="0">
                <a:latin typeface="Times New Roman"/>
                <a:cs typeface="Times New Roman"/>
              </a:rPr>
              <a:t>)</a:t>
            </a:r>
          </a:p>
          <a:p>
            <a:endParaRPr lang="en-US" sz="1400" b="1" dirty="0" smtClean="0">
              <a:latin typeface="Times New Roman"/>
              <a:cs typeface="Times New Roman"/>
            </a:endParaRPr>
          </a:p>
          <a:p>
            <a:endParaRPr lang="it-IT" sz="1400" dirty="0" smtClean="0">
              <a:latin typeface="Times New Roman"/>
              <a:cs typeface="Times New Roman"/>
            </a:endParaRPr>
          </a:p>
          <a:p>
            <a:endParaRPr lang="it-IT" dirty="0"/>
          </a:p>
        </p:txBody>
      </p:sp>
      <p:sp>
        <p:nvSpPr>
          <p:cNvPr id="5" name="TextBox 4"/>
          <p:cNvSpPr txBox="1"/>
          <p:nvPr/>
        </p:nvSpPr>
        <p:spPr>
          <a:xfrm>
            <a:off x="1828800" y="533400"/>
            <a:ext cx="4953000" cy="369332"/>
          </a:xfrm>
          <a:prstGeom prst="rect">
            <a:avLst/>
          </a:prstGeom>
          <a:noFill/>
        </p:spPr>
        <p:txBody>
          <a:bodyPr wrap="square" rtlCol="0">
            <a:spAutoFit/>
          </a:bodyPr>
          <a:lstStyle/>
          <a:p>
            <a:pPr algn="ctr"/>
            <a:r>
              <a:rPr lang="it-IT" b="1" dirty="0" smtClean="0">
                <a:latin typeface="Times New Roman"/>
                <a:cs typeface="Times New Roman"/>
              </a:rPr>
              <a:t>Via della </a:t>
            </a:r>
            <a:r>
              <a:rPr lang="it-IT" b="1" dirty="0" err="1" smtClean="0">
                <a:latin typeface="Times New Roman"/>
                <a:cs typeface="Times New Roman"/>
              </a:rPr>
              <a:t>fosfolipasi</a:t>
            </a:r>
            <a:r>
              <a:rPr lang="it-IT" b="1" dirty="0" smtClean="0">
                <a:latin typeface="Times New Roman"/>
                <a:cs typeface="Times New Roman"/>
              </a:rPr>
              <a:t> </a:t>
            </a:r>
            <a:r>
              <a:rPr lang="it-IT" b="1" dirty="0" err="1" smtClean="0">
                <a:latin typeface="Times New Roman"/>
                <a:cs typeface="Times New Roman"/>
              </a:rPr>
              <a:t>C</a:t>
            </a:r>
            <a:endParaRPr lang="it-IT" b="1" dirty="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304800"/>
            <a:ext cx="7239000" cy="6586419"/>
          </a:xfrm>
          <a:prstGeom prst="rect">
            <a:avLst/>
          </a:prstGeom>
          <a:noFill/>
        </p:spPr>
        <p:txBody>
          <a:bodyPr wrap="square" rtlCol="0">
            <a:spAutoFit/>
          </a:bodyPr>
          <a:lstStyle/>
          <a:p>
            <a:pPr algn="just"/>
            <a:r>
              <a:rPr lang="en-US" sz="1600" dirty="0" err="1" smtClean="0">
                <a:latin typeface="Times New Roman"/>
                <a:cs typeface="Times New Roman"/>
              </a:rPr>
              <a:t>L’</a:t>
            </a:r>
            <a:r>
              <a:rPr lang="en-US" sz="1600" b="1" i="1" dirty="0" err="1" smtClean="0">
                <a:latin typeface="Times New Roman"/>
                <a:cs typeface="Times New Roman"/>
              </a:rPr>
              <a:t>inositolo-trifosfato</a:t>
            </a:r>
            <a:r>
              <a:rPr lang="en-US" sz="1600" b="1" i="1" dirty="0" smtClean="0">
                <a:latin typeface="Times New Roman"/>
                <a:cs typeface="Times New Roman"/>
              </a:rPr>
              <a:t> </a:t>
            </a:r>
            <a:r>
              <a:rPr lang="en-US" sz="1600" b="1" dirty="0" smtClean="0">
                <a:latin typeface="Times New Roman"/>
                <a:cs typeface="Times New Roman"/>
              </a:rPr>
              <a:t>(</a:t>
            </a:r>
            <a:r>
              <a:rPr lang="en-US" sz="1600" b="1" i="1" dirty="0" smtClean="0">
                <a:latin typeface="Times New Roman"/>
                <a:cs typeface="Times New Roman"/>
              </a:rPr>
              <a:t>IP</a:t>
            </a:r>
            <a:r>
              <a:rPr lang="en-US" sz="1600" b="1" i="1" baseline="-25000" dirty="0" smtClean="0">
                <a:latin typeface="Times New Roman"/>
                <a:cs typeface="Times New Roman"/>
              </a:rPr>
              <a:t>3</a:t>
            </a:r>
            <a:r>
              <a:rPr lang="en-US" sz="1600" b="1" dirty="0" smtClean="0">
                <a:latin typeface="Times New Roman"/>
                <a:cs typeface="Times New Roman"/>
              </a:rPr>
              <a:t>)</a:t>
            </a:r>
            <a:r>
              <a:rPr lang="en-US" sz="1600" dirty="0" smtClean="0">
                <a:latin typeface="Times New Roman"/>
                <a:cs typeface="Times New Roman"/>
              </a:rPr>
              <a:t> </a:t>
            </a:r>
            <a:r>
              <a:rPr lang="en-US" sz="1600" dirty="0" err="1" smtClean="0">
                <a:latin typeface="Times New Roman"/>
                <a:cs typeface="Times New Roman"/>
              </a:rPr>
              <a:t>è</a:t>
            </a:r>
            <a:r>
              <a:rPr lang="en-US" sz="1600" dirty="0" smtClean="0">
                <a:latin typeface="Times New Roman"/>
                <a:cs typeface="Times New Roman"/>
              </a:rPr>
              <a:t> </a:t>
            </a:r>
            <a:r>
              <a:rPr lang="en-US" sz="1600" dirty="0" err="1" smtClean="0">
                <a:latin typeface="Times New Roman"/>
                <a:cs typeface="Times New Roman"/>
              </a:rPr>
              <a:t>una</a:t>
            </a:r>
            <a:r>
              <a:rPr lang="en-US" sz="1600" dirty="0" smtClean="0">
                <a:latin typeface="Times New Roman"/>
                <a:cs typeface="Times New Roman"/>
              </a:rPr>
              <a:t> </a:t>
            </a:r>
            <a:r>
              <a:rPr lang="en-US" sz="1600" dirty="0" err="1" smtClean="0">
                <a:latin typeface="Times New Roman"/>
                <a:cs typeface="Times New Roman"/>
              </a:rPr>
              <a:t>molecola</a:t>
            </a:r>
            <a:r>
              <a:rPr lang="en-US" sz="1600" dirty="0" smtClean="0">
                <a:latin typeface="Times New Roman"/>
                <a:cs typeface="Times New Roman"/>
              </a:rPr>
              <a:t> </a:t>
            </a:r>
            <a:r>
              <a:rPr lang="en-US" sz="1600" dirty="0" err="1" smtClean="0">
                <a:latin typeface="Times New Roman"/>
                <a:cs typeface="Times New Roman"/>
              </a:rPr>
              <a:t>relativamente</a:t>
            </a:r>
            <a:r>
              <a:rPr lang="en-US" sz="1600" dirty="0" smtClean="0">
                <a:latin typeface="Times New Roman"/>
                <a:cs typeface="Times New Roman"/>
              </a:rPr>
              <a:t> </a:t>
            </a:r>
            <a:r>
              <a:rPr lang="en-US" sz="1600" dirty="0" err="1" smtClean="0">
                <a:latin typeface="Times New Roman"/>
                <a:cs typeface="Times New Roman"/>
              </a:rPr>
              <a:t>piccola</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solubile</a:t>
            </a:r>
            <a:r>
              <a:rPr lang="en-US" sz="1600" dirty="0" smtClean="0">
                <a:latin typeface="Times New Roman"/>
                <a:cs typeface="Times New Roman"/>
              </a:rPr>
              <a:t> in </a:t>
            </a:r>
            <a:r>
              <a:rPr lang="en-US" sz="1600" dirty="0" err="1" smtClean="0">
                <a:latin typeface="Times New Roman"/>
                <a:cs typeface="Times New Roman"/>
              </a:rPr>
              <a:t>acqua</a:t>
            </a:r>
            <a:r>
              <a:rPr lang="en-US" sz="1600" dirty="0" smtClean="0">
                <a:latin typeface="Times New Roman"/>
                <a:cs typeface="Times New Roman"/>
              </a:rPr>
              <a:t> </a:t>
            </a:r>
            <a:r>
              <a:rPr lang="en-US" sz="1600" dirty="0" err="1" smtClean="0">
                <a:latin typeface="Times New Roman"/>
                <a:cs typeface="Times New Roman"/>
              </a:rPr>
              <a:t>che</a:t>
            </a:r>
            <a:r>
              <a:rPr lang="en-US" sz="1600" dirty="0" smtClean="0">
                <a:latin typeface="Times New Roman"/>
                <a:cs typeface="Times New Roman"/>
              </a:rPr>
              <a:t> </a:t>
            </a:r>
            <a:r>
              <a:rPr lang="en-US" sz="1600" dirty="0" err="1" smtClean="0">
                <a:latin typeface="Times New Roman"/>
                <a:cs typeface="Times New Roman"/>
              </a:rPr>
              <a:t>consiste</a:t>
            </a:r>
            <a:r>
              <a:rPr lang="en-US" sz="1600" dirty="0" smtClean="0">
                <a:latin typeface="Times New Roman"/>
                <a:cs typeface="Times New Roman"/>
              </a:rPr>
              <a:t> in </a:t>
            </a:r>
            <a:r>
              <a:rPr lang="en-US" sz="1600" dirty="0" err="1" smtClean="0">
                <a:latin typeface="Times New Roman"/>
                <a:cs typeface="Times New Roman"/>
              </a:rPr>
              <a:t>una</a:t>
            </a:r>
            <a:r>
              <a:rPr lang="en-US" sz="1600" dirty="0" smtClean="0">
                <a:latin typeface="Times New Roman"/>
                <a:cs typeface="Times New Roman"/>
              </a:rPr>
              <a:t> </a:t>
            </a:r>
            <a:r>
              <a:rPr lang="en-US" sz="1600" dirty="0" err="1" smtClean="0">
                <a:latin typeface="Times New Roman"/>
                <a:cs typeface="Times New Roman"/>
              </a:rPr>
              <a:t>unità</a:t>
            </a:r>
            <a:r>
              <a:rPr lang="en-US" sz="1600" dirty="0" smtClean="0">
                <a:latin typeface="Times New Roman"/>
                <a:cs typeface="Times New Roman"/>
              </a:rPr>
              <a:t> di </a:t>
            </a:r>
            <a:r>
              <a:rPr lang="en-US" sz="1600" dirty="0" err="1" smtClean="0">
                <a:latin typeface="Times New Roman"/>
                <a:cs typeface="Times New Roman"/>
              </a:rPr>
              <a:t>inositolo</a:t>
            </a:r>
            <a:r>
              <a:rPr lang="en-US" sz="1600" dirty="0" smtClean="0">
                <a:latin typeface="Times New Roman"/>
                <a:cs typeface="Times New Roman"/>
              </a:rPr>
              <a:t> con </a:t>
            </a:r>
            <a:r>
              <a:rPr lang="en-US" sz="1600" dirty="0" err="1" smtClean="0">
                <a:latin typeface="Times New Roman"/>
                <a:cs typeface="Times New Roman"/>
              </a:rPr>
              <a:t>tre</a:t>
            </a:r>
            <a:r>
              <a:rPr lang="en-US" sz="1600" dirty="0" smtClean="0">
                <a:latin typeface="Times New Roman"/>
                <a:cs typeface="Times New Roman"/>
              </a:rPr>
              <a:t> </a:t>
            </a:r>
            <a:r>
              <a:rPr lang="en-US" sz="1600" dirty="0" err="1" smtClean="0">
                <a:latin typeface="Times New Roman"/>
                <a:cs typeface="Times New Roman"/>
              </a:rPr>
              <a:t>gruppi</a:t>
            </a:r>
            <a:r>
              <a:rPr lang="en-US" sz="1600" dirty="0" smtClean="0">
                <a:latin typeface="Times New Roman"/>
                <a:cs typeface="Times New Roman"/>
              </a:rPr>
              <a:t> </a:t>
            </a:r>
            <a:r>
              <a:rPr lang="en-US" sz="1600" dirty="0" err="1" smtClean="0">
                <a:latin typeface="Times New Roman"/>
                <a:cs typeface="Times New Roman"/>
              </a:rPr>
              <a:t>fosforici</a:t>
            </a:r>
            <a:r>
              <a:rPr lang="en-US" sz="1600" dirty="0" smtClean="0">
                <a:latin typeface="Times New Roman"/>
                <a:cs typeface="Times New Roman"/>
              </a:rPr>
              <a:t>. </a:t>
            </a:r>
            <a:endParaRPr lang="it-IT" sz="1600" dirty="0" smtClean="0">
              <a:latin typeface="Times New Roman"/>
              <a:cs typeface="Times New Roman"/>
            </a:endParaRPr>
          </a:p>
          <a:p>
            <a:pPr algn="just"/>
            <a:r>
              <a:rPr lang="en-US" sz="1600" dirty="0" err="1" smtClean="0">
                <a:latin typeface="Times New Roman"/>
                <a:cs typeface="Times New Roman"/>
              </a:rPr>
              <a:t>Agisce</a:t>
            </a:r>
            <a:r>
              <a:rPr lang="en-US" sz="1600" dirty="0" smtClean="0">
                <a:latin typeface="Times New Roman"/>
                <a:cs typeface="Times New Roman"/>
              </a:rPr>
              <a:t> </a:t>
            </a:r>
            <a:r>
              <a:rPr lang="en-US" sz="1600" dirty="0" err="1" smtClean="0">
                <a:latin typeface="Times New Roman"/>
                <a:cs typeface="Times New Roman"/>
              </a:rPr>
              <a:t>su</a:t>
            </a:r>
            <a:r>
              <a:rPr lang="en-US" sz="1600" dirty="0" smtClean="0">
                <a:latin typeface="Times New Roman"/>
                <a:cs typeface="Times New Roman"/>
              </a:rPr>
              <a:t> </a:t>
            </a:r>
            <a:r>
              <a:rPr lang="en-US" sz="1600" dirty="0" err="1" smtClean="0">
                <a:latin typeface="Times New Roman"/>
                <a:cs typeface="Times New Roman"/>
              </a:rPr>
              <a:t>recettori</a:t>
            </a:r>
            <a:r>
              <a:rPr lang="en-US" sz="1600" dirty="0" smtClean="0">
                <a:latin typeface="Times New Roman"/>
                <a:cs typeface="Times New Roman"/>
              </a:rPr>
              <a:t>  </a:t>
            </a:r>
            <a:r>
              <a:rPr lang="en-US" sz="1600" dirty="0" err="1" smtClean="0">
                <a:latin typeface="Times New Roman"/>
                <a:cs typeface="Times New Roman"/>
              </a:rPr>
              <a:t>posti</a:t>
            </a:r>
            <a:r>
              <a:rPr lang="en-US" sz="1600" dirty="0" smtClean="0">
                <a:latin typeface="Times New Roman"/>
                <a:cs typeface="Times New Roman"/>
              </a:rPr>
              <a:t> </a:t>
            </a:r>
            <a:r>
              <a:rPr lang="en-US" sz="1600" dirty="0" err="1" smtClean="0">
                <a:latin typeface="Times New Roman"/>
                <a:cs typeface="Times New Roman"/>
              </a:rPr>
              <a:t>sulla</a:t>
            </a:r>
            <a:r>
              <a:rPr lang="en-US" sz="1600" dirty="0" smtClean="0">
                <a:latin typeface="Times New Roman"/>
                <a:cs typeface="Times New Roman"/>
              </a:rPr>
              <a:t> </a:t>
            </a:r>
            <a:r>
              <a:rPr lang="en-US" sz="1600" dirty="0" err="1" smtClean="0">
                <a:latin typeface="Times New Roman"/>
                <a:cs typeface="Times New Roman"/>
              </a:rPr>
              <a:t>membrana</a:t>
            </a:r>
            <a:r>
              <a:rPr lang="en-US" sz="1600" dirty="0" smtClean="0">
                <a:latin typeface="Times New Roman"/>
                <a:cs typeface="Times New Roman"/>
              </a:rPr>
              <a:t> del </a:t>
            </a:r>
            <a:r>
              <a:rPr lang="en-US" sz="1600" dirty="0" err="1" smtClean="0">
                <a:latin typeface="Times New Roman"/>
                <a:cs typeface="Times New Roman"/>
              </a:rPr>
              <a:t>reticolo</a:t>
            </a:r>
            <a:r>
              <a:rPr lang="en-US" sz="1600" dirty="0" smtClean="0">
                <a:latin typeface="Times New Roman"/>
                <a:cs typeface="Times New Roman"/>
              </a:rPr>
              <a:t> </a:t>
            </a:r>
            <a:r>
              <a:rPr lang="en-US" sz="1600" dirty="0" err="1" smtClean="0">
                <a:latin typeface="Times New Roman"/>
                <a:cs typeface="Times New Roman"/>
              </a:rPr>
              <a:t>endoplasmatico</a:t>
            </a:r>
            <a:r>
              <a:rPr lang="en-US" sz="1600" dirty="0" smtClean="0">
                <a:latin typeface="Times New Roman"/>
                <a:cs typeface="Times New Roman"/>
              </a:rPr>
              <a:t>, in cui </a:t>
            </a:r>
            <a:r>
              <a:rPr lang="en-US" sz="1600" dirty="0" err="1" smtClean="0">
                <a:latin typeface="Times New Roman"/>
                <a:cs typeface="Times New Roman"/>
              </a:rPr>
              <a:t>è</a:t>
            </a:r>
            <a:r>
              <a:rPr lang="en-US" sz="1600" dirty="0" smtClean="0">
                <a:latin typeface="Times New Roman"/>
                <a:cs typeface="Times New Roman"/>
              </a:rPr>
              <a:t> </a:t>
            </a:r>
            <a:r>
              <a:rPr lang="en-US" sz="1600" dirty="0" err="1" smtClean="0">
                <a:latin typeface="Times New Roman"/>
                <a:cs typeface="Times New Roman"/>
              </a:rPr>
              <a:t>immagazzinato</a:t>
            </a:r>
            <a:r>
              <a:rPr lang="en-US" sz="1600" dirty="0" smtClean="0">
                <a:latin typeface="Times New Roman"/>
                <a:cs typeface="Times New Roman"/>
              </a:rPr>
              <a:t> </a:t>
            </a:r>
            <a:r>
              <a:rPr lang="en-US" sz="1600" dirty="0" err="1" smtClean="0">
                <a:latin typeface="Times New Roman"/>
                <a:cs typeface="Times New Roman"/>
              </a:rPr>
              <a:t>il</a:t>
            </a:r>
            <a:r>
              <a:rPr lang="en-US" sz="1600" dirty="0" smtClean="0">
                <a:latin typeface="Times New Roman"/>
                <a:cs typeface="Times New Roman"/>
              </a:rPr>
              <a:t> </a:t>
            </a:r>
            <a:r>
              <a:rPr lang="en-US" sz="1600" dirty="0" err="1" smtClean="0">
                <a:latin typeface="Times New Roman"/>
                <a:cs typeface="Times New Roman"/>
              </a:rPr>
              <a:t>calcio</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ne  </a:t>
            </a:r>
            <a:r>
              <a:rPr lang="en-US" sz="1600" dirty="0" err="1" smtClean="0">
                <a:latin typeface="Times New Roman"/>
                <a:cs typeface="Times New Roman"/>
              </a:rPr>
              <a:t>determina</a:t>
            </a:r>
            <a:r>
              <a:rPr lang="en-US" sz="1600" dirty="0" smtClean="0">
                <a:latin typeface="Times New Roman"/>
                <a:cs typeface="Times New Roman"/>
              </a:rPr>
              <a:t> la </a:t>
            </a:r>
            <a:r>
              <a:rPr lang="en-US" sz="1600" dirty="0" err="1" smtClean="0">
                <a:latin typeface="Times New Roman"/>
                <a:cs typeface="Times New Roman"/>
              </a:rPr>
              <a:t>fuoriuscita</a:t>
            </a:r>
            <a:r>
              <a:rPr lang="en-US" sz="1600" dirty="0" smtClean="0">
                <a:latin typeface="Times New Roman"/>
                <a:cs typeface="Times New Roman"/>
              </a:rPr>
              <a:t>  (</a:t>
            </a:r>
            <a:r>
              <a:rPr lang="en-US" sz="1600" dirty="0" err="1" smtClean="0">
                <a:latin typeface="Times New Roman"/>
                <a:cs typeface="Times New Roman"/>
              </a:rPr>
              <a:t>aumento</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concentrazione</a:t>
            </a:r>
            <a:r>
              <a:rPr lang="en-US" sz="1600" dirty="0" smtClean="0">
                <a:latin typeface="Times New Roman"/>
                <a:cs typeface="Times New Roman"/>
              </a:rPr>
              <a:t> </a:t>
            </a:r>
            <a:r>
              <a:rPr lang="en-US" sz="1600" dirty="0" err="1" smtClean="0">
                <a:latin typeface="Times New Roman"/>
                <a:cs typeface="Times New Roman"/>
              </a:rPr>
              <a:t>intracellulare</a:t>
            </a:r>
            <a:r>
              <a:rPr lang="en-US" sz="1600" dirty="0" smtClean="0">
                <a:latin typeface="Times New Roman"/>
                <a:cs typeface="Times New Roman"/>
              </a:rPr>
              <a:t> di </a:t>
            </a:r>
            <a:r>
              <a:rPr lang="en-US" sz="1600" dirty="0" err="1" smtClean="0">
                <a:latin typeface="Times New Roman"/>
                <a:cs typeface="Times New Roman"/>
              </a:rPr>
              <a:t>calcio</a:t>
            </a:r>
            <a:r>
              <a:rPr lang="en-US" sz="1600" dirty="0" smtClean="0">
                <a:latin typeface="Times New Roman"/>
                <a:cs typeface="Times New Roman"/>
              </a:rPr>
              <a:t>)</a:t>
            </a:r>
          </a:p>
          <a:p>
            <a:pPr algn="just"/>
            <a:r>
              <a:rPr lang="en-US" sz="1600" dirty="0" smtClean="0">
                <a:latin typeface="Times New Roman"/>
                <a:cs typeface="Times New Roman"/>
              </a:rPr>
              <a:t> L’IP</a:t>
            </a:r>
            <a:r>
              <a:rPr lang="en-US" sz="1600" baseline="-25000" dirty="0" smtClean="0">
                <a:latin typeface="Times New Roman"/>
                <a:cs typeface="Times New Roman"/>
              </a:rPr>
              <a:t>3</a:t>
            </a:r>
            <a:r>
              <a:rPr lang="en-US" sz="1600" dirty="0" smtClean="0">
                <a:latin typeface="Times New Roman"/>
                <a:cs typeface="Times New Roman"/>
              </a:rPr>
              <a:t> </a:t>
            </a:r>
            <a:r>
              <a:rPr lang="en-US" sz="1600" dirty="0" err="1" smtClean="0">
                <a:latin typeface="Times New Roman"/>
                <a:cs typeface="Times New Roman"/>
              </a:rPr>
              <a:t>puo</a:t>
            </a:r>
            <a:r>
              <a:rPr lang="en-US" sz="1600" dirty="0" smtClean="0">
                <a:latin typeface="Times New Roman"/>
                <a:cs typeface="Times New Roman"/>
              </a:rPr>
              <a:t> </a:t>
            </a:r>
            <a:r>
              <a:rPr lang="en-US" sz="1600" dirty="0" err="1" smtClean="0">
                <a:latin typeface="Times New Roman"/>
                <a:cs typeface="Times New Roman"/>
              </a:rPr>
              <a:t>divenire</a:t>
            </a:r>
            <a:r>
              <a:rPr lang="en-US" sz="1600" dirty="0" smtClean="0">
                <a:latin typeface="Times New Roman"/>
                <a:cs typeface="Times New Roman"/>
              </a:rPr>
              <a:t> </a:t>
            </a:r>
            <a:r>
              <a:rPr lang="en-US" sz="1600" i="1" dirty="0" smtClean="0">
                <a:latin typeface="Times New Roman"/>
                <a:cs typeface="Times New Roman"/>
              </a:rPr>
              <a:t>IP</a:t>
            </a:r>
            <a:r>
              <a:rPr lang="en-US" sz="1600" i="1" baseline="-25000" dirty="0" smtClean="0">
                <a:latin typeface="Times New Roman"/>
                <a:cs typeface="Times New Roman"/>
              </a:rPr>
              <a:t>4</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come tale </a:t>
            </a:r>
            <a:r>
              <a:rPr lang="en-US" sz="1600" dirty="0" err="1" smtClean="0">
                <a:latin typeface="Times New Roman"/>
                <a:cs typeface="Times New Roman"/>
              </a:rPr>
              <a:t>attiva</a:t>
            </a:r>
            <a:r>
              <a:rPr lang="en-US" sz="1600" dirty="0" smtClean="0">
                <a:latin typeface="Times New Roman"/>
                <a:cs typeface="Times New Roman"/>
              </a:rPr>
              <a:t> </a:t>
            </a:r>
            <a:r>
              <a:rPr lang="en-US" sz="1600" dirty="0" err="1" smtClean="0">
                <a:latin typeface="Times New Roman"/>
                <a:cs typeface="Times New Roman"/>
              </a:rPr>
              <a:t>canali</a:t>
            </a:r>
            <a:r>
              <a:rPr lang="en-US" sz="1600" dirty="0" smtClean="0">
                <a:latin typeface="Times New Roman"/>
                <a:cs typeface="Times New Roman"/>
              </a:rPr>
              <a:t> al </a:t>
            </a:r>
            <a:r>
              <a:rPr lang="en-US" sz="1600" dirty="0" err="1" smtClean="0">
                <a:latin typeface="Times New Roman"/>
                <a:cs typeface="Times New Roman"/>
              </a:rPr>
              <a:t>calcio</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membrana</a:t>
            </a:r>
            <a:r>
              <a:rPr lang="en-US" sz="1600" dirty="0" smtClean="0">
                <a:latin typeface="Times New Roman"/>
                <a:cs typeface="Times New Roman"/>
              </a:rPr>
              <a:t> </a:t>
            </a:r>
            <a:r>
              <a:rPr lang="en-US" sz="1600" dirty="0" err="1" smtClean="0">
                <a:latin typeface="Times New Roman"/>
                <a:cs typeface="Times New Roman"/>
              </a:rPr>
              <a:t>cellulare</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favorire</a:t>
            </a:r>
            <a:r>
              <a:rPr lang="en-US" sz="1600" dirty="0" smtClean="0">
                <a:latin typeface="Times New Roman"/>
                <a:cs typeface="Times New Roman"/>
              </a:rPr>
              <a:t> </a:t>
            </a:r>
            <a:r>
              <a:rPr lang="en-US" sz="1600" dirty="0" err="1" smtClean="0">
                <a:latin typeface="Times New Roman"/>
                <a:cs typeface="Times New Roman"/>
              </a:rPr>
              <a:t>l’ingresso</a:t>
            </a:r>
            <a:r>
              <a:rPr lang="en-US" sz="1600" dirty="0" smtClean="0">
                <a:latin typeface="Times New Roman"/>
                <a:cs typeface="Times New Roman"/>
              </a:rPr>
              <a:t> di </a:t>
            </a:r>
            <a:r>
              <a:rPr lang="en-US" sz="1600" dirty="0" err="1" smtClean="0">
                <a:latin typeface="Times New Roman"/>
                <a:cs typeface="Times New Roman"/>
              </a:rPr>
              <a:t>calcio</a:t>
            </a:r>
            <a:r>
              <a:rPr lang="en-US" sz="1600" dirty="0" smtClean="0">
                <a:latin typeface="Times New Roman"/>
                <a:cs typeface="Times New Roman"/>
              </a:rPr>
              <a:t> </a:t>
            </a:r>
            <a:r>
              <a:rPr lang="en-US" sz="1600" dirty="0" err="1" smtClean="0">
                <a:latin typeface="Times New Roman"/>
                <a:cs typeface="Times New Roman"/>
              </a:rPr>
              <a:t>dall'esterno</a:t>
            </a:r>
            <a:r>
              <a:rPr lang="en-US" sz="1600" dirty="0" smtClean="0">
                <a:latin typeface="Times New Roman"/>
                <a:cs typeface="Times New Roman"/>
              </a:rPr>
              <a:t> </a:t>
            </a:r>
            <a:r>
              <a:rPr lang="en-US" sz="1600" dirty="0" err="1" smtClean="0">
                <a:latin typeface="Times New Roman"/>
                <a:cs typeface="Times New Roman"/>
              </a:rPr>
              <a:t>all'interno</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cellula</a:t>
            </a:r>
            <a:r>
              <a:rPr lang="en-US" sz="1600" dirty="0" smtClean="0">
                <a:latin typeface="Times New Roman"/>
                <a:cs typeface="Times New Roman"/>
              </a:rPr>
              <a:t>, </a:t>
            </a:r>
            <a:r>
              <a:rPr lang="en-US" sz="1600" dirty="0" err="1" smtClean="0">
                <a:latin typeface="Times New Roman"/>
                <a:cs typeface="Times New Roman"/>
              </a:rPr>
              <a:t>contribuendo</a:t>
            </a:r>
            <a:r>
              <a:rPr lang="en-US" sz="1600" dirty="0" smtClean="0">
                <a:latin typeface="Times New Roman"/>
                <a:cs typeface="Times New Roman"/>
              </a:rPr>
              <a:t> </a:t>
            </a:r>
            <a:r>
              <a:rPr lang="en-US" sz="1600" dirty="0" err="1" smtClean="0">
                <a:latin typeface="Times New Roman"/>
                <a:cs typeface="Times New Roman"/>
              </a:rPr>
              <a:t>ulteriormente</a:t>
            </a:r>
            <a:r>
              <a:rPr lang="en-US" sz="1600" dirty="0" smtClean="0">
                <a:latin typeface="Times New Roman"/>
                <a:cs typeface="Times New Roman"/>
              </a:rPr>
              <a:t> </a:t>
            </a:r>
            <a:r>
              <a:rPr lang="en-US" sz="1600" dirty="0" err="1" smtClean="0">
                <a:latin typeface="Times New Roman"/>
                <a:cs typeface="Times New Roman"/>
              </a:rPr>
              <a:t>all'aumento</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concentrazione</a:t>
            </a:r>
            <a:r>
              <a:rPr lang="en-US" sz="1600" dirty="0" smtClean="0">
                <a:latin typeface="Times New Roman"/>
                <a:cs typeface="Times New Roman"/>
              </a:rPr>
              <a:t> </a:t>
            </a:r>
            <a:r>
              <a:rPr lang="en-US" sz="1600" dirty="0" err="1" smtClean="0">
                <a:latin typeface="Times New Roman"/>
                <a:cs typeface="Times New Roman"/>
              </a:rPr>
              <a:t>citoplasmatica</a:t>
            </a:r>
            <a:r>
              <a:rPr lang="en-US" sz="1600" dirty="0" smtClean="0">
                <a:latin typeface="Times New Roman"/>
                <a:cs typeface="Times New Roman"/>
              </a:rPr>
              <a:t> di </a:t>
            </a:r>
            <a:r>
              <a:rPr lang="en-US" sz="1600" dirty="0" err="1" smtClean="0">
                <a:latin typeface="Times New Roman"/>
                <a:cs typeface="Times New Roman"/>
              </a:rPr>
              <a:t>calcio</a:t>
            </a:r>
            <a:r>
              <a:rPr lang="en-US" sz="1600" dirty="0" smtClean="0">
                <a:latin typeface="Times New Roman"/>
                <a:cs typeface="Times New Roman"/>
              </a:rPr>
              <a:t>. </a:t>
            </a:r>
            <a:endParaRPr lang="it-IT" sz="1600" dirty="0" smtClean="0">
              <a:latin typeface="Times New Roman"/>
              <a:cs typeface="Times New Roman"/>
            </a:endParaRPr>
          </a:p>
          <a:p>
            <a:pPr algn="just"/>
            <a:r>
              <a:rPr lang="en-US" sz="1600" dirty="0" smtClean="0">
                <a:latin typeface="Times New Roman"/>
                <a:cs typeface="Times New Roman"/>
              </a:rPr>
              <a:t> </a:t>
            </a:r>
            <a:endParaRPr lang="it-IT" sz="1600" dirty="0" smtClean="0">
              <a:latin typeface="Times New Roman"/>
              <a:cs typeface="Times New Roman"/>
            </a:endParaRPr>
          </a:p>
          <a:p>
            <a:pPr algn="just"/>
            <a:r>
              <a:rPr lang="en-US" sz="1600" b="1" dirty="0" smtClean="0">
                <a:latin typeface="Times New Roman"/>
                <a:cs typeface="Times New Roman"/>
              </a:rPr>
              <a:t>Il </a:t>
            </a:r>
            <a:r>
              <a:rPr lang="en-US" sz="1600" b="1" dirty="0" err="1" smtClean="0">
                <a:latin typeface="Times New Roman"/>
                <a:cs typeface="Times New Roman"/>
              </a:rPr>
              <a:t>calcio</a:t>
            </a:r>
            <a:r>
              <a:rPr lang="en-US" sz="1600" b="1" dirty="0" smtClean="0">
                <a:latin typeface="Times New Roman"/>
                <a:cs typeface="Times New Roman"/>
              </a:rPr>
              <a:t> (</a:t>
            </a:r>
            <a:r>
              <a:rPr lang="en-US" sz="1600" b="1" dirty="0" err="1" smtClean="0">
                <a:latin typeface="Times New Roman"/>
                <a:cs typeface="Times New Roman"/>
              </a:rPr>
              <a:t>secondo</a:t>
            </a:r>
            <a:r>
              <a:rPr lang="en-US" sz="1600" b="1" dirty="0" smtClean="0">
                <a:latin typeface="Times New Roman"/>
                <a:cs typeface="Times New Roman"/>
              </a:rPr>
              <a:t> </a:t>
            </a:r>
            <a:r>
              <a:rPr lang="en-US" sz="1600" b="1" dirty="0" err="1" smtClean="0">
                <a:latin typeface="Times New Roman"/>
                <a:cs typeface="Times New Roman"/>
              </a:rPr>
              <a:t>messaggero</a:t>
            </a:r>
            <a:r>
              <a:rPr lang="en-US" sz="1600" b="1" dirty="0" smtClean="0">
                <a:latin typeface="Times New Roman"/>
                <a:cs typeface="Times New Roman"/>
              </a:rPr>
              <a:t> </a:t>
            </a:r>
            <a:r>
              <a:rPr lang="en-US" sz="1600" b="1" dirty="0" err="1" smtClean="0">
                <a:latin typeface="Times New Roman"/>
                <a:cs typeface="Times New Roman"/>
              </a:rPr>
              <a:t>supplementare</a:t>
            </a:r>
            <a:r>
              <a:rPr lang="en-US" sz="1600" b="1" dirty="0" smtClean="0">
                <a:latin typeface="Times New Roman"/>
                <a:cs typeface="Times New Roman"/>
              </a:rPr>
              <a:t>):</a:t>
            </a:r>
            <a:endParaRPr lang="it-IT" sz="1600" b="1" dirty="0" smtClean="0">
              <a:latin typeface="Times New Roman"/>
              <a:cs typeface="Times New Roman"/>
            </a:endParaRPr>
          </a:p>
          <a:p>
            <a:pPr lvl="0" algn="just"/>
            <a:r>
              <a:rPr lang="en-US" sz="1600" dirty="0" smtClean="0">
                <a:latin typeface="Times New Roman"/>
                <a:cs typeface="Times New Roman"/>
              </a:rPr>
              <a:t>a) </a:t>
            </a:r>
            <a:r>
              <a:rPr lang="en-US" sz="1600" dirty="0" err="1" smtClean="0">
                <a:latin typeface="Times New Roman"/>
                <a:cs typeface="Times New Roman"/>
              </a:rPr>
              <a:t>azione</a:t>
            </a:r>
            <a:r>
              <a:rPr lang="en-US" sz="1600" dirty="0" smtClean="0">
                <a:latin typeface="Times New Roman"/>
                <a:cs typeface="Times New Roman"/>
              </a:rPr>
              <a:t> </a:t>
            </a:r>
            <a:r>
              <a:rPr lang="en-US" sz="1600" dirty="0" err="1" smtClean="0">
                <a:latin typeface="Times New Roman"/>
                <a:cs typeface="Times New Roman"/>
              </a:rPr>
              <a:t>diretta</a:t>
            </a:r>
            <a:endParaRPr lang="it-IT" sz="1600" dirty="0" smtClean="0">
              <a:latin typeface="Times New Roman"/>
              <a:cs typeface="Times New Roman"/>
            </a:endParaRPr>
          </a:p>
          <a:p>
            <a:pPr lvl="0" algn="just"/>
            <a:r>
              <a:rPr lang="en-US" sz="1600" dirty="0" err="1" smtClean="0">
                <a:latin typeface="Times New Roman"/>
                <a:cs typeface="Times New Roman"/>
              </a:rPr>
              <a:t>b</a:t>
            </a:r>
            <a:r>
              <a:rPr lang="en-US" sz="1600" dirty="0" smtClean="0">
                <a:latin typeface="Times New Roman"/>
                <a:cs typeface="Times New Roman"/>
              </a:rPr>
              <a:t>) </a:t>
            </a:r>
            <a:r>
              <a:rPr lang="en-US" sz="1600" dirty="0" err="1" smtClean="0">
                <a:latin typeface="Times New Roman"/>
                <a:cs typeface="Times New Roman"/>
              </a:rPr>
              <a:t>azione</a:t>
            </a:r>
            <a:r>
              <a:rPr lang="en-US" sz="1600" dirty="0" smtClean="0">
                <a:latin typeface="Times New Roman"/>
                <a:cs typeface="Times New Roman"/>
              </a:rPr>
              <a:t> </a:t>
            </a:r>
            <a:r>
              <a:rPr lang="en-US" sz="1600" dirty="0" err="1" smtClean="0">
                <a:latin typeface="Times New Roman"/>
                <a:cs typeface="Times New Roman"/>
              </a:rPr>
              <a:t>indiretta</a:t>
            </a:r>
            <a:r>
              <a:rPr lang="en-US" sz="1600" dirty="0" smtClean="0">
                <a:latin typeface="Times New Roman"/>
                <a:cs typeface="Times New Roman"/>
              </a:rPr>
              <a:t> </a:t>
            </a:r>
            <a:r>
              <a:rPr lang="en-US" sz="1600" dirty="0" err="1" smtClean="0">
                <a:latin typeface="Times New Roman"/>
                <a:cs typeface="Times New Roman"/>
              </a:rPr>
              <a:t>attraverso</a:t>
            </a:r>
            <a:r>
              <a:rPr lang="en-US" sz="1600" dirty="0" smtClean="0">
                <a:latin typeface="Times New Roman"/>
                <a:cs typeface="Times New Roman"/>
              </a:rPr>
              <a:t> la </a:t>
            </a:r>
            <a:r>
              <a:rPr lang="en-US" sz="1600" i="1" dirty="0" err="1" smtClean="0">
                <a:latin typeface="Times New Roman"/>
                <a:cs typeface="Times New Roman"/>
              </a:rPr>
              <a:t>calmodulina</a:t>
            </a:r>
            <a:r>
              <a:rPr lang="en-US" sz="1600" dirty="0" smtClean="0">
                <a:latin typeface="Times New Roman"/>
                <a:cs typeface="Times New Roman"/>
              </a:rPr>
              <a:t> la </a:t>
            </a:r>
            <a:r>
              <a:rPr lang="en-US" sz="1600" dirty="0" err="1" smtClean="0">
                <a:latin typeface="Times New Roman"/>
                <a:cs typeface="Times New Roman"/>
              </a:rPr>
              <a:t>quale</a:t>
            </a:r>
            <a:r>
              <a:rPr lang="en-US" sz="1600" dirty="0" smtClean="0">
                <a:latin typeface="Times New Roman"/>
                <a:cs typeface="Times New Roman"/>
              </a:rPr>
              <a:t>, </a:t>
            </a:r>
            <a:r>
              <a:rPr lang="en-US" sz="1600" dirty="0" err="1" smtClean="0">
                <a:latin typeface="Times New Roman"/>
                <a:cs typeface="Times New Roman"/>
              </a:rPr>
              <a:t>interagendo</a:t>
            </a:r>
            <a:r>
              <a:rPr lang="en-US" sz="1600" dirty="0" smtClean="0">
                <a:latin typeface="Times New Roman"/>
                <a:cs typeface="Times New Roman"/>
              </a:rPr>
              <a:t> con lo </a:t>
            </a:r>
            <a:r>
              <a:rPr lang="en-US" sz="1600" dirty="0" err="1" smtClean="0">
                <a:latin typeface="Times New Roman"/>
                <a:cs typeface="Times New Roman"/>
              </a:rPr>
              <a:t>ione</a:t>
            </a:r>
            <a:r>
              <a:rPr lang="en-US" sz="1600" dirty="0" smtClean="0">
                <a:latin typeface="Times New Roman"/>
                <a:cs typeface="Times New Roman"/>
              </a:rPr>
              <a:t>, </a:t>
            </a:r>
            <a:r>
              <a:rPr lang="en-US" sz="1600" dirty="0" err="1" smtClean="0">
                <a:latin typeface="Times New Roman"/>
                <a:cs typeface="Times New Roman"/>
              </a:rPr>
              <a:t>passa</a:t>
            </a:r>
            <a:r>
              <a:rPr lang="en-US" sz="1600" dirty="0" smtClean="0">
                <a:latin typeface="Times New Roman"/>
                <a:cs typeface="Times New Roman"/>
              </a:rPr>
              <a:t> </a:t>
            </a:r>
            <a:r>
              <a:rPr lang="en-US" sz="1600" dirty="0" err="1" smtClean="0">
                <a:latin typeface="Times New Roman"/>
                <a:cs typeface="Times New Roman"/>
              </a:rPr>
              <a:t>dalla</a:t>
            </a:r>
            <a:r>
              <a:rPr lang="en-US" sz="1600" dirty="0" smtClean="0">
                <a:latin typeface="Times New Roman"/>
                <a:cs typeface="Times New Roman"/>
              </a:rPr>
              <a:t> forma </a:t>
            </a:r>
            <a:r>
              <a:rPr lang="en-US" sz="1600" dirty="0" err="1" smtClean="0">
                <a:latin typeface="Times New Roman"/>
                <a:cs typeface="Times New Roman"/>
              </a:rPr>
              <a:t>inattiva</a:t>
            </a:r>
            <a:r>
              <a:rPr lang="en-US" sz="1600" dirty="0" smtClean="0">
                <a:latin typeface="Times New Roman"/>
                <a:cs typeface="Times New Roman"/>
              </a:rPr>
              <a:t> a </a:t>
            </a:r>
            <a:r>
              <a:rPr lang="en-US" sz="1600" dirty="0" err="1" smtClean="0">
                <a:latin typeface="Times New Roman"/>
                <a:cs typeface="Times New Roman"/>
              </a:rPr>
              <a:t>quella</a:t>
            </a:r>
            <a:r>
              <a:rPr lang="en-US" sz="1600" dirty="0" smtClean="0">
                <a:latin typeface="Times New Roman"/>
                <a:cs typeface="Times New Roman"/>
              </a:rPr>
              <a:t> </a:t>
            </a:r>
            <a:r>
              <a:rPr lang="en-US" sz="1600" dirty="0" err="1" smtClean="0">
                <a:latin typeface="Times New Roman"/>
                <a:cs typeface="Times New Roman"/>
              </a:rPr>
              <a:t>attiva</a:t>
            </a:r>
            <a:r>
              <a:rPr lang="en-US" sz="1600" dirty="0" smtClean="0">
                <a:latin typeface="Times New Roman"/>
                <a:cs typeface="Times New Roman"/>
              </a:rPr>
              <a:t>.</a:t>
            </a:r>
            <a:endParaRPr lang="it-IT" sz="1600" dirty="0" smtClean="0">
              <a:latin typeface="Times New Roman"/>
              <a:cs typeface="Times New Roman"/>
            </a:endParaRPr>
          </a:p>
          <a:p>
            <a:pPr algn="just"/>
            <a:r>
              <a:rPr lang="en-US" sz="1600" dirty="0" smtClean="0">
                <a:latin typeface="Times New Roman"/>
                <a:cs typeface="Times New Roman"/>
              </a:rPr>
              <a:t> </a:t>
            </a:r>
            <a:endParaRPr lang="it-IT" sz="1600" dirty="0" smtClean="0">
              <a:latin typeface="Times New Roman"/>
              <a:cs typeface="Times New Roman"/>
            </a:endParaRPr>
          </a:p>
          <a:p>
            <a:pPr algn="just"/>
            <a:r>
              <a:rPr lang="en-US" sz="1600" dirty="0" err="1" smtClean="0">
                <a:latin typeface="Times New Roman"/>
                <a:cs typeface="Times New Roman"/>
              </a:rPr>
              <a:t>Nella</a:t>
            </a:r>
            <a:r>
              <a:rPr lang="en-US" sz="1600" dirty="0" smtClean="0">
                <a:latin typeface="Times New Roman"/>
                <a:cs typeface="Times New Roman"/>
              </a:rPr>
              <a:t> forma </a:t>
            </a:r>
            <a:r>
              <a:rPr lang="en-US" sz="1600" dirty="0" err="1" smtClean="0">
                <a:latin typeface="Times New Roman"/>
                <a:cs typeface="Times New Roman"/>
              </a:rPr>
              <a:t>attiva</a:t>
            </a:r>
            <a:r>
              <a:rPr lang="en-US" sz="1600" dirty="0" smtClean="0">
                <a:latin typeface="Times New Roman"/>
                <a:cs typeface="Times New Roman"/>
              </a:rPr>
              <a:t>, </a:t>
            </a:r>
            <a:r>
              <a:rPr lang="en-US" sz="1600" dirty="0" err="1" smtClean="0">
                <a:latin typeface="Times New Roman"/>
                <a:cs typeface="Times New Roman"/>
              </a:rPr>
              <a:t>il</a:t>
            </a:r>
            <a:r>
              <a:rPr lang="en-US" sz="1600" dirty="0" smtClean="0">
                <a:latin typeface="Times New Roman"/>
                <a:cs typeface="Times New Roman"/>
              </a:rPr>
              <a:t> </a:t>
            </a:r>
            <a:r>
              <a:rPr lang="en-US" sz="1600" i="1" dirty="0" err="1" smtClean="0">
                <a:latin typeface="Times New Roman"/>
                <a:cs typeface="Times New Roman"/>
              </a:rPr>
              <a:t>complesso</a:t>
            </a:r>
            <a:r>
              <a:rPr lang="en-US" sz="1600" i="1" dirty="0" smtClean="0">
                <a:latin typeface="Times New Roman"/>
                <a:cs typeface="Times New Roman"/>
              </a:rPr>
              <a:t> Ca</a:t>
            </a:r>
            <a:r>
              <a:rPr lang="en-US" sz="1600" i="1" baseline="30000" dirty="0" smtClean="0">
                <a:latin typeface="Times New Roman"/>
                <a:cs typeface="Times New Roman"/>
              </a:rPr>
              <a:t>++</a:t>
            </a:r>
            <a:r>
              <a:rPr lang="en-US" sz="1600" i="1" dirty="0" smtClean="0">
                <a:latin typeface="Times New Roman"/>
                <a:cs typeface="Times New Roman"/>
              </a:rPr>
              <a:t>/</a:t>
            </a:r>
            <a:r>
              <a:rPr lang="en-US" sz="1600" i="1" dirty="0" err="1" smtClean="0">
                <a:latin typeface="Times New Roman"/>
                <a:cs typeface="Times New Roman"/>
              </a:rPr>
              <a:t>calmodulina</a:t>
            </a:r>
            <a:r>
              <a:rPr lang="en-US" sz="1600" dirty="0" smtClean="0">
                <a:latin typeface="Times New Roman"/>
                <a:cs typeface="Times New Roman"/>
              </a:rPr>
              <a:t> </a:t>
            </a:r>
            <a:r>
              <a:rPr lang="en-US" sz="1600" dirty="0" err="1" smtClean="0">
                <a:latin typeface="Times New Roman"/>
                <a:cs typeface="Times New Roman"/>
              </a:rPr>
              <a:t>attiva</a:t>
            </a:r>
            <a:r>
              <a:rPr lang="en-US" sz="1600" dirty="0" smtClean="0">
                <a:latin typeface="Times New Roman"/>
                <a:cs typeface="Times New Roman"/>
              </a:rPr>
              <a:t>  un </a:t>
            </a:r>
            <a:r>
              <a:rPr lang="en-US" sz="1600" dirty="0" err="1" smtClean="0">
                <a:latin typeface="Times New Roman"/>
                <a:cs typeface="Times New Roman"/>
              </a:rPr>
              <a:t>gruppo</a:t>
            </a:r>
            <a:r>
              <a:rPr lang="en-US" sz="1600" dirty="0" smtClean="0">
                <a:latin typeface="Times New Roman"/>
                <a:cs typeface="Times New Roman"/>
              </a:rPr>
              <a:t> di protein-</a:t>
            </a:r>
            <a:r>
              <a:rPr lang="en-US" sz="1600" dirty="0" err="1" smtClean="0">
                <a:latin typeface="Times New Roman"/>
                <a:cs typeface="Times New Roman"/>
              </a:rPr>
              <a:t>chinasi</a:t>
            </a:r>
            <a:r>
              <a:rPr lang="en-US" sz="1600" dirty="0" smtClean="0">
                <a:latin typeface="Times New Roman"/>
                <a:cs typeface="Times New Roman"/>
              </a:rPr>
              <a:t> le cui </a:t>
            </a:r>
            <a:r>
              <a:rPr lang="en-US" sz="1600" dirty="0" err="1" smtClean="0">
                <a:latin typeface="Times New Roman"/>
                <a:cs typeface="Times New Roman"/>
              </a:rPr>
              <a:t>proteine</a:t>
            </a:r>
            <a:r>
              <a:rPr lang="en-US" sz="1600" dirty="0" smtClean="0">
                <a:latin typeface="Times New Roman"/>
                <a:cs typeface="Times New Roman"/>
              </a:rPr>
              <a:t> </a:t>
            </a:r>
            <a:r>
              <a:rPr lang="en-US" sz="1600" dirty="0" err="1" smtClean="0">
                <a:latin typeface="Times New Roman"/>
                <a:cs typeface="Times New Roman"/>
              </a:rPr>
              <a:t>bersaglio</a:t>
            </a:r>
            <a:r>
              <a:rPr lang="en-US" sz="1600" dirty="0" smtClean="0">
                <a:latin typeface="Times New Roman"/>
                <a:cs typeface="Times New Roman"/>
              </a:rPr>
              <a:t> </a:t>
            </a:r>
            <a:r>
              <a:rPr lang="en-US" sz="1600" dirty="0" err="1" smtClean="0">
                <a:latin typeface="Times New Roman"/>
                <a:cs typeface="Times New Roman"/>
              </a:rPr>
              <a:t>svolgono</a:t>
            </a:r>
            <a:r>
              <a:rPr lang="en-US" sz="1600" dirty="0" smtClean="0">
                <a:latin typeface="Times New Roman"/>
                <a:cs typeface="Times New Roman"/>
              </a:rPr>
              <a:t> un </a:t>
            </a:r>
            <a:r>
              <a:rPr lang="en-US" sz="1600" dirty="0" err="1" smtClean="0">
                <a:latin typeface="Times New Roman"/>
                <a:cs typeface="Times New Roman"/>
              </a:rPr>
              <a:t>ruolo</a:t>
            </a:r>
            <a:r>
              <a:rPr lang="en-US" sz="1600" dirty="0" smtClean="0">
                <a:latin typeface="Times New Roman"/>
                <a:cs typeface="Times New Roman"/>
              </a:rPr>
              <a:t> </a:t>
            </a:r>
            <a:r>
              <a:rPr lang="en-US" sz="1600" dirty="0" err="1" smtClean="0">
                <a:latin typeface="Times New Roman"/>
                <a:cs typeface="Times New Roman"/>
              </a:rPr>
              <a:t>nel</a:t>
            </a:r>
            <a:r>
              <a:rPr lang="en-US" sz="1600" dirty="0" smtClean="0">
                <a:latin typeface="Times New Roman"/>
                <a:cs typeface="Times New Roman"/>
              </a:rPr>
              <a:t> </a:t>
            </a:r>
            <a:r>
              <a:rPr lang="en-US" sz="1600" dirty="0" err="1" smtClean="0">
                <a:latin typeface="Times New Roman"/>
                <a:cs typeface="Times New Roman"/>
              </a:rPr>
              <a:t>metabolismo</a:t>
            </a:r>
            <a:r>
              <a:rPr lang="en-US" sz="1600" dirty="0" smtClean="0">
                <a:latin typeface="Times New Roman"/>
                <a:cs typeface="Times New Roman"/>
              </a:rPr>
              <a:t> </a:t>
            </a:r>
            <a:r>
              <a:rPr lang="en-US" sz="1600" dirty="0" err="1" smtClean="0">
                <a:latin typeface="Times New Roman"/>
                <a:cs typeface="Times New Roman"/>
              </a:rPr>
              <a:t>cellulare</a:t>
            </a:r>
            <a:r>
              <a:rPr lang="en-US" sz="1600" dirty="0" smtClean="0">
                <a:latin typeface="Times New Roman"/>
                <a:cs typeface="Times New Roman"/>
              </a:rPr>
              <a:t>, </a:t>
            </a:r>
            <a:r>
              <a:rPr lang="en-US" sz="1600" dirty="0" err="1" smtClean="0">
                <a:latin typeface="Times New Roman"/>
                <a:cs typeface="Times New Roman"/>
              </a:rPr>
              <a:t>nella</a:t>
            </a:r>
            <a:r>
              <a:rPr lang="en-US" sz="1600" dirty="0" smtClean="0">
                <a:latin typeface="Times New Roman"/>
                <a:cs typeface="Times New Roman"/>
              </a:rPr>
              <a:t> </a:t>
            </a:r>
            <a:r>
              <a:rPr lang="en-US" sz="1600" dirty="0" err="1" smtClean="0">
                <a:latin typeface="Times New Roman"/>
                <a:cs typeface="Times New Roman"/>
              </a:rPr>
              <a:t>sintesi</a:t>
            </a:r>
            <a:r>
              <a:rPr lang="en-US" sz="1600" dirty="0" smtClean="0">
                <a:latin typeface="Times New Roman"/>
                <a:cs typeface="Times New Roman"/>
              </a:rPr>
              <a:t> </a:t>
            </a:r>
            <a:r>
              <a:rPr lang="en-US" sz="1600" dirty="0" err="1" smtClean="0">
                <a:latin typeface="Times New Roman"/>
                <a:cs typeface="Times New Roman"/>
              </a:rPr>
              <a:t>proteica</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nella</a:t>
            </a:r>
            <a:r>
              <a:rPr lang="en-US" sz="1600" dirty="0" smtClean="0">
                <a:latin typeface="Times New Roman"/>
                <a:cs typeface="Times New Roman"/>
              </a:rPr>
              <a:t> </a:t>
            </a:r>
            <a:r>
              <a:rPr lang="en-US" sz="1600" dirty="0" err="1" smtClean="0">
                <a:latin typeface="Times New Roman"/>
                <a:cs typeface="Times New Roman"/>
              </a:rPr>
              <a:t>secrezione</a:t>
            </a:r>
            <a:r>
              <a:rPr lang="en-US" sz="1600" dirty="0" smtClean="0">
                <a:latin typeface="Times New Roman"/>
                <a:cs typeface="Times New Roman"/>
              </a:rPr>
              <a:t>. </a:t>
            </a:r>
            <a:r>
              <a:rPr lang="en-US" sz="1600" dirty="0" err="1" smtClean="0">
                <a:latin typeface="Times New Roman"/>
                <a:cs typeface="Times New Roman"/>
              </a:rPr>
              <a:t>Anche</a:t>
            </a:r>
            <a:r>
              <a:rPr lang="en-US" sz="1600" dirty="0" smtClean="0">
                <a:latin typeface="Times New Roman"/>
                <a:cs typeface="Times New Roman"/>
              </a:rPr>
              <a:t> la </a:t>
            </a:r>
            <a:r>
              <a:rPr lang="en-US" sz="1600" dirty="0" err="1" smtClean="0">
                <a:latin typeface="Times New Roman"/>
                <a:cs typeface="Times New Roman"/>
              </a:rPr>
              <a:t>contrazione</a:t>
            </a:r>
            <a:r>
              <a:rPr lang="en-US" sz="1600" dirty="0" smtClean="0">
                <a:latin typeface="Times New Roman"/>
                <a:cs typeface="Times New Roman"/>
              </a:rPr>
              <a:t> </a:t>
            </a:r>
            <a:r>
              <a:rPr lang="en-US" sz="1600" dirty="0" err="1" smtClean="0">
                <a:latin typeface="Times New Roman"/>
                <a:cs typeface="Times New Roman"/>
              </a:rPr>
              <a:t>della</a:t>
            </a:r>
            <a:r>
              <a:rPr lang="en-US" sz="1600" dirty="0" smtClean="0">
                <a:latin typeface="Times New Roman"/>
                <a:cs typeface="Times New Roman"/>
              </a:rPr>
              <a:t> </a:t>
            </a:r>
            <a:r>
              <a:rPr lang="en-US" sz="1600" dirty="0" err="1" smtClean="0">
                <a:latin typeface="Times New Roman"/>
                <a:cs typeface="Times New Roman"/>
              </a:rPr>
              <a:t>muscolatura</a:t>
            </a:r>
            <a:r>
              <a:rPr lang="en-US" sz="1600" dirty="0" smtClean="0">
                <a:latin typeface="Times New Roman"/>
                <a:cs typeface="Times New Roman"/>
              </a:rPr>
              <a:t> </a:t>
            </a:r>
            <a:r>
              <a:rPr lang="en-US" sz="1600" dirty="0" err="1" smtClean="0">
                <a:latin typeface="Times New Roman"/>
                <a:cs typeface="Times New Roman"/>
              </a:rPr>
              <a:t>striata</a:t>
            </a:r>
            <a:r>
              <a:rPr lang="en-US" sz="1600" dirty="0" smtClean="0">
                <a:latin typeface="Times New Roman"/>
                <a:cs typeface="Times New Roman"/>
              </a:rPr>
              <a:t> </a:t>
            </a:r>
            <a:r>
              <a:rPr lang="en-US" sz="1600" dirty="0" err="1" smtClean="0">
                <a:latin typeface="Times New Roman"/>
                <a:cs typeface="Times New Roman"/>
              </a:rPr>
              <a:t>e</a:t>
            </a:r>
            <a:r>
              <a:rPr lang="en-US" sz="1600" dirty="0" smtClean="0">
                <a:latin typeface="Times New Roman"/>
                <a:cs typeface="Times New Roman"/>
              </a:rPr>
              <a:t> </a:t>
            </a:r>
            <a:r>
              <a:rPr lang="en-US" sz="1600" dirty="0" err="1" smtClean="0">
                <a:latin typeface="Times New Roman"/>
                <a:cs typeface="Times New Roman"/>
              </a:rPr>
              <a:t>l’assemblaggio</a:t>
            </a:r>
            <a:r>
              <a:rPr lang="en-US" sz="1600" dirty="0" smtClean="0">
                <a:latin typeface="Times New Roman"/>
                <a:cs typeface="Times New Roman"/>
              </a:rPr>
              <a:t> </a:t>
            </a:r>
            <a:r>
              <a:rPr lang="en-US" sz="1600" dirty="0" err="1" smtClean="0">
                <a:latin typeface="Times New Roman"/>
                <a:cs typeface="Times New Roman"/>
              </a:rPr>
              <a:t>dei</a:t>
            </a:r>
            <a:r>
              <a:rPr lang="en-US" sz="1600" dirty="0" smtClean="0">
                <a:latin typeface="Times New Roman"/>
                <a:cs typeface="Times New Roman"/>
              </a:rPr>
              <a:t> </a:t>
            </a:r>
            <a:r>
              <a:rPr lang="en-US" sz="1600" dirty="0" err="1" smtClean="0">
                <a:latin typeface="Times New Roman"/>
                <a:cs typeface="Times New Roman"/>
              </a:rPr>
              <a:t>microtubuli</a:t>
            </a:r>
            <a:r>
              <a:rPr lang="en-US" sz="1600" dirty="0" smtClean="0">
                <a:latin typeface="Times New Roman"/>
                <a:cs typeface="Times New Roman"/>
              </a:rPr>
              <a:t> </a:t>
            </a:r>
            <a:r>
              <a:rPr lang="en-US" sz="1600" dirty="0" err="1" smtClean="0">
                <a:latin typeface="Times New Roman"/>
                <a:cs typeface="Times New Roman"/>
              </a:rPr>
              <a:t>sono</a:t>
            </a:r>
            <a:r>
              <a:rPr lang="en-US" sz="1600" dirty="0" smtClean="0">
                <a:latin typeface="Times New Roman"/>
                <a:cs typeface="Times New Roman"/>
              </a:rPr>
              <a:t> </a:t>
            </a:r>
            <a:r>
              <a:rPr lang="en-US" sz="1600" dirty="0" err="1" smtClean="0">
                <a:latin typeface="Times New Roman"/>
                <a:cs typeface="Times New Roman"/>
              </a:rPr>
              <a:t>processi</a:t>
            </a:r>
            <a:r>
              <a:rPr lang="en-US" sz="1600" dirty="0" smtClean="0">
                <a:latin typeface="Times New Roman"/>
                <a:cs typeface="Times New Roman"/>
              </a:rPr>
              <a:t> </a:t>
            </a:r>
            <a:r>
              <a:rPr lang="en-US" sz="1600" dirty="0" err="1" smtClean="0">
                <a:latin typeface="Times New Roman"/>
                <a:cs typeface="Times New Roman"/>
              </a:rPr>
              <a:t>regolati</a:t>
            </a:r>
            <a:r>
              <a:rPr lang="en-US" sz="1600" dirty="0" smtClean="0">
                <a:latin typeface="Times New Roman"/>
                <a:cs typeface="Times New Roman"/>
              </a:rPr>
              <a:t> </a:t>
            </a:r>
            <a:r>
              <a:rPr lang="en-US" sz="1600" dirty="0" err="1" smtClean="0">
                <a:latin typeface="Times New Roman"/>
                <a:cs typeface="Times New Roman"/>
              </a:rPr>
              <a:t>da</a:t>
            </a:r>
            <a:r>
              <a:rPr lang="en-US" sz="1600" dirty="0" smtClean="0">
                <a:latin typeface="Times New Roman"/>
                <a:cs typeface="Times New Roman"/>
              </a:rPr>
              <a:t> </a:t>
            </a:r>
            <a:r>
              <a:rPr lang="en-US" sz="1600" dirty="0" err="1" smtClean="0">
                <a:latin typeface="Times New Roman"/>
                <a:cs typeface="Times New Roman"/>
              </a:rPr>
              <a:t>questo</a:t>
            </a:r>
            <a:r>
              <a:rPr lang="en-US" sz="1600" dirty="0" smtClean="0">
                <a:latin typeface="Times New Roman"/>
                <a:cs typeface="Times New Roman"/>
              </a:rPr>
              <a:t> </a:t>
            </a:r>
            <a:r>
              <a:rPr lang="en-US" sz="1600" dirty="0" err="1" smtClean="0">
                <a:latin typeface="Times New Roman"/>
                <a:cs typeface="Times New Roman"/>
              </a:rPr>
              <a:t>complesso</a:t>
            </a:r>
            <a:r>
              <a:rPr lang="en-US" sz="1600" dirty="0" smtClean="0">
                <a:latin typeface="Times New Roman"/>
                <a:cs typeface="Times New Roman"/>
              </a:rPr>
              <a:t>. </a:t>
            </a:r>
            <a:endParaRPr lang="it-IT" sz="1600" dirty="0" smtClean="0">
              <a:latin typeface="Times New Roman"/>
              <a:cs typeface="Times New Roman"/>
            </a:endParaRPr>
          </a:p>
          <a:p>
            <a:pPr algn="just"/>
            <a:r>
              <a:rPr lang="en-US" sz="1600" b="1" dirty="0" err="1" smtClean="0">
                <a:latin typeface="Times New Roman"/>
                <a:cs typeface="Times New Roman"/>
              </a:rPr>
              <a:t>Spegnimento</a:t>
            </a:r>
            <a:r>
              <a:rPr lang="en-US" sz="1600" b="1" dirty="0" smtClean="0">
                <a:latin typeface="Times New Roman"/>
                <a:cs typeface="Times New Roman"/>
              </a:rPr>
              <a:t> del </a:t>
            </a:r>
            <a:r>
              <a:rPr lang="en-US" sz="1600" b="1" dirty="0" err="1" smtClean="0">
                <a:latin typeface="Times New Roman"/>
                <a:cs typeface="Times New Roman"/>
              </a:rPr>
              <a:t>segnale</a:t>
            </a:r>
            <a:r>
              <a:rPr lang="en-US" sz="1600" b="1" dirty="0" smtClean="0">
                <a:latin typeface="Times New Roman"/>
                <a:cs typeface="Times New Roman"/>
              </a:rPr>
              <a:t> </a:t>
            </a:r>
            <a:endParaRPr lang="it-IT" sz="1600" b="1" dirty="0" smtClean="0">
              <a:latin typeface="Times New Roman"/>
              <a:cs typeface="Times New Roman"/>
            </a:endParaRPr>
          </a:p>
          <a:p>
            <a:pPr algn="just"/>
            <a:r>
              <a:rPr lang="en-US" sz="1400" dirty="0" err="1" smtClean="0">
                <a:latin typeface="Times New Roman"/>
                <a:cs typeface="Times New Roman"/>
              </a:rPr>
              <a:t>Terminata</a:t>
            </a:r>
            <a:r>
              <a:rPr lang="en-US" sz="1400" dirty="0" smtClean="0">
                <a:latin typeface="Times New Roman"/>
                <a:cs typeface="Times New Roman"/>
              </a:rPr>
              <a:t> la </a:t>
            </a:r>
            <a:r>
              <a:rPr lang="en-US" sz="1400" dirty="0" err="1" smtClean="0">
                <a:latin typeface="Times New Roman"/>
                <a:cs typeface="Times New Roman"/>
              </a:rPr>
              <a:t>sua</a:t>
            </a:r>
            <a:r>
              <a:rPr lang="en-US" sz="1400" dirty="0" smtClean="0">
                <a:latin typeface="Times New Roman"/>
                <a:cs typeface="Times New Roman"/>
              </a:rPr>
              <a:t> </a:t>
            </a:r>
            <a:r>
              <a:rPr lang="en-US" sz="1400" dirty="0" err="1" smtClean="0">
                <a:latin typeface="Times New Roman"/>
                <a:cs typeface="Times New Roman"/>
              </a:rPr>
              <a:t>funzione</a:t>
            </a:r>
            <a:r>
              <a:rPr lang="en-US" sz="1400" dirty="0" smtClean="0">
                <a:latin typeface="Times New Roman"/>
                <a:cs typeface="Times New Roman"/>
              </a:rPr>
              <a:t>, l’IP</a:t>
            </a:r>
            <a:r>
              <a:rPr lang="en-US" sz="1400" baseline="-25000" dirty="0" smtClean="0">
                <a:latin typeface="Times New Roman"/>
                <a:cs typeface="Times New Roman"/>
              </a:rPr>
              <a:t>3</a:t>
            </a:r>
            <a:r>
              <a:rPr lang="en-US" sz="1400" dirty="0" smtClean="0">
                <a:latin typeface="Times New Roman"/>
                <a:cs typeface="Times New Roman"/>
              </a:rPr>
              <a:t> </a:t>
            </a:r>
            <a:r>
              <a:rPr lang="en-US" sz="1400" dirty="0" err="1" smtClean="0">
                <a:latin typeface="Times New Roman"/>
                <a:cs typeface="Times New Roman"/>
              </a:rPr>
              <a:t>viene</a:t>
            </a:r>
            <a:r>
              <a:rPr lang="en-US" sz="1400" dirty="0" smtClean="0">
                <a:latin typeface="Times New Roman"/>
                <a:cs typeface="Times New Roman"/>
              </a:rPr>
              <a:t> </a:t>
            </a:r>
            <a:r>
              <a:rPr lang="en-US" sz="1400" dirty="0" err="1" smtClean="0">
                <a:latin typeface="Times New Roman"/>
                <a:cs typeface="Times New Roman"/>
              </a:rPr>
              <a:t>rapidamente</a:t>
            </a:r>
            <a:r>
              <a:rPr lang="en-US" sz="1400" dirty="0" smtClean="0">
                <a:latin typeface="Times New Roman"/>
                <a:cs typeface="Times New Roman"/>
              </a:rPr>
              <a:t> </a:t>
            </a:r>
            <a:r>
              <a:rPr lang="en-US" sz="1400" dirty="0" err="1" smtClean="0">
                <a:latin typeface="Times New Roman"/>
                <a:cs typeface="Times New Roman"/>
              </a:rPr>
              <a:t>defosforilato</a:t>
            </a:r>
            <a:r>
              <a:rPr lang="en-US" sz="1400" dirty="0" smtClean="0">
                <a:latin typeface="Times New Roman"/>
                <a:cs typeface="Times New Roman"/>
              </a:rPr>
              <a:t> a </a:t>
            </a:r>
            <a:r>
              <a:rPr lang="en-US" sz="1400" dirty="0" err="1" smtClean="0">
                <a:latin typeface="Times New Roman"/>
                <a:cs typeface="Times New Roman"/>
              </a:rPr>
              <a:t>inositolo</a:t>
            </a:r>
            <a:r>
              <a:rPr lang="en-US" sz="1400" dirty="0" smtClean="0">
                <a:latin typeface="Times New Roman"/>
                <a:cs typeface="Times New Roman"/>
              </a:rPr>
              <a:t> </a:t>
            </a:r>
            <a:r>
              <a:rPr lang="en-US" sz="1400" dirty="0" err="1" smtClean="0">
                <a:latin typeface="Times New Roman"/>
                <a:cs typeface="Times New Roman"/>
              </a:rPr>
              <a:t>e</a:t>
            </a:r>
            <a:r>
              <a:rPr lang="en-US" sz="1400" dirty="0" smtClean="0">
                <a:latin typeface="Times New Roman"/>
                <a:cs typeface="Times New Roman"/>
              </a:rPr>
              <a:t> </a:t>
            </a:r>
            <a:r>
              <a:rPr lang="en-US" sz="1400" dirty="0" err="1" smtClean="0">
                <a:latin typeface="Times New Roman"/>
                <a:cs typeface="Times New Roman"/>
              </a:rPr>
              <a:t>reinserito</a:t>
            </a:r>
            <a:r>
              <a:rPr lang="en-US" sz="1400" dirty="0" smtClean="0">
                <a:latin typeface="Times New Roman"/>
                <a:cs typeface="Times New Roman"/>
              </a:rPr>
              <a:t> in </a:t>
            </a:r>
            <a:r>
              <a:rPr lang="en-US" sz="1400" dirty="0" err="1" smtClean="0">
                <a:latin typeface="Times New Roman"/>
                <a:cs typeface="Times New Roman"/>
              </a:rPr>
              <a:t>membrana</a:t>
            </a:r>
            <a:r>
              <a:rPr lang="en-US" sz="1400" dirty="0" smtClean="0">
                <a:latin typeface="Times New Roman"/>
                <a:cs typeface="Times New Roman"/>
              </a:rPr>
              <a:t>.</a:t>
            </a:r>
            <a:endParaRPr lang="it-IT" sz="1400" dirty="0" smtClean="0">
              <a:latin typeface="Times New Roman"/>
              <a:cs typeface="Times New Roman"/>
            </a:endParaRPr>
          </a:p>
          <a:p>
            <a:pPr algn="just"/>
            <a:r>
              <a:rPr lang="en-US" sz="1400" dirty="0" smtClean="0">
                <a:latin typeface="Times New Roman"/>
                <a:cs typeface="Times New Roman"/>
              </a:rPr>
              <a:t> Il </a:t>
            </a:r>
            <a:r>
              <a:rPr lang="en-US" sz="1400" dirty="0" err="1" smtClean="0">
                <a:latin typeface="Times New Roman"/>
                <a:cs typeface="Times New Roman"/>
              </a:rPr>
              <a:t>calcio</a:t>
            </a:r>
            <a:r>
              <a:rPr lang="en-US" sz="1400" dirty="0" smtClean="0">
                <a:latin typeface="Times New Roman"/>
                <a:cs typeface="Times New Roman"/>
              </a:rPr>
              <a:t>, </a:t>
            </a:r>
            <a:r>
              <a:rPr lang="en-US" sz="1400" dirty="0" err="1" smtClean="0">
                <a:latin typeface="Times New Roman"/>
                <a:cs typeface="Times New Roman"/>
              </a:rPr>
              <a:t>invece</a:t>
            </a:r>
            <a:r>
              <a:rPr lang="en-US" sz="1400" dirty="0" smtClean="0">
                <a:latin typeface="Times New Roman"/>
                <a:cs typeface="Times New Roman"/>
              </a:rPr>
              <a:t>, </a:t>
            </a:r>
            <a:r>
              <a:rPr lang="en-US" sz="1400" dirty="0" err="1" smtClean="0">
                <a:latin typeface="Times New Roman"/>
                <a:cs typeface="Times New Roman"/>
              </a:rPr>
              <a:t>viene</a:t>
            </a:r>
            <a:r>
              <a:rPr lang="en-US" sz="1400" dirty="0" smtClean="0">
                <a:latin typeface="Times New Roman"/>
                <a:cs typeface="Times New Roman"/>
              </a:rPr>
              <a:t> </a:t>
            </a:r>
            <a:r>
              <a:rPr lang="en-US" sz="1400" dirty="0" err="1" smtClean="0">
                <a:latin typeface="Times New Roman"/>
                <a:cs typeface="Times New Roman"/>
              </a:rPr>
              <a:t>velocemente</a:t>
            </a:r>
            <a:r>
              <a:rPr lang="en-US" sz="1400" dirty="0" smtClean="0">
                <a:latin typeface="Times New Roman"/>
                <a:cs typeface="Times New Roman"/>
              </a:rPr>
              <a:t> </a:t>
            </a:r>
            <a:r>
              <a:rPr lang="en-US" sz="1400" dirty="0" err="1" smtClean="0">
                <a:latin typeface="Times New Roman"/>
                <a:cs typeface="Times New Roman"/>
              </a:rPr>
              <a:t>eliminato</a:t>
            </a:r>
            <a:r>
              <a:rPr lang="en-US" sz="1400" dirty="0" smtClean="0">
                <a:latin typeface="Times New Roman"/>
                <a:cs typeface="Times New Roman"/>
              </a:rPr>
              <a:t> </a:t>
            </a:r>
            <a:r>
              <a:rPr lang="en-US" sz="1400" dirty="0" err="1" smtClean="0">
                <a:latin typeface="Times New Roman"/>
                <a:cs typeface="Times New Roman"/>
              </a:rPr>
              <a:t>da</a:t>
            </a:r>
            <a:r>
              <a:rPr lang="en-US" sz="1400" dirty="0" smtClean="0">
                <a:latin typeface="Times New Roman"/>
                <a:cs typeface="Times New Roman"/>
              </a:rPr>
              <a:t> </a:t>
            </a:r>
            <a:r>
              <a:rPr lang="en-US" sz="1400" dirty="0" err="1" smtClean="0">
                <a:latin typeface="Times New Roman"/>
                <a:cs typeface="Times New Roman"/>
              </a:rPr>
              <a:t>pompe</a:t>
            </a:r>
            <a:r>
              <a:rPr lang="en-US" sz="1400" dirty="0" smtClean="0">
                <a:latin typeface="Times New Roman"/>
                <a:cs typeface="Times New Roman"/>
              </a:rPr>
              <a:t> Ca</a:t>
            </a:r>
            <a:r>
              <a:rPr lang="en-US" sz="1400" baseline="30000" dirty="0" smtClean="0">
                <a:latin typeface="Times New Roman"/>
                <a:cs typeface="Times New Roman"/>
              </a:rPr>
              <a:t>++</a:t>
            </a:r>
            <a:r>
              <a:rPr lang="en-US" sz="1400" dirty="0" smtClean="0">
                <a:latin typeface="Times New Roman"/>
                <a:cs typeface="Times New Roman"/>
              </a:rPr>
              <a:t>-</a:t>
            </a:r>
            <a:r>
              <a:rPr lang="en-US" sz="1400" dirty="0" err="1" smtClean="0">
                <a:latin typeface="Times New Roman"/>
                <a:cs typeface="Times New Roman"/>
              </a:rPr>
              <a:t>ATPasi</a:t>
            </a:r>
            <a:r>
              <a:rPr lang="en-US" sz="1400" dirty="0" smtClean="0">
                <a:latin typeface="Times New Roman"/>
                <a:cs typeface="Times New Roman"/>
              </a:rPr>
              <a:t> </a:t>
            </a:r>
            <a:r>
              <a:rPr lang="en-US" sz="1400" dirty="0" err="1" smtClean="0">
                <a:latin typeface="Times New Roman"/>
                <a:cs typeface="Times New Roman"/>
              </a:rPr>
              <a:t>che</a:t>
            </a:r>
            <a:r>
              <a:rPr lang="en-US" sz="1400" dirty="0" smtClean="0">
                <a:latin typeface="Times New Roman"/>
                <a:cs typeface="Times New Roman"/>
              </a:rPr>
              <a:t> </a:t>
            </a:r>
            <a:r>
              <a:rPr lang="en-US" sz="1400" dirty="0" err="1" smtClean="0">
                <a:latin typeface="Times New Roman"/>
                <a:cs typeface="Times New Roman"/>
              </a:rPr>
              <a:t>si</a:t>
            </a:r>
            <a:r>
              <a:rPr lang="en-US" sz="1400" dirty="0" smtClean="0">
                <a:latin typeface="Times New Roman"/>
                <a:cs typeface="Times New Roman"/>
              </a:rPr>
              <a:t> </a:t>
            </a:r>
            <a:r>
              <a:rPr lang="en-US" sz="1400" dirty="0" err="1" smtClean="0">
                <a:latin typeface="Times New Roman"/>
                <a:cs typeface="Times New Roman"/>
              </a:rPr>
              <a:t>trovano</a:t>
            </a:r>
            <a:r>
              <a:rPr lang="en-US" sz="1400" dirty="0" smtClean="0">
                <a:latin typeface="Times New Roman"/>
                <a:cs typeface="Times New Roman"/>
              </a:rPr>
              <a:t> </a:t>
            </a:r>
            <a:r>
              <a:rPr lang="en-US" sz="1400" dirty="0" err="1" smtClean="0">
                <a:latin typeface="Times New Roman"/>
                <a:cs typeface="Times New Roman"/>
              </a:rPr>
              <a:t>nella</a:t>
            </a:r>
            <a:r>
              <a:rPr lang="en-US" sz="1400" dirty="0" smtClean="0">
                <a:latin typeface="Times New Roman"/>
                <a:cs typeface="Times New Roman"/>
              </a:rPr>
              <a:t> </a:t>
            </a:r>
            <a:r>
              <a:rPr lang="en-US" sz="1400" dirty="0" err="1" smtClean="0">
                <a:latin typeface="Times New Roman"/>
                <a:cs typeface="Times New Roman"/>
              </a:rPr>
              <a:t>membrana</a:t>
            </a:r>
            <a:r>
              <a:rPr lang="en-US" sz="1400" dirty="0" smtClean="0">
                <a:latin typeface="Times New Roman"/>
                <a:cs typeface="Times New Roman"/>
              </a:rPr>
              <a:t> </a:t>
            </a:r>
            <a:r>
              <a:rPr lang="en-US" sz="1400" dirty="0" err="1" smtClean="0">
                <a:latin typeface="Times New Roman"/>
                <a:cs typeface="Times New Roman"/>
              </a:rPr>
              <a:t>plasmatica</a:t>
            </a:r>
            <a:r>
              <a:rPr lang="en-US" sz="1400" dirty="0" smtClean="0">
                <a:latin typeface="Times New Roman"/>
                <a:cs typeface="Times New Roman"/>
              </a:rPr>
              <a:t> </a:t>
            </a:r>
            <a:r>
              <a:rPr lang="en-US" sz="1400" dirty="0" err="1" smtClean="0">
                <a:latin typeface="Times New Roman"/>
                <a:cs typeface="Times New Roman"/>
              </a:rPr>
              <a:t>e</a:t>
            </a:r>
            <a:r>
              <a:rPr lang="en-US" sz="1400" dirty="0" smtClean="0">
                <a:latin typeface="Times New Roman"/>
                <a:cs typeface="Times New Roman"/>
              </a:rPr>
              <a:t> </a:t>
            </a:r>
            <a:r>
              <a:rPr lang="en-US" sz="1400" dirty="0" err="1" smtClean="0">
                <a:latin typeface="Times New Roman"/>
                <a:cs typeface="Times New Roman"/>
              </a:rPr>
              <a:t>nel</a:t>
            </a:r>
            <a:r>
              <a:rPr lang="en-US" sz="1400" dirty="0" smtClean="0">
                <a:latin typeface="Times New Roman"/>
                <a:cs typeface="Times New Roman"/>
              </a:rPr>
              <a:t> </a:t>
            </a:r>
            <a:r>
              <a:rPr lang="en-US" sz="1400" dirty="0" err="1" smtClean="0">
                <a:latin typeface="Times New Roman"/>
                <a:cs typeface="Times New Roman"/>
              </a:rPr>
              <a:t>reticolo</a:t>
            </a:r>
            <a:r>
              <a:rPr lang="en-US" sz="1400" dirty="0" smtClean="0">
                <a:latin typeface="Times New Roman"/>
                <a:cs typeface="Times New Roman"/>
              </a:rPr>
              <a:t> </a:t>
            </a:r>
            <a:r>
              <a:rPr lang="en-US" sz="1400" dirty="0" err="1" smtClean="0">
                <a:latin typeface="Times New Roman"/>
                <a:cs typeface="Times New Roman"/>
              </a:rPr>
              <a:t>endoplasmatico</a:t>
            </a:r>
            <a:endParaRPr lang="it-IT" sz="1400" dirty="0" smtClean="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117692"/>
            <a:ext cx="7772400" cy="6463309"/>
          </a:xfrm>
          <a:prstGeom prst="rect">
            <a:avLst/>
          </a:prstGeom>
          <a:noFill/>
        </p:spPr>
        <p:txBody>
          <a:bodyPr wrap="square" rtlCol="0">
            <a:spAutoFit/>
          </a:bodyPr>
          <a:lstStyle/>
          <a:p>
            <a:pPr algn="just"/>
            <a:r>
              <a:rPr lang="en-US" dirty="0"/>
              <a:t>Il </a:t>
            </a:r>
            <a:r>
              <a:rPr lang="en-US" b="1" i="1" dirty="0" err="1">
                <a:latin typeface="Times New Roman"/>
                <a:cs typeface="Times New Roman"/>
              </a:rPr>
              <a:t>diacilglicerolo</a:t>
            </a:r>
            <a:r>
              <a:rPr lang="en-US" b="1" dirty="0">
                <a:latin typeface="Times New Roman"/>
                <a:cs typeface="Times New Roman"/>
              </a:rPr>
              <a:t> (</a:t>
            </a:r>
            <a:r>
              <a:rPr lang="en-US" b="1" i="1" dirty="0">
                <a:latin typeface="Times New Roman"/>
                <a:cs typeface="Times New Roman"/>
              </a:rPr>
              <a:t>DAG</a:t>
            </a:r>
            <a:r>
              <a:rPr lang="en-US" b="1" dirty="0">
                <a:latin typeface="Times New Roman"/>
                <a:cs typeface="Times New Roman"/>
              </a:rPr>
              <a:t>)</a:t>
            </a:r>
            <a:r>
              <a:rPr lang="en-US" dirty="0">
                <a:latin typeface="Times New Roman"/>
                <a:cs typeface="Times New Roman"/>
              </a:rPr>
              <a:t> </a:t>
            </a:r>
            <a:r>
              <a:rPr lang="en-US" dirty="0" err="1">
                <a:latin typeface="Times New Roman"/>
                <a:cs typeface="Times New Roman"/>
              </a:rPr>
              <a:t>è</a:t>
            </a:r>
            <a:r>
              <a:rPr lang="en-US" dirty="0">
                <a:latin typeface="Times New Roman"/>
                <a:cs typeface="Times New Roman"/>
              </a:rPr>
              <a:t> un </a:t>
            </a:r>
            <a:r>
              <a:rPr lang="en-US" dirty="0" err="1">
                <a:latin typeface="Times New Roman"/>
                <a:cs typeface="Times New Roman"/>
              </a:rPr>
              <a:t>secondo</a:t>
            </a:r>
            <a:r>
              <a:rPr lang="en-US" dirty="0">
                <a:latin typeface="Times New Roman"/>
                <a:cs typeface="Times New Roman"/>
              </a:rPr>
              <a:t> </a:t>
            </a:r>
            <a:r>
              <a:rPr lang="en-US" dirty="0" err="1">
                <a:latin typeface="Times New Roman"/>
                <a:cs typeface="Times New Roman"/>
              </a:rPr>
              <a:t>messaggero</a:t>
            </a:r>
            <a:r>
              <a:rPr lang="en-US" dirty="0">
                <a:latin typeface="Times New Roman"/>
                <a:cs typeface="Times New Roman"/>
              </a:rPr>
              <a:t> </a:t>
            </a:r>
            <a:r>
              <a:rPr lang="en-US" dirty="0" err="1">
                <a:latin typeface="Times New Roman"/>
                <a:cs typeface="Times New Roman"/>
              </a:rPr>
              <a:t>liposolubile</a:t>
            </a:r>
            <a:r>
              <a:rPr lang="en-US" dirty="0">
                <a:latin typeface="Times New Roman"/>
                <a:cs typeface="Times New Roman"/>
              </a:rPr>
              <a:t> </a:t>
            </a:r>
            <a:r>
              <a:rPr lang="en-US" dirty="0" err="1">
                <a:latin typeface="Times New Roman"/>
                <a:cs typeface="Times New Roman"/>
              </a:rPr>
              <a:t>costituito</a:t>
            </a:r>
            <a:r>
              <a:rPr lang="en-US" dirty="0">
                <a:latin typeface="Times New Roman"/>
                <a:cs typeface="Times New Roman"/>
              </a:rPr>
              <a:t> </a:t>
            </a:r>
            <a:r>
              <a:rPr lang="en-US" dirty="0" err="1">
                <a:latin typeface="Times New Roman"/>
                <a:cs typeface="Times New Roman"/>
              </a:rPr>
              <a:t>da</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molecole</a:t>
            </a:r>
            <a:r>
              <a:rPr lang="en-US" dirty="0">
                <a:latin typeface="Times New Roman"/>
                <a:cs typeface="Times New Roman"/>
              </a:rPr>
              <a:t> di </a:t>
            </a:r>
            <a:r>
              <a:rPr lang="en-US" dirty="0" err="1">
                <a:latin typeface="Times New Roman"/>
                <a:cs typeface="Times New Roman"/>
              </a:rPr>
              <a:t>glicerolo</a:t>
            </a:r>
            <a:r>
              <a:rPr lang="en-US" dirty="0">
                <a:latin typeface="Times New Roman"/>
                <a:cs typeface="Times New Roman"/>
              </a:rPr>
              <a:t> con due </a:t>
            </a:r>
            <a:r>
              <a:rPr lang="en-US" dirty="0" err="1">
                <a:latin typeface="Times New Roman"/>
                <a:cs typeface="Times New Roman"/>
              </a:rPr>
              <a:t>residui</a:t>
            </a:r>
            <a:r>
              <a:rPr lang="en-US" dirty="0">
                <a:latin typeface="Times New Roman"/>
                <a:cs typeface="Times New Roman"/>
              </a:rPr>
              <a:t> di </a:t>
            </a:r>
            <a:r>
              <a:rPr lang="en-US" dirty="0" err="1">
                <a:latin typeface="Times New Roman"/>
                <a:cs typeface="Times New Roman"/>
              </a:rPr>
              <a:t>acido</a:t>
            </a:r>
            <a:r>
              <a:rPr lang="en-US" dirty="0">
                <a:latin typeface="Times New Roman"/>
                <a:cs typeface="Times New Roman"/>
              </a:rPr>
              <a:t> </a:t>
            </a:r>
            <a:r>
              <a:rPr lang="en-US" dirty="0" err="1">
                <a:latin typeface="Times New Roman"/>
                <a:cs typeface="Times New Roman"/>
              </a:rPr>
              <a:t>grasso</a:t>
            </a:r>
            <a:r>
              <a:rPr lang="en-US" dirty="0">
                <a:latin typeface="Times New Roman"/>
                <a:cs typeface="Times New Roman"/>
              </a:rPr>
              <a:t>. </a:t>
            </a:r>
            <a:endParaRPr lang="it-IT" dirty="0">
              <a:latin typeface="Times New Roman"/>
              <a:cs typeface="Times New Roman"/>
            </a:endParaRPr>
          </a:p>
          <a:p>
            <a:pPr algn="just"/>
            <a:r>
              <a:rPr lang="en-US" dirty="0" err="1">
                <a:latin typeface="Times New Roman"/>
                <a:cs typeface="Times New Roman"/>
              </a:rPr>
              <a:t>Resta</a:t>
            </a:r>
            <a:r>
              <a:rPr lang="en-US" dirty="0">
                <a:latin typeface="Times New Roman"/>
                <a:cs typeface="Times New Roman"/>
              </a:rPr>
              <a:t> </a:t>
            </a:r>
            <a:r>
              <a:rPr lang="en-US" dirty="0" err="1">
                <a:latin typeface="Times New Roman"/>
                <a:cs typeface="Times New Roman"/>
              </a:rPr>
              <a:t>ancorato</a:t>
            </a:r>
            <a:r>
              <a:rPr lang="en-US" dirty="0">
                <a:latin typeface="Times New Roman"/>
                <a:cs typeface="Times New Roman"/>
              </a:rPr>
              <a:t> </a:t>
            </a:r>
            <a:r>
              <a:rPr lang="en-US" dirty="0" err="1">
                <a:latin typeface="Times New Roman"/>
                <a:cs typeface="Times New Roman"/>
              </a:rPr>
              <a:t>alla</a:t>
            </a:r>
            <a:r>
              <a:rPr lang="en-US" dirty="0">
                <a:latin typeface="Times New Roman"/>
                <a:cs typeface="Times New Roman"/>
              </a:rPr>
              <a:t> </a:t>
            </a:r>
            <a:r>
              <a:rPr lang="en-US" dirty="0" err="1">
                <a:latin typeface="Times New Roman"/>
                <a:cs typeface="Times New Roman"/>
              </a:rPr>
              <a:t>membrana</a:t>
            </a:r>
            <a:r>
              <a:rPr lang="en-US" dirty="0">
                <a:latin typeface="Times New Roman"/>
                <a:cs typeface="Times New Roman"/>
              </a:rPr>
              <a:t>, </a:t>
            </a:r>
            <a:r>
              <a:rPr lang="en-US" dirty="0" err="1">
                <a:latin typeface="Times New Roman"/>
                <a:cs typeface="Times New Roman"/>
              </a:rPr>
              <a:t>attiva</a:t>
            </a:r>
            <a:r>
              <a:rPr lang="en-US" dirty="0">
                <a:latin typeface="Times New Roman"/>
                <a:cs typeface="Times New Roman"/>
              </a:rPr>
              <a:t> la </a:t>
            </a:r>
            <a:r>
              <a:rPr lang="en-US" i="1" dirty="0">
                <a:latin typeface="Times New Roman"/>
                <a:cs typeface="Times New Roman"/>
              </a:rPr>
              <a:t>protein-</a:t>
            </a:r>
            <a:r>
              <a:rPr lang="en-US" i="1" dirty="0" err="1">
                <a:latin typeface="Times New Roman"/>
                <a:cs typeface="Times New Roman"/>
              </a:rPr>
              <a:t>chinasi</a:t>
            </a:r>
            <a:r>
              <a:rPr lang="en-US" i="1" dirty="0">
                <a:latin typeface="Times New Roman"/>
                <a:cs typeface="Times New Roman"/>
              </a:rPr>
              <a:t> C</a:t>
            </a:r>
            <a:r>
              <a:rPr lang="en-US" dirty="0">
                <a:latin typeface="Times New Roman"/>
                <a:cs typeface="Times New Roman"/>
              </a:rPr>
              <a:t> (</a:t>
            </a:r>
            <a:r>
              <a:rPr lang="en-US" i="1" dirty="0">
                <a:latin typeface="Times New Roman"/>
                <a:cs typeface="Times New Roman"/>
              </a:rPr>
              <a:t>PKC</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 </a:t>
            </a:r>
            <a:r>
              <a:rPr lang="en-US" dirty="0" err="1">
                <a:latin typeface="Times New Roman"/>
                <a:cs typeface="Times New Roman"/>
              </a:rPr>
              <a:t>sua</a:t>
            </a:r>
            <a:r>
              <a:rPr lang="en-US" dirty="0">
                <a:latin typeface="Times New Roman"/>
                <a:cs typeface="Times New Roman"/>
              </a:rPr>
              <a:t> volta, </a:t>
            </a:r>
            <a:r>
              <a:rPr lang="en-US" dirty="0" err="1">
                <a:latin typeface="Times New Roman"/>
                <a:cs typeface="Times New Roman"/>
              </a:rPr>
              <a:t>catalizza</a:t>
            </a:r>
            <a:r>
              <a:rPr lang="en-US" dirty="0">
                <a:latin typeface="Times New Roman"/>
                <a:cs typeface="Times New Roman"/>
              </a:rPr>
              <a:t> la </a:t>
            </a:r>
            <a:r>
              <a:rPr lang="en-US" dirty="0" err="1">
                <a:latin typeface="Times New Roman"/>
                <a:cs typeface="Times New Roman"/>
              </a:rPr>
              <a:t>fosforilazione</a:t>
            </a:r>
            <a:r>
              <a:rPr lang="en-US" dirty="0">
                <a:latin typeface="Times New Roman"/>
                <a:cs typeface="Times New Roman"/>
              </a:rPr>
              <a:t> di </a:t>
            </a:r>
            <a:r>
              <a:rPr lang="en-US" dirty="0" err="1">
                <a:latin typeface="Times New Roman"/>
                <a:cs typeface="Times New Roman"/>
              </a:rPr>
              <a:t>varie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intracellulari</a:t>
            </a:r>
            <a:r>
              <a:rPr lang="en-US" dirty="0" smtClean="0">
                <a:latin typeface="Times New Roman"/>
                <a:cs typeface="Times New Roman"/>
              </a:rPr>
              <a:t>.</a:t>
            </a:r>
          </a:p>
          <a:p>
            <a:pPr algn="just"/>
            <a:endParaRPr lang="it-IT" dirty="0" smtClean="0">
              <a:latin typeface="Times New Roman"/>
              <a:cs typeface="Times New Roman"/>
            </a:endParaRPr>
          </a:p>
          <a:p>
            <a:pPr algn="just"/>
            <a:r>
              <a:rPr lang="en-US" dirty="0" err="1">
                <a:latin typeface="Times New Roman"/>
                <a:cs typeface="Times New Roman"/>
              </a:rPr>
              <a:t>Ciò</a:t>
            </a:r>
            <a:r>
              <a:rPr lang="en-US" dirty="0">
                <a:latin typeface="Times New Roman"/>
                <a:cs typeface="Times New Roman"/>
              </a:rPr>
              <a:t> </a:t>
            </a:r>
            <a:r>
              <a:rPr lang="en-US" dirty="0" err="1">
                <a:latin typeface="Times New Roman"/>
                <a:cs typeface="Times New Roman"/>
              </a:rPr>
              <a:t>determina</a:t>
            </a:r>
            <a:r>
              <a:rPr lang="en-US" dirty="0">
                <a:latin typeface="Times New Roman"/>
                <a:cs typeface="Times New Roman"/>
              </a:rPr>
              <a:t> un </a:t>
            </a:r>
            <a:r>
              <a:rPr lang="en-US" b="1" dirty="0" err="1">
                <a:latin typeface="Times New Roman"/>
                <a:cs typeface="Times New Roman"/>
              </a:rPr>
              <a:t>aumento</a:t>
            </a:r>
            <a:r>
              <a:rPr lang="en-US" b="1" dirty="0">
                <a:latin typeface="Times New Roman"/>
                <a:cs typeface="Times New Roman"/>
              </a:rPr>
              <a:t> di </a:t>
            </a:r>
            <a:r>
              <a:rPr lang="en-US" b="1" dirty="0" err="1">
                <a:latin typeface="Times New Roman"/>
                <a:cs typeface="Times New Roman"/>
              </a:rPr>
              <a:t>calcio</a:t>
            </a:r>
            <a:r>
              <a:rPr lang="en-US" b="1" dirty="0">
                <a:latin typeface="Times New Roman"/>
                <a:cs typeface="Times New Roman"/>
              </a:rPr>
              <a:t> </a:t>
            </a:r>
            <a:r>
              <a:rPr lang="en-US" b="1" dirty="0" err="1">
                <a:latin typeface="Times New Roman"/>
                <a:cs typeface="Times New Roman"/>
              </a:rPr>
              <a:t>nella</a:t>
            </a:r>
            <a:r>
              <a:rPr lang="en-US" b="1" dirty="0">
                <a:latin typeface="Times New Roman"/>
                <a:cs typeface="Times New Roman"/>
              </a:rPr>
              <a:t> </a:t>
            </a:r>
            <a:r>
              <a:rPr lang="en-US" b="1" dirty="0" err="1">
                <a:latin typeface="Times New Roman"/>
                <a:cs typeface="Times New Roman"/>
              </a:rPr>
              <a:t>cellula</a:t>
            </a:r>
            <a:r>
              <a:rPr lang="en-US" b="1"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è</a:t>
            </a:r>
            <a:r>
              <a:rPr lang="en-US" dirty="0">
                <a:latin typeface="Times New Roman"/>
                <a:cs typeface="Times New Roman"/>
              </a:rPr>
              <a:t> </a:t>
            </a:r>
            <a:r>
              <a:rPr lang="en-US" dirty="0" err="1">
                <a:latin typeface="Times New Roman"/>
                <a:cs typeface="Times New Roman"/>
              </a:rPr>
              <a:t>responsabile</a:t>
            </a:r>
            <a:r>
              <a:rPr lang="en-US" dirty="0">
                <a:latin typeface="Times New Roman"/>
                <a:cs typeface="Times New Roman"/>
              </a:rPr>
              <a:t> di </a:t>
            </a:r>
            <a:r>
              <a:rPr lang="en-US" dirty="0" err="1">
                <a:latin typeface="Times New Roman"/>
                <a:cs typeface="Times New Roman"/>
              </a:rPr>
              <a:t>vari</a:t>
            </a:r>
            <a:r>
              <a:rPr lang="en-US" dirty="0">
                <a:latin typeface="Times New Roman"/>
                <a:cs typeface="Times New Roman"/>
              </a:rPr>
              <a:t> </a:t>
            </a:r>
            <a:r>
              <a:rPr lang="en-US" dirty="0" err="1">
                <a:latin typeface="Times New Roman"/>
                <a:cs typeface="Times New Roman"/>
              </a:rPr>
              <a:t>effetti</a:t>
            </a:r>
            <a:r>
              <a:rPr lang="en-US" dirty="0">
                <a:latin typeface="Times New Roman"/>
                <a:cs typeface="Times New Roman"/>
              </a:rPr>
              <a:t>: </a:t>
            </a:r>
            <a:r>
              <a:rPr lang="en-US" dirty="0" err="1">
                <a:latin typeface="Times New Roman"/>
                <a:cs typeface="Times New Roman"/>
              </a:rPr>
              <a:t>contrazione</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a:t>
            </a:r>
            <a:r>
              <a:rPr lang="en-US" dirty="0" err="1">
                <a:latin typeface="Times New Roman"/>
                <a:cs typeface="Times New Roman"/>
              </a:rPr>
              <a:t>muscolatura</a:t>
            </a:r>
            <a:r>
              <a:rPr lang="en-US" dirty="0">
                <a:latin typeface="Times New Roman"/>
                <a:cs typeface="Times New Roman"/>
              </a:rPr>
              <a:t> </a:t>
            </a:r>
            <a:r>
              <a:rPr lang="en-US" dirty="0" err="1">
                <a:latin typeface="Times New Roman"/>
                <a:cs typeface="Times New Roman"/>
              </a:rPr>
              <a:t>liscia</a:t>
            </a:r>
            <a:r>
              <a:rPr lang="en-US" dirty="0">
                <a:latin typeface="Times New Roman"/>
                <a:cs typeface="Times New Roman"/>
              </a:rPr>
              <a:t>, </a:t>
            </a:r>
            <a:r>
              <a:rPr lang="en-US" dirty="0" err="1">
                <a:latin typeface="Times New Roman"/>
                <a:cs typeface="Times New Roman"/>
              </a:rPr>
              <a:t>secrezione</a:t>
            </a:r>
            <a:r>
              <a:rPr lang="en-US" dirty="0">
                <a:latin typeface="Times New Roman"/>
                <a:cs typeface="Times New Roman"/>
              </a:rPr>
              <a:t> </a:t>
            </a:r>
            <a:r>
              <a:rPr lang="en-US" dirty="0" err="1">
                <a:latin typeface="Times New Roman"/>
                <a:cs typeface="Times New Roman"/>
              </a:rPr>
              <a:t>ghiandolare</a:t>
            </a:r>
            <a:r>
              <a:rPr lang="en-US" dirty="0">
                <a:latin typeface="Times New Roman"/>
                <a:cs typeface="Times New Roman"/>
              </a:rPr>
              <a:t>, </a:t>
            </a:r>
            <a:r>
              <a:rPr lang="en-US" dirty="0" err="1">
                <a:latin typeface="Times New Roman"/>
                <a:cs typeface="Times New Roman"/>
              </a:rPr>
              <a:t>ecc</a:t>
            </a:r>
            <a:r>
              <a:rPr lang="en-US" dirty="0" smtClean="0">
                <a:latin typeface="Times New Roman"/>
                <a:cs typeface="Times New Roman"/>
              </a:rPr>
              <a:t>.</a:t>
            </a:r>
          </a:p>
          <a:p>
            <a:pPr algn="just"/>
            <a:endParaRPr lang="it-IT" dirty="0" smtClean="0">
              <a:latin typeface="Times New Roman"/>
              <a:cs typeface="Times New Roman"/>
            </a:endParaRPr>
          </a:p>
          <a:p>
            <a:pPr algn="just"/>
            <a:r>
              <a:rPr lang="en-US" dirty="0">
                <a:latin typeface="Times New Roman"/>
                <a:cs typeface="Times New Roman"/>
              </a:rPr>
              <a:t>La PKC </a:t>
            </a:r>
            <a:r>
              <a:rPr lang="en-US" dirty="0" err="1">
                <a:latin typeface="Times New Roman"/>
                <a:cs typeface="Times New Roman"/>
              </a:rPr>
              <a:t>è</a:t>
            </a:r>
            <a:r>
              <a:rPr lang="en-US" dirty="0">
                <a:latin typeface="Times New Roman"/>
                <a:cs typeface="Times New Roman"/>
              </a:rPr>
              <a:t> </a:t>
            </a:r>
            <a:r>
              <a:rPr lang="en-US" dirty="0" err="1">
                <a:latin typeface="Times New Roman"/>
                <a:cs typeface="Times New Roman"/>
              </a:rPr>
              <a:t>costituita</a:t>
            </a:r>
            <a:r>
              <a:rPr lang="en-US" dirty="0">
                <a:latin typeface="Times New Roman"/>
                <a:cs typeface="Times New Roman"/>
              </a:rPr>
              <a:t> </a:t>
            </a:r>
            <a:r>
              <a:rPr lang="en-US" dirty="0" err="1">
                <a:latin typeface="Times New Roman"/>
                <a:cs typeface="Times New Roman"/>
              </a:rPr>
              <a:t>da</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subunità</a:t>
            </a:r>
            <a:r>
              <a:rPr lang="en-US" dirty="0">
                <a:latin typeface="Times New Roman"/>
                <a:cs typeface="Times New Roman"/>
              </a:rPr>
              <a:t> </a:t>
            </a:r>
            <a:r>
              <a:rPr lang="en-US" dirty="0" err="1">
                <a:latin typeface="Times New Roman"/>
                <a:cs typeface="Times New Roman"/>
              </a:rPr>
              <a:t>catalitica</a:t>
            </a:r>
            <a:r>
              <a:rPr lang="en-US" dirty="0">
                <a:latin typeface="Times New Roman"/>
                <a:cs typeface="Times New Roman"/>
              </a:rPr>
              <a:t> </a:t>
            </a:r>
            <a:r>
              <a:rPr lang="en-US" dirty="0" err="1">
                <a:latin typeface="Times New Roman"/>
                <a:cs typeface="Times New Roman"/>
              </a:rPr>
              <a:t>ed</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subunità</a:t>
            </a:r>
            <a:r>
              <a:rPr lang="en-US" dirty="0">
                <a:latin typeface="Times New Roman"/>
                <a:cs typeface="Times New Roman"/>
              </a:rPr>
              <a:t> </a:t>
            </a:r>
            <a:r>
              <a:rPr lang="en-US" dirty="0" err="1">
                <a:latin typeface="Times New Roman"/>
                <a:cs typeface="Times New Roman"/>
              </a:rPr>
              <a:t>regolatrice</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è</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calmodulina</a:t>
            </a:r>
            <a:r>
              <a:rPr lang="en-US" dirty="0">
                <a:latin typeface="Times New Roman"/>
                <a:cs typeface="Times New Roman"/>
              </a:rPr>
              <a:t>, </a:t>
            </a:r>
            <a:r>
              <a:rPr lang="en-US" dirty="0" err="1">
                <a:latin typeface="Times New Roman"/>
                <a:cs typeface="Times New Roman"/>
              </a:rPr>
              <a:t>cioè</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proteina</a:t>
            </a:r>
            <a:r>
              <a:rPr lang="en-US" dirty="0">
                <a:latin typeface="Times New Roman"/>
                <a:cs typeface="Times New Roman"/>
              </a:rPr>
              <a:t> </a:t>
            </a:r>
            <a:r>
              <a:rPr lang="en-US" dirty="0" err="1">
                <a:latin typeface="Times New Roman"/>
                <a:cs typeface="Times New Roman"/>
              </a:rPr>
              <a:t>regolata</a:t>
            </a:r>
            <a:r>
              <a:rPr lang="en-US" dirty="0">
                <a:latin typeface="Times New Roman"/>
                <a:cs typeface="Times New Roman"/>
              </a:rPr>
              <a:t> </a:t>
            </a:r>
            <a:r>
              <a:rPr lang="en-US" dirty="0" err="1">
                <a:latin typeface="Times New Roman"/>
                <a:cs typeface="Times New Roman"/>
              </a:rPr>
              <a:t>dagli</a:t>
            </a:r>
            <a:r>
              <a:rPr lang="en-US" dirty="0">
                <a:latin typeface="Times New Roman"/>
                <a:cs typeface="Times New Roman"/>
              </a:rPr>
              <a:t> </a:t>
            </a:r>
            <a:r>
              <a:rPr lang="en-US" dirty="0" err="1">
                <a:latin typeface="Times New Roman"/>
                <a:cs typeface="Times New Roman"/>
              </a:rPr>
              <a:t>ioni</a:t>
            </a:r>
            <a:r>
              <a:rPr lang="en-US" dirty="0">
                <a:latin typeface="Times New Roman"/>
                <a:cs typeface="Times New Roman"/>
              </a:rPr>
              <a:t> Ca</a:t>
            </a:r>
            <a:r>
              <a:rPr lang="en-US" baseline="30000" dirty="0">
                <a:latin typeface="Times New Roman"/>
                <a:cs typeface="Times New Roman"/>
              </a:rPr>
              <a:t>++</a:t>
            </a:r>
            <a:r>
              <a:rPr lang="en-US" dirty="0">
                <a:latin typeface="Times New Roman"/>
                <a:cs typeface="Times New Roman"/>
              </a:rPr>
              <a:t>; </a:t>
            </a:r>
            <a:r>
              <a:rPr lang="en-US" dirty="0" err="1">
                <a:latin typeface="Times New Roman"/>
                <a:cs typeface="Times New Roman"/>
              </a:rPr>
              <a:t>quindi</a:t>
            </a:r>
            <a:r>
              <a:rPr lang="en-US" dirty="0">
                <a:latin typeface="Times New Roman"/>
                <a:cs typeface="Times New Roman"/>
              </a:rPr>
              <a:t> </a:t>
            </a:r>
            <a:r>
              <a:rPr lang="en-US" dirty="0" err="1">
                <a:latin typeface="Times New Roman"/>
                <a:cs typeface="Times New Roman"/>
              </a:rPr>
              <a:t>sia</a:t>
            </a:r>
            <a:r>
              <a:rPr lang="en-US" dirty="0">
                <a:latin typeface="Times New Roman"/>
                <a:cs typeface="Times New Roman"/>
              </a:rPr>
              <a:t> </a:t>
            </a:r>
            <a:r>
              <a:rPr lang="en-US" dirty="0" err="1">
                <a:latin typeface="Times New Roman"/>
                <a:cs typeface="Times New Roman"/>
              </a:rPr>
              <a:t>gli</a:t>
            </a:r>
            <a:r>
              <a:rPr lang="en-US" dirty="0">
                <a:latin typeface="Times New Roman"/>
                <a:cs typeface="Times New Roman"/>
              </a:rPr>
              <a:t> </a:t>
            </a:r>
            <a:r>
              <a:rPr lang="en-US" dirty="0" err="1">
                <a:latin typeface="Times New Roman"/>
                <a:cs typeface="Times New Roman"/>
              </a:rPr>
              <a:t>ioni</a:t>
            </a:r>
            <a:r>
              <a:rPr lang="en-US" dirty="0">
                <a:latin typeface="Times New Roman"/>
                <a:cs typeface="Times New Roman"/>
              </a:rPr>
              <a:t> </a:t>
            </a:r>
            <a:r>
              <a:rPr lang="en-US" dirty="0" err="1">
                <a:latin typeface="Times New Roman"/>
                <a:cs typeface="Times New Roman"/>
              </a:rPr>
              <a:t>calcio</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il</a:t>
            </a:r>
            <a:r>
              <a:rPr lang="en-US" dirty="0">
                <a:latin typeface="Times New Roman"/>
                <a:cs typeface="Times New Roman"/>
              </a:rPr>
              <a:t> DAG </a:t>
            </a:r>
            <a:r>
              <a:rPr lang="en-US" dirty="0" err="1">
                <a:latin typeface="Times New Roman"/>
                <a:cs typeface="Times New Roman"/>
              </a:rPr>
              <a:t>contribuiscono</a:t>
            </a:r>
            <a:r>
              <a:rPr lang="en-US" dirty="0">
                <a:latin typeface="Times New Roman"/>
                <a:cs typeface="Times New Roman"/>
              </a:rPr>
              <a:t> </a:t>
            </a:r>
            <a:r>
              <a:rPr lang="en-US" dirty="0" err="1">
                <a:latin typeface="Times New Roman"/>
                <a:cs typeface="Times New Roman"/>
              </a:rPr>
              <a:t>all’attivazione</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PKC (C = </a:t>
            </a:r>
            <a:r>
              <a:rPr lang="en-US" dirty="0" err="1">
                <a:latin typeface="Times New Roman"/>
                <a:cs typeface="Times New Roman"/>
              </a:rPr>
              <a:t>attivata</a:t>
            </a:r>
            <a:r>
              <a:rPr lang="en-US" dirty="0">
                <a:latin typeface="Times New Roman"/>
                <a:cs typeface="Times New Roman"/>
              </a:rPr>
              <a:t> </a:t>
            </a:r>
            <a:r>
              <a:rPr lang="en-US" dirty="0" err="1">
                <a:latin typeface="Times New Roman"/>
                <a:cs typeface="Times New Roman"/>
              </a:rPr>
              <a:t>dal</a:t>
            </a:r>
            <a:r>
              <a:rPr lang="en-US" dirty="0">
                <a:latin typeface="Times New Roman"/>
                <a:cs typeface="Times New Roman"/>
              </a:rPr>
              <a:t> Ca</a:t>
            </a:r>
            <a:r>
              <a:rPr lang="en-US" baseline="30000" dirty="0">
                <a:latin typeface="Times New Roman"/>
                <a:cs typeface="Times New Roman"/>
              </a:rPr>
              <a:t>++</a:t>
            </a:r>
            <a:r>
              <a:rPr lang="en-US" dirty="0">
                <a:latin typeface="Times New Roman"/>
                <a:cs typeface="Times New Roman"/>
              </a:rPr>
              <a:t>)</a:t>
            </a:r>
            <a:r>
              <a:rPr lang="en-US" dirty="0" smtClean="0">
                <a:latin typeface="Times New Roman"/>
                <a:cs typeface="Times New Roman"/>
              </a:rPr>
              <a:t>.</a:t>
            </a:r>
          </a:p>
          <a:p>
            <a:pPr algn="just"/>
            <a:r>
              <a:rPr lang="en-US" dirty="0" smtClean="0">
                <a:latin typeface="Times New Roman"/>
                <a:cs typeface="Times New Roman"/>
              </a:rPr>
              <a:t> </a:t>
            </a:r>
            <a:endParaRPr lang="it-IT" dirty="0">
              <a:latin typeface="Times New Roman"/>
              <a:cs typeface="Times New Roman"/>
            </a:endParaRPr>
          </a:p>
          <a:p>
            <a:pPr algn="just"/>
            <a:r>
              <a:rPr lang="en-US" dirty="0">
                <a:latin typeface="Times New Roman"/>
                <a:cs typeface="Times New Roman"/>
              </a:rPr>
              <a:t>Le  PKC </a:t>
            </a:r>
            <a:r>
              <a:rPr lang="en-US" dirty="0" err="1">
                <a:latin typeface="Times New Roman"/>
                <a:cs typeface="Times New Roman"/>
              </a:rPr>
              <a:t>fosforilano</a:t>
            </a:r>
            <a:r>
              <a:rPr lang="en-US" dirty="0">
                <a:latin typeface="Times New Roman"/>
                <a:cs typeface="Times New Roman"/>
              </a:rPr>
              <a:t> </a:t>
            </a:r>
            <a:r>
              <a:rPr lang="en-US" dirty="0" err="1">
                <a:latin typeface="Times New Roman"/>
                <a:cs typeface="Times New Roman"/>
              </a:rPr>
              <a:t>residui</a:t>
            </a:r>
            <a:r>
              <a:rPr lang="en-US" dirty="0">
                <a:latin typeface="Times New Roman"/>
                <a:cs typeface="Times New Roman"/>
              </a:rPr>
              <a:t> di </a:t>
            </a:r>
            <a:r>
              <a:rPr lang="en-US" dirty="0" err="1">
                <a:latin typeface="Times New Roman"/>
                <a:cs typeface="Times New Roman"/>
              </a:rPr>
              <a:t>serina</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di </a:t>
            </a:r>
            <a:r>
              <a:rPr lang="en-US" dirty="0" err="1">
                <a:latin typeface="Times New Roman"/>
                <a:cs typeface="Times New Roman"/>
              </a:rPr>
              <a:t>treonina</a:t>
            </a:r>
            <a:r>
              <a:rPr lang="en-US" dirty="0">
                <a:latin typeface="Times New Roman"/>
                <a:cs typeface="Times New Roman"/>
              </a:rPr>
              <a:t> </a:t>
            </a:r>
            <a:r>
              <a:rPr lang="en-US" dirty="0" err="1">
                <a:latin typeface="Times New Roman"/>
                <a:cs typeface="Times New Roman"/>
              </a:rPr>
              <a:t>sulle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bersaglio</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cromosomiche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di </a:t>
            </a:r>
            <a:r>
              <a:rPr lang="en-US" dirty="0" err="1">
                <a:latin typeface="Times New Roman"/>
                <a:cs typeface="Times New Roman"/>
              </a:rPr>
              <a:t>trasporto</a:t>
            </a:r>
            <a:r>
              <a:rPr lang="en-US" dirty="0">
                <a:latin typeface="Times New Roman"/>
                <a:cs typeface="Times New Roman"/>
              </a:rPr>
              <a:t> </a:t>
            </a:r>
            <a:r>
              <a:rPr lang="en-US" dirty="0" err="1">
                <a:latin typeface="Times New Roman"/>
                <a:cs typeface="Times New Roman"/>
              </a:rPr>
              <a:t>della</a:t>
            </a:r>
            <a:r>
              <a:rPr lang="en-US" dirty="0">
                <a:latin typeface="Times New Roman"/>
                <a:cs typeface="Times New Roman"/>
              </a:rPr>
              <a:t> </a:t>
            </a:r>
            <a:r>
              <a:rPr lang="en-US" dirty="0" err="1">
                <a:latin typeface="Times New Roman"/>
                <a:cs typeface="Times New Roman"/>
              </a:rPr>
              <a:t>membrana</a:t>
            </a:r>
            <a:r>
              <a:rPr lang="en-US" dirty="0">
                <a:latin typeface="Times New Roman"/>
                <a:cs typeface="Times New Roman"/>
              </a:rPr>
              <a:t> </a:t>
            </a:r>
            <a:r>
              <a:rPr lang="en-US" dirty="0" err="1">
                <a:latin typeface="Times New Roman"/>
                <a:cs typeface="Times New Roman"/>
              </a:rPr>
              <a:t>plasmatica</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contrattili</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del </a:t>
            </a:r>
            <a:r>
              <a:rPr lang="en-US" dirty="0" err="1">
                <a:latin typeface="Times New Roman"/>
                <a:cs typeface="Times New Roman"/>
              </a:rPr>
              <a:t>citoscheletro</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regolano</a:t>
            </a:r>
            <a:r>
              <a:rPr lang="en-US" dirty="0">
                <a:latin typeface="Times New Roman"/>
                <a:cs typeface="Times New Roman"/>
              </a:rPr>
              <a:t> la </a:t>
            </a:r>
            <a:r>
              <a:rPr lang="en-US" dirty="0" err="1">
                <a:latin typeface="Times New Roman"/>
                <a:cs typeface="Times New Roman"/>
              </a:rPr>
              <a:t>secrezione</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dirty="0" err="1">
                <a:latin typeface="Times New Roman"/>
                <a:cs typeface="Times New Roman"/>
              </a:rPr>
              <a:t>l’endocitosi</a:t>
            </a:r>
            <a:r>
              <a:rPr lang="en-US" dirty="0">
                <a:latin typeface="Times New Roman"/>
                <a:cs typeface="Times New Roman"/>
              </a:rPr>
              <a:t> </a:t>
            </a:r>
            <a:r>
              <a:rPr lang="en-US" dirty="0" err="1">
                <a:latin typeface="Times New Roman"/>
                <a:cs typeface="Times New Roman"/>
              </a:rPr>
              <a:t>ed</a:t>
            </a:r>
            <a:r>
              <a:rPr lang="en-US" dirty="0">
                <a:latin typeface="Times New Roman"/>
                <a:cs typeface="Times New Roman"/>
              </a:rPr>
              <a:t> </a:t>
            </a:r>
            <a:r>
              <a:rPr lang="en-US" dirty="0" err="1">
                <a:latin typeface="Times New Roman"/>
                <a:cs typeface="Times New Roman"/>
              </a:rPr>
              <a:t>una</a:t>
            </a:r>
            <a:r>
              <a:rPr lang="en-US" dirty="0">
                <a:latin typeface="Times New Roman"/>
                <a:cs typeface="Times New Roman"/>
              </a:rPr>
              <a:t> </a:t>
            </a:r>
            <a:r>
              <a:rPr lang="en-US" dirty="0" err="1">
                <a:latin typeface="Times New Roman"/>
                <a:cs typeface="Times New Roman"/>
              </a:rPr>
              <a:t>serie</a:t>
            </a:r>
            <a:r>
              <a:rPr lang="en-US" dirty="0">
                <a:latin typeface="Times New Roman"/>
                <a:cs typeface="Times New Roman"/>
              </a:rPr>
              <a:t> di </a:t>
            </a:r>
            <a:r>
              <a:rPr lang="en-US" dirty="0" err="1">
                <a:latin typeface="Times New Roman"/>
                <a:cs typeface="Times New Roman"/>
              </a:rPr>
              <a:t>enzimi</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catalizza</a:t>
            </a:r>
            <a:r>
              <a:rPr lang="en-US" dirty="0">
                <a:latin typeface="Times New Roman"/>
                <a:cs typeface="Times New Roman"/>
              </a:rPr>
              <a:t> </a:t>
            </a:r>
            <a:r>
              <a:rPr lang="en-US" dirty="0" err="1">
                <a:latin typeface="Times New Roman"/>
                <a:cs typeface="Times New Roman"/>
              </a:rPr>
              <a:t>reazioni</a:t>
            </a:r>
            <a:r>
              <a:rPr lang="en-US" dirty="0">
                <a:latin typeface="Times New Roman"/>
                <a:cs typeface="Times New Roman"/>
              </a:rPr>
              <a:t> </a:t>
            </a:r>
            <a:r>
              <a:rPr lang="en-US" dirty="0" err="1">
                <a:latin typeface="Times New Roman"/>
                <a:cs typeface="Times New Roman"/>
              </a:rPr>
              <a:t>ossidative</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di </a:t>
            </a:r>
            <a:r>
              <a:rPr lang="en-US" dirty="0" err="1">
                <a:latin typeface="Times New Roman"/>
                <a:cs typeface="Times New Roman"/>
              </a:rPr>
              <a:t>altro</a:t>
            </a:r>
            <a:r>
              <a:rPr lang="en-US" dirty="0">
                <a:latin typeface="Times New Roman"/>
                <a:cs typeface="Times New Roman"/>
              </a:rPr>
              <a:t> </a:t>
            </a:r>
            <a:r>
              <a:rPr lang="en-US" dirty="0" err="1">
                <a:latin typeface="Times New Roman"/>
                <a:cs typeface="Times New Roman"/>
              </a:rPr>
              <a:t>tipo</a:t>
            </a:r>
            <a:r>
              <a:rPr lang="en-US" dirty="0">
                <a:latin typeface="Times New Roman"/>
                <a:cs typeface="Times New Roman"/>
              </a:rPr>
              <a:t>. </a:t>
            </a:r>
            <a:endParaRPr lang="it-IT" dirty="0">
              <a:latin typeface="Times New Roman"/>
              <a:cs typeface="Times New Roman"/>
            </a:endParaRPr>
          </a:p>
          <a:p>
            <a:pPr algn="just"/>
            <a:r>
              <a:rPr lang="en-US" dirty="0" err="1">
                <a:latin typeface="Times New Roman"/>
                <a:cs typeface="Times New Roman"/>
              </a:rPr>
              <a:t>Spegnimento</a:t>
            </a:r>
            <a:r>
              <a:rPr lang="en-US" dirty="0">
                <a:latin typeface="Times New Roman"/>
                <a:cs typeface="Times New Roman"/>
              </a:rPr>
              <a:t> del </a:t>
            </a:r>
            <a:r>
              <a:rPr lang="en-US" dirty="0" err="1">
                <a:latin typeface="Times New Roman"/>
                <a:cs typeface="Times New Roman"/>
              </a:rPr>
              <a:t>segnale</a:t>
            </a:r>
            <a:r>
              <a:rPr lang="en-US" dirty="0">
                <a:latin typeface="Times New Roman"/>
                <a:cs typeface="Times New Roman"/>
              </a:rPr>
              <a:t>: </a:t>
            </a:r>
            <a:endParaRPr lang="it-IT" dirty="0">
              <a:latin typeface="Times New Roman"/>
              <a:cs typeface="Times New Roman"/>
            </a:endParaRPr>
          </a:p>
          <a:p>
            <a:pPr lvl="0" algn="just"/>
            <a:r>
              <a:rPr lang="en-US" dirty="0">
                <a:latin typeface="Times New Roman"/>
                <a:cs typeface="Times New Roman"/>
              </a:rPr>
              <a:t>DAG </a:t>
            </a:r>
            <a:r>
              <a:rPr lang="en-US" dirty="0" err="1">
                <a:latin typeface="Times New Roman"/>
                <a:cs typeface="Times New Roman"/>
              </a:rPr>
              <a:t>degradato</a:t>
            </a:r>
            <a:r>
              <a:rPr lang="en-US" dirty="0">
                <a:latin typeface="Times New Roman"/>
                <a:cs typeface="Times New Roman"/>
              </a:rPr>
              <a:t> </a:t>
            </a:r>
            <a:r>
              <a:rPr lang="en-US" dirty="0" err="1">
                <a:latin typeface="Times New Roman"/>
                <a:cs typeface="Times New Roman"/>
              </a:rPr>
              <a:t>dalle</a:t>
            </a:r>
            <a:r>
              <a:rPr lang="en-US" dirty="0">
                <a:latin typeface="Times New Roman"/>
                <a:cs typeface="Times New Roman"/>
              </a:rPr>
              <a:t> </a:t>
            </a:r>
            <a:r>
              <a:rPr lang="en-US" dirty="0" err="1">
                <a:latin typeface="Times New Roman"/>
                <a:cs typeface="Times New Roman"/>
              </a:rPr>
              <a:t>lipasi</a:t>
            </a:r>
            <a:r>
              <a:rPr lang="en-US" dirty="0">
                <a:latin typeface="Times New Roman"/>
                <a:cs typeface="Times New Roman"/>
              </a:rPr>
              <a:t> in </a:t>
            </a:r>
            <a:r>
              <a:rPr lang="en-US" dirty="0" err="1">
                <a:latin typeface="Times New Roman"/>
                <a:cs typeface="Times New Roman"/>
              </a:rPr>
              <a:t>glicerolo</a:t>
            </a:r>
            <a:r>
              <a:rPr lang="en-US" dirty="0">
                <a:latin typeface="Times New Roman"/>
                <a:cs typeface="Times New Roman"/>
              </a:rPr>
              <a:t> </a:t>
            </a:r>
            <a:r>
              <a:rPr lang="en-US" dirty="0" err="1">
                <a:latin typeface="Times New Roman"/>
                <a:cs typeface="Times New Roman"/>
              </a:rPr>
              <a:t>e</a:t>
            </a:r>
            <a:r>
              <a:rPr lang="en-US" dirty="0">
                <a:latin typeface="Times New Roman"/>
                <a:cs typeface="Times New Roman"/>
              </a:rPr>
              <a:t> </a:t>
            </a:r>
            <a:r>
              <a:rPr lang="en-US" dirty="0" err="1">
                <a:latin typeface="Times New Roman"/>
                <a:cs typeface="Times New Roman"/>
              </a:rPr>
              <a:t>acidi</a:t>
            </a:r>
            <a:r>
              <a:rPr lang="en-US" dirty="0">
                <a:latin typeface="Times New Roman"/>
                <a:cs typeface="Times New Roman"/>
              </a:rPr>
              <a:t> </a:t>
            </a:r>
            <a:r>
              <a:rPr lang="en-US" dirty="0" err="1">
                <a:latin typeface="Times New Roman"/>
                <a:cs typeface="Times New Roman"/>
              </a:rPr>
              <a:t>grassi</a:t>
            </a:r>
            <a:r>
              <a:rPr lang="en-US" dirty="0">
                <a:latin typeface="Times New Roman"/>
                <a:cs typeface="Times New Roman"/>
              </a:rPr>
              <a:t> </a:t>
            </a:r>
            <a:r>
              <a:rPr lang="en-US" dirty="0" err="1">
                <a:latin typeface="Times New Roman"/>
                <a:cs typeface="Times New Roman"/>
              </a:rPr>
              <a:t>oppure</a:t>
            </a:r>
            <a:r>
              <a:rPr lang="en-US" dirty="0">
                <a:latin typeface="Times New Roman"/>
                <a:cs typeface="Times New Roman"/>
              </a:rPr>
              <a:t> </a:t>
            </a:r>
            <a:r>
              <a:rPr lang="en-US" dirty="0" err="1">
                <a:latin typeface="Times New Roman"/>
                <a:cs typeface="Times New Roman"/>
              </a:rPr>
              <a:t>riciclato</a:t>
            </a:r>
            <a:r>
              <a:rPr lang="en-US" dirty="0">
                <a:latin typeface="Times New Roman"/>
                <a:cs typeface="Times New Roman"/>
              </a:rPr>
              <a:t> per la </a:t>
            </a:r>
            <a:r>
              <a:rPr lang="en-US" dirty="0" err="1">
                <a:latin typeface="Times New Roman"/>
                <a:cs typeface="Times New Roman"/>
              </a:rPr>
              <a:t>sintesi</a:t>
            </a:r>
            <a:r>
              <a:rPr lang="en-US" dirty="0">
                <a:latin typeface="Times New Roman"/>
                <a:cs typeface="Times New Roman"/>
              </a:rPr>
              <a:t> di </a:t>
            </a:r>
            <a:r>
              <a:rPr lang="en-US" dirty="0" err="1">
                <a:latin typeface="Times New Roman"/>
                <a:cs typeface="Times New Roman"/>
              </a:rPr>
              <a:t>lipidi</a:t>
            </a:r>
            <a:r>
              <a:rPr lang="en-US" dirty="0">
                <a:latin typeface="Times New Roman"/>
                <a:cs typeface="Times New Roman"/>
              </a:rPr>
              <a:t> di </a:t>
            </a:r>
            <a:r>
              <a:rPr lang="en-US" dirty="0" err="1">
                <a:latin typeface="Times New Roman"/>
                <a:cs typeface="Times New Roman"/>
              </a:rPr>
              <a:t>membrana</a:t>
            </a:r>
            <a:r>
              <a:rPr lang="en-US" dirty="0">
                <a:latin typeface="Times New Roman"/>
                <a:cs typeface="Times New Roman"/>
              </a:rPr>
              <a:t>.</a:t>
            </a:r>
            <a:endParaRPr lang="it-IT" dirty="0">
              <a:latin typeface="Times New Roman"/>
              <a:cs typeface="Times New Roman"/>
            </a:endParaRPr>
          </a:p>
          <a:p>
            <a:pPr lvl="0" algn="just"/>
            <a:r>
              <a:rPr lang="en-US" dirty="0" err="1">
                <a:latin typeface="Times New Roman"/>
                <a:cs typeface="Times New Roman"/>
              </a:rPr>
              <a:t>Attivizione</a:t>
            </a:r>
            <a:r>
              <a:rPr lang="en-US" dirty="0">
                <a:latin typeface="Times New Roman"/>
                <a:cs typeface="Times New Roman"/>
              </a:rPr>
              <a:t> </a:t>
            </a:r>
            <a:r>
              <a:rPr lang="en-US" i="1" dirty="0" err="1">
                <a:latin typeface="Times New Roman"/>
                <a:cs typeface="Times New Roman"/>
              </a:rPr>
              <a:t>serina/treonia</a:t>
            </a:r>
            <a:r>
              <a:rPr lang="en-US" i="1" dirty="0">
                <a:latin typeface="Times New Roman"/>
                <a:cs typeface="Times New Roman"/>
              </a:rPr>
              <a:t> protein-</a:t>
            </a:r>
            <a:r>
              <a:rPr lang="en-US" i="1" dirty="0" err="1">
                <a:latin typeface="Times New Roman"/>
                <a:cs typeface="Times New Roman"/>
              </a:rPr>
              <a:t>fosfatasi</a:t>
            </a:r>
            <a:r>
              <a:rPr lang="en-US" dirty="0">
                <a:latin typeface="Times New Roman"/>
                <a:cs typeface="Times New Roman"/>
              </a:rPr>
              <a:t> </a:t>
            </a:r>
            <a:r>
              <a:rPr lang="en-US" dirty="0" err="1">
                <a:latin typeface="Times New Roman"/>
                <a:cs typeface="Times New Roman"/>
              </a:rPr>
              <a:t>che</a:t>
            </a:r>
            <a:r>
              <a:rPr lang="en-US" dirty="0">
                <a:latin typeface="Times New Roman"/>
                <a:cs typeface="Times New Roman"/>
              </a:rPr>
              <a:t> </a:t>
            </a:r>
            <a:r>
              <a:rPr lang="en-US" dirty="0" err="1">
                <a:latin typeface="Times New Roman"/>
                <a:cs typeface="Times New Roman"/>
              </a:rPr>
              <a:t>staccano</a:t>
            </a:r>
            <a:r>
              <a:rPr lang="en-US" dirty="0">
                <a:latin typeface="Times New Roman"/>
                <a:cs typeface="Times New Roman"/>
              </a:rPr>
              <a:t> </a:t>
            </a:r>
            <a:r>
              <a:rPr lang="en-US" dirty="0" err="1">
                <a:latin typeface="Times New Roman"/>
                <a:cs typeface="Times New Roman"/>
              </a:rPr>
              <a:t>specificamente</a:t>
            </a:r>
            <a:r>
              <a:rPr lang="en-US" dirty="0">
                <a:latin typeface="Times New Roman"/>
                <a:cs typeface="Times New Roman"/>
              </a:rPr>
              <a:t> i </a:t>
            </a:r>
            <a:r>
              <a:rPr lang="en-US" dirty="0" err="1">
                <a:latin typeface="Times New Roman"/>
                <a:cs typeface="Times New Roman"/>
              </a:rPr>
              <a:t>gruppi</a:t>
            </a:r>
            <a:r>
              <a:rPr lang="en-US" dirty="0">
                <a:latin typeface="Times New Roman"/>
                <a:cs typeface="Times New Roman"/>
              </a:rPr>
              <a:t> </a:t>
            </a:r>
            <a:r>
              <a:rPr lang="en-US" dirty="0" err="1">
                <a:latin typeface="Times New Roman"/>
                <a:cs typeface="Times New Roman"/>
              </a:rPr>
              <a:t>fosforici</a:t>
            </a:r>
            <a:r>
              <a:rPr lang="en-US" dirty="0">
                <a:latin typeface="Times New Roman"/>
                <a:cs typeface="Times New Roman"/>
              </a:rPr>
              <a:t> </a:t>
            </a:r>
            <a:r>
              <a:rPr lang="en-US" dirty="0" err="1">
                <a:latin typeface="Times New Roman"/>
                <a:cs typeface="Times New Roman"/>
              </a:rPr>
              <a:t>trasferiti</a:t>
            </a:r>
            <a:r>
              <a:rPr lang="en-US" dirty="0">
                <a:latin typeface="Times New Roman"/>
                <a:cs typeface="Times New Roman"/>
              </a:rPr>
              <a:t> </a:t>
            </a:r>
            <a:r>
              <a:rPr lang="en-US" dirty="0" err="1">
                <a:latin typeface="Times New Roman"/>
                <a:cs typeface="Times New Roman"/>
              </a:rPr>
              <a:t>sulle</a:t>
            </a:r>
            <a:r>
              <a:rPr lang="en-US" dirty="0">
                <a:latin typeface="Times New Roman"/>
                <a:cs typeface="Times New Roman"/>
              </a:rPr>
              <a:t> </a:t>
            </a:r>
            <a:r>
              <a:rPr lang="en-US" dirty="0" err="1">
                <a:latin typeface="Times New Roman"/>
                <a:cs typeface="Times New Roman"/>
              </a:rPr>
              <a:t>proteine</a:t>
            </a:r>
            <a:r>
              <a:rPr lang="en-US" dirty="0">
                <a:latin typeface="Times New Roman"/>
                <a:cs typeface="Times New Roman"/>
              </a:rPr>
              <a:t> </a:t>
            </a:r>
            <a:r>
              <a:rPr lang="en-US" dirty="0" err="1">
                <a:latin typeface="Times New Roman"/>
                <a:cs typeface="Times New Roman"/>
              </a:rPr>
              <a:t>dalle</a:t>
            </a:r>
            <a:r>
              <a:rPr lang="en-US" dirty="0">
                <a:latin typeface="Times New Roman"/>
                <a:cs typeface="Times New Roman"/>
              </a:rPr>
              <a:t> protein-</a:t>
            </a:r>
            <a:r>
              <a:rPr lang="en-US" dirty="0" err="1">
                <a:latin typeface="Times New Roman"/>
                <a:cs typeface="Times New Roman"/>
              </a:rPr>
              <a:t>chinasi</a:t>
            </a:r>
            <a:endParaRPr lang="it-IT" dirty="0">
              <a:latin typeface="Times New Roman"/>
              <a:cs typeface="Times New Roman"/>
            </a:endParaRP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28600" y="600164"/>
            <a:ext cx="8915400" cy="1477328"/>
          </a:xfrm>
          <a:prstGeom prst="rect">
            <a:avLst/>
          </a:prstGeom>
          <a:noFill/>
        </p:spPr>
        <p:txBody>
          <a:bodyPr wrap="square" rtlCol="0">
            <a:spAutoFit/>
          </a:bodyPr>
          <a:lstStyle/>
          <a:p>
            <a:pPr algn="ctr"/>
            <a:r>
              <a:rPr lang="en-US" b="1" dirty="0" smtClean="0">
                <a:latin typeface="Arial"/>
                <a:cs typeface="Arial"/>
              </a:rPr>
              <a:t>Diverse  </a:t>
            </a:r>
            <a:r>
              <a:rPr lang="en-US" b="1" dirty="0" err="1" smtClean="0">
                <a:latin typeface="Arial"/>
                <a:cs typeface="Arial"/>
              </a:rPr>
              <a:t>proteine</a:t>
            </a:r>
            <a:r>
              <a:rPr lang="en-US" b="1" dirty="0" smtClean="0">
                <a:latin typeface="Arial"/>
                <a:cs typeface="Arial"/>
              </a:rPr>
              <a:t> </a:t>
            </a:r>
            <a:r>
              <a:rPr lang="en-US" b="1" dirty="0" err="1" smtClean="0">
                <a:latin typeface="Arial"/>
                <a:cs typeface="Arial"/>
              </a:rPr>
              <a:t>interagiscono</a:t>
            </a:r>
            <a:r>
              <a:rPr lang="en-US" b="1" dirty="0" smtClean="0">
                <a:latin typeface="Arial"/>
                <a:cs typeface="Arial"/>
              </a:rPr>
              <a:t> con i </a:t>
            </a:r>
            <a:r>
              <a:rPr lang="en-US" b="1" dirty="0" err="1" smtClean="0">
                <a:latin typeface="Arial"/>
                <a:cs typeface="Arial"/>
              </a:rPr>
              <a:t>recettori</a:t>
            </a:r>
            <a:r>
              <a:rPr lang="en-US" b="1" dirty="0" smtClean="0">
                <a:latin typeface="Arial"/>
                <a:cs typeface="Arial"/>
              </a:rPr>
              <a:t> </a:t>
            </a:r>
            <a:r>
              <a:rPr lang="en-US" b="1" dirty="0" err="1" smtClean="0">
                <a:latin typeface="Arial"/>
                <a:cs typeface="Arial"/>
              </a:rPr>
              <a:t>accoppiati</a:t>
            </a:r>
            <a:r>
              <a:rPr lang="en-US" b="1" dirty="0" smtClean="0">
                <a:latin typeface="Arial"/>
                <a:cs typeface="Arial"/>
              </a:rPr>
              <a:t> a </a:t>
            </a:r>
            <a:r>
              <a:rPr lang="en-US" b="1" dirty="0" err="1" smtClean="0">
                <a:latin typeface="Arial"/>
                <a:cs typeface="Arial"/>
              </a:rPr>
              <a:t>proteine</a:t>
            </a:r>
            <a:r>
              <a:rPr lang="en-US" b="1" dirty="0" smtClean="0">
                <a:latin typeface="Arial"/>
                <a:cs typeface="Arial"/>
              </a:rPr>
              <a:t> G  </a:t>
            </a:r>
            <a:r>
              <a:rPr lang="en-US" b="1" dirty="0" err="1" smtClean="0">
                <a:latin typeface="Arial"/>
                <a:cs typeface="Arial"/>
              </a:rPr>
              <a:t>modularne</a:t>
            </a:r>
            <a:r>
              <a:rPr lang="en-US" b="1" dirty="0" smtClean="0">
                <a:latin typeface="Arial"/>
                <a:cs typeface="Arial"/>
              </a:rPr>
              <a:t> </a:t>
            </a:r>
            <a:r>
              <a:rPr lang="en-US" b="1" dirty="0" err="1" smtClean="0">
                <a:latin typeface="Arial"/>
                <a:cs typeface="Arial"/>
              </a:rPr>
              <a:t>l’attività</a:t>
            </a:r>
            <a:r>
              <a:rPr lang="en-US" b="1" dirty="0" smtClean="0">
                <a:latin typeface="Arial"/>
                <a:cs typeface="Arial"/>
              </a:rPr>
              <a:t>:</a:t>
            </a:r>
          </a:p>
          <a:p>
            <a:pPr algn="ctr"/>
            <a:r>
              <a:rPr lang="en-US" b="1" dirty="0">
                <a:latin typeface="Arial"/>
                <a:cs typeface="Arial"/>
              </a:rPr>
              <a:t>(</a:t>
            </a:r>
            <a:r>
              <a:rPr lang="en-US" dirty="0" err="1" smtClean="0">
                <a:latin typeface="Arial"/>
                <a:cs typeface="Arial"/>
              </a:rPr>
              <a:t>alterata</a:t>
            </a:r>
            <a:r>
              <a:rPr lang="en-US" dirty="0" smtClean="0">
                <a:latin typeface="Arial"/>
                <a:cs typeface="Arial"/>
              </a:rPr>
              <a:t> </a:t>
            </a:r>
            <a:r>
              <a:rPr lang="en-US" dirty="0" err="1" smtClean="0">
                <a:latin typeface="Arial"/>
                <a:cs typeface="Arial"/>
              </a:rPr>
              <a:t>affinità</a:t>
            </a:r>
            <a:r>
              <a:rPr lang="en-US" dirty="0" smtClean="0">
                <a:latin typeface="Arial"/>
                <a:cs typeface="Arial"/>
              </a:rPr>
              <a:t> per </a:t>
            </a:r>
            <a:r>
              <a:rPr lang="en-US" dirty="0" err="1" smtClean="0">
                <a:latin typeface="Arial"/>
                <a:cs typeface="Arial"/>
              </a:rPr>
              <a:t>il</a:t>
            </a:r>
            <a:r>
              <a:rPr lang="en-US" dirty="0" smtClean="0">
                <a:latin typeface="Arial"/>
                <a:cs typeface="Arial"/>
              </a:rPr>
              <a:t> </a:t>
            </a:r>
            <a:r>
              <a:rPr lang="en-US" dirty="0" err="1" smtClean="0">
                <a:latin typeface="Arial"/>
                <a:cs typeface="Arial"/>
              </a:rPr>
              <a:t>ligando</a:t>
            </a:r>
            <a:r>
              <a:rPr lang="en-US" dirty="0" smtClean="0">
                <a:latin typeface="Arial"/>
                <a:cs typeface="Arial"/>
              </a:rPr>
              <a:t>, </a:t>
            </a:r>
            <a:r>
              <a:rPr lang="en-US" dirty="0" err="1" smtClean="0">
                <a:latin typeface="Arial"/>
                <a:cs typeface="Arial"/>
              </a:rPr>
              <a:t>dimerizzazione</a:t>
            </a:r>
            <a:r>
              <a:rPr lang="en-US" dirty="0" smtClean="0">
                <a:latin typeface="Arial"/>
                <a:cs typeface="Arial"/>
              </a:rPr>
              <a:t> del </a:t>
            </a:r>
            <a:r>
              <a:rPr lang="en-US" dirty="0" err="1" smtClean="0">
                <a:latin typeface="Arial"/>
                <a:cs typeface="Arial"/>
              </a:rPr>
              <a:t>recettore</a:t>
            </a:r>
            <a:r>
              <a:rPr lang="en-US" dirty="0" smtClean="0">
                <a:latin typeface="Arial"/>
                <a:cs typeface="Arial"/>
              </a:rPr>
              <a:t> </a:t>
            </a:r>
            <a:r>
              <a:rPr lang="en-US" dirty="0" err="1" smtClean="0">
                <a:latin typeface="Arial"/>
                <a:cs typeface="Arial"/>
              </a:rPr>
              <a:t>che</a:t>
            </a:r>
            <a:r>
              <a:rPr lang="en-US" dirty="0" smtClean="0">
                <a:latin typeface="Arial"/>
                <a:cs typeface="Arial"/>
              </a:rPr>
              <a:t> </a:t>
            </a:r>
            <a:r>
              <a:rPr lang="en-US" dirty="0" err="1" smtClean="0">
                <a:latin typeface="Arial"/>
                <a:cs typeface="Arial"/>
              </a:rPr>
              <a:t>può</a:t>
            </a:r>
            <a:r>
              <a:rPr lang="en-US" dirty="0" smtClean="0">
                <a:latin typeface="Arial"/>
                <a:cs typeface="Arial"/>
              </a:rPr>
              <a:t> </a:t>
            </a:r>
            <a:r>
              <a:rPr lang="en-US" dirty="0" err="1" smtClean="0">
                <a:latin typeface="Arial"/>
                <a:cs typeface="Arial"/>
              </a:rPr>
              <a:t>aumentarne</a:t>
            </a:r>
            <a:r>
              <a:rPr lang="en-US" dirty="0" smtClean="0">
                <a:latin typeface="Arial"/>
                <a:cs typeface="Arial"/>
              </a:rPr>
              <a:t> </a:t>
            </a:r>
            <a:r>
              <a:rPr lang="en-US" dirty="0" err="1" smtClean="0">
                <a:latin typeface="Arial"/>
                <a:cs typeface="Arial"/>
              </a:rPr>
              <a:t>o</a:t>
            </a:r>
            <a:r>
              <a:rPr lang="en-US" dirty="0" smtClean="0">
                <a:latin typeface="Arial"/>
                <a:cs typeface="Arial"/>
              </a:rPr>
              <a:t> </a:t>
            </a:r>
            <a:r>
              <a:rPr lang="en-US" dirty="0" err="1" smtClean="0">
                <a:latin typeface="Arial"/>
                <a:cs typeface="Arial"/>
              </a:rPr>
              <a:t>alterarne</a:t>
            </a:r>
            <a:r>
              <a:rPr lang="en-US" dirty="0" smtClean="0">
                <a:latin typeface="Arial"/>
                <a:cs typeface="Arial"/>
              </a:rPr>
              <a:t> </a:t>
            </a:r>
            <a:r>
              <a:rPr lang="en-US" dirty="0" err="1" smtClean="0">
                <a:latin typeface="Arial"/>
                <a:cs typeface="Arial"/>
              </a:rPr>
              <a:t>l’attività</a:t>
            </a:r>
            <a:r>
              <a:rPr lang="en-US" dirty="0" smtClean="0">
                <a:latin typeface="Arial"/>
                <a:cs typeface="Arial"/>
              </a:rPr>
              <a:t>; </a:t>
            </a:r>
            <a:r>
              <a:rPr lang="en-US" dirty="0" err="1" smtClean="0">
                <a:latin typeface="Arial"/>
                <a:cs typeface="Arial"/>
              </a:rPr>
              <a:t>alterata</a:t>
            </a:r>
            <a:r>
              <a:rPr lang="en-US" dirty="0" smtClean="0">
                <a:latin typeface="Arial"/>
                <a:cs typeface="Arial"/>
              </a:rPr>
              <a:t> </a:t>
            </a:r>
            <a:r>
              <a:rPr lang="en-US" dirty="0" err="1" smtClean="0">
                <a:latin typeface="Arial"/>
                <a:cs typeface="Arial"/>
              </a:rPr>
              <a:t>localizzazione</a:t>
            </a:r>
            <a:r>
              <a:rPr lang="en-US" dirty="0" smtClean="0">
                <a:latin typeface="Arial"/>
                <a:cs typeface="Arial"/>
              </a:rPr>
              <a:t> del </a:t>
            </a:r>
            <a:r>
              <a:rPr lang="en-US" dirty="0" err="1" smtClean="0">
                <a:latin typeface="Arial"/>
                <a:cs typeface="Arial"/>
              </a:rPr>
              <a:t>recettore</a:t>
            </a:r>
            <a:r>
              <a:rPr lang="en-US" dirty="0" smtClean="0">
                <a:latin typeface="Arial"/>
                <a:cs typeface="Arial"/>
              </a:rPr>
              <a:t>, </a:t>
            </a:r>
            <a:r>
              <a:rPr lang="en-US" dirty="0" err="1" smtClean="0">
                <a:latin typeface="Arial"/>
                <a:cs typeface="Arial"/>
              </a:rPr>
              <a:t>ecc</a:t>
            </a:r>
            <a:r>
              <a:rPr lang="en-US" dirty="0" smtClean="0">
                <a:latin typeface="Arial"/>
                <a:cs typeface="Arial"/>
              </a:rPr>
              <a:t>. </a:t>
            </a:r>
          </a:p>
          <a:p>
            <a:r>
              <a:rPr lang="en-US" b="1" dirty="0" smtClean="0">
                <a:latin typeface="Arial" pitchFamily="-112" charset="0"/>
              </a:rPr>
              <a:t> </a:t>
            </a:r>
          </a:p>
          <a:p>
            <a:endParaRPr lang="it-IT" dirty="0"/>
          </a:p>
        </p:txBody>
      </p:sp>
      <p:pic>
        <p:nvPicPr>
          <p:cNvPr id="6" name="Picture 5"/>
          <p:cNvPicPr>
            <a:picLocks noChangeAspect="1" noChangeArrowheads="1"/>
          </p:cNvPicPr>
          <p:nvPr/>
        </p:nvPicPr>
        <p:blipFill>
          <a:blip r:embed="rId2"/>
          <a:srcRect/>
          <a:stretch>
            <a:fillRect/>
          </a:stretch>
        </p:blipFill>
        <p:spPr bwMode="auto">
          <a:xfrm>
            <a:off x="1066800" y="2031325"/>
            <a:ext cx="6858000" cy="2496345"/>
          </a:xfrm>
          <a:prstGeom prst="rect">
            <a:avLst/>
          </a:prstGeom>
          <a:noFill/>
          <a:ln w="9525">
            <a:noFill/>
            <a:miter lim="800000"/>
            <a:headEnd/>
            <a:tailEnd/>
          </a:ln>
          <a:effectLst/>
        </p:spPr>
      </p:pic>
      <p:sp>
        <p:nvSpPr>
          <p:cNvPr id="7" name="Text Box 10"/>
          <p:cNvSpPr txBox="1">
            <a:spLocks noChangeArrowheads="1"/>
          </p:cNvSpPr>
          <p:nvPr/>
        </p:nvSpPr>
        <p:spPr bwMode="auto">
          <a:xfrm>
            <a:off x="457200" y="4527670"/>
            <a:ext cx="8305800" cy="1923604"/>
          </a:xfrm>
          <a:prstGeom prst="rect">
            <a:avLst/>
          </a:prstGeom>
          <a:noFill/>
          <a:ln w="9525">
            <a:noFill/>
            <a:miter lim="800000"/>
            <a:headEnd/>
            <a:tailEnd/>
          </a:ln>
          <a:effectLst/>
        </p:spPr>
        <p:txBody>
          <a:bodyPr>
            <a:prstTxWarp prst="textNoShape">
              <a:avLst/>
            </a:prstTxWarp>
            <a:spAutoFit/>
          </a:bodyPr>
          <a:lstStyle/>
          <a:p>
            <a:pPr algn="just">
              <a:spcBef>
                <a:spcPct val="50000"/>
              </a:spcBef>
            </a:pPr>
            <a:r>
              <a:rPr lang="it-IT" sz="1400" dirty="0" err="1" smtClean="0">
                <a:latin typeface="Times New Roman"/>
                <a:ea typeface="Arial" pitchFamily="-112" charset="0"/>
                <a:cs typeface="Times New Roman"/>
              </a:rPr>
              <a:t>1</a:t>
            </a:r>
            <a:r>
              <a:rPr lang="it-IT" sz="1400" dirty="0" smtClean="0">
                <a:latin typeface="Times New Roman"/>
                <a:ea typeface="Arial" pitchFamily="-112" charset="0"/>
                <a:cs typeface="Times New Roman"/>
              </a:rPr>
              <a:t>) </a:t>
            </a:r>
            <a:r>
              <a:rPr lang="it-IT" sz="1400" dirty="0" err="1" smtClean="0">
                <a:latin typeface="Times New Roman"/>
                <a:ea typeface="Times New Roman" pitchFamily="-112" charset="0"/>
                <a:cs typeface="Times New Roman"/>
              </a:rPr>
              <a:t> </a:t>
            </a:r>
            <a:r>
              <a:rPr lang="it-IT" sz="1400" dirty="0">
                <a:latin typeface="Times New Roman"/>
                <a:ea typeface="Times New Roman" pitchFamily="-112" charset="0"/>
                <a:cs typeface="Times New Roman"/>
              </a:rPr>
              <a:t> </a:t>
            </a:r>
            <a:r>
              <a:rPr lang="it-IT" sz="1400" dirty="0">
                <a:latin typeface="Times New Roman"/>
                <a:ea typeface="Arial" pitchFamily="-112" charset="0"/>
                <a:cs typeface="Times New Roman"/>
              </a:rPr>
              <a:t>Dopo un certo tempo che si è stabilito il legame dell’agonista </a:t>
            </a:r>
            <a:r>
              <a:rPr lang="it-IT" sz="1400" dirty="0" smtClean="0">
                <a:latin typeface="Times New Roman"/>
                <a:ea typeface="Arial" pitchFamily="-112" charset="0"/>
                <a:cs typeface="Times New Roman"/>
              </a:rPr>
              <a:t>al recettore, </a:t>
            </a:r>
            <a:r>
              <a:rPr lang="it-IT" sz="1400" dirty="0">
                <a:latin typeface="Times New Roman"/>
                <a:ea typeface="Arial" pitchFamily="-112" charset="0"/>
                <a:cs typeface="Times New Roman"/>
              </a:rPr>
              <a:t>una</a:t>
            </a:r>
            <a:r>
              <a:rPr lang="it-IT" sz="1400" dirty="0" smtClean="0">
                <a:latin typeface="Times New Roman"/>
                <a:ea typeface="Arial" pitchFamily="-112" charset="0"/>
                <a:cs typeface="Times New Roman"/>
              </a:rPr>
              <a:t> chinasi </a:t>
            </a:r>
            <a:r>
              <a:rPr lang="it-IT" sz="1400" dirty="0">
                <a:latin typeface="Times New Roman"/>
                <a:ea typeface="Arial" pitchFamily="-112" charset="0"/>
                <a:cs typeface="Times New Roman"/>
              </a:rPr>
              <a:t>(GRK) fosforila alcuni residui </a:t>
            </a:r>
            <a:r>
              <a:rPr lang="it-IT" sz="1400" dirty="0" err="1">
                <a:latin typeface="Times New Roman"/>
                <a:ea typeface="Arial" pitchFamily="-112" charset="0"/>
                <a:cs typeface="Times New Roman"/>
              </a:rPr>
              <a:t>aminoacidici</a:t>
            </a:r>
            <a:r>
              <a:rPr lang="it-IT" sz="1400" dirty="0">
                <a:latin typeface="Times New Roman"/>
                <a:ea typeface="Arial" pitchFamily="-112" charset="0"/>
                <a:cs typeface="Times New Roman"/>
              </a:rPr>
              <a:t> intracellulari del recettore;</a:t>
            </a:r>
            <a:endParaRPr lang="en-US" sz="1400" dirty="0">
              <a:latin typeface="Times New Roman"/>
              <a:ea typeface="Times New Roman" pitchFamily="-112" charset="0"/>
              <a:cs typeface="Times New Roman"/>
            </a:endParaRPr>
          </a:p>
          <a:p>
            <a:pPr algn="just">
              <a:spcBef>
                <a:spcPct val="50000"/>
              </a:spcBef>
            </a:pPr>
            <a:r>
              <a:rPr lang="it-IT" sz="1400" dirty="0" err="1" smtClean="0">
                <a:latin typeface="Times New Roman"/>
                <a:ea typeface="Arial" pitchFamily="-112" charset="0"/>
                <a:cs typeface="Times New Roman"/>
              </a:rPr>
              <a:t>2</a:t>
            </a:r>
            <a:r>
              <a:rPr lang="it-IT" sz="1400" dirty="0" smtClean="0">
                <a:latin typeface="Times New Roman"/>
                <a:ea typeface="Arial" pitchFamily="-112" charset="0"/>
                <a:cs typeface="Times New Roman"/>
              </a:rPr>
              <a:t>) </a:t>
            </a:r>
            <a:r>
              <a:rPr lang="it-IT" sz="1400" dirty="0" smtClean="0">
                <a:latin typeface="Times New Roman"/>
                <a:ea typeface="Times New Roman" pitchFamily="-112" charset="0"/>
                <a:cs typeface="Times New Roman"/>
              </a:rPr>
              <a:t> </a:t>
            </a:r>
            <a:r>
              <a:rPr lang="it-IT" sz="1400" dirty="0">
                <a:latin typeface="Times New Roman"/>
                <a:ea typeface="Arial" pitchFamily="-112" charset="0"/>
                <a:cs typeface="Times New Roman"/>
              </a:rPr>
              <a:t>La fosforilazione</a:t>
            </a:r>
            <a:r>
              <a:rPr lang="it-IT" sz="1400" dirty="0" smtClean="0">
                <a:latin typeface="Times New Roman"/>
                <a:ea typeface="Arial" pitchFamily="-112" charset="0"/>
                <a:cs typeface="Times New Roman"/>
              </a:rPr>
              <a:t> provoca il </a:t>
            </a:r>
            <a:r>
              <a:rPr lang="it-IT" sz="1400" dirty="0">
                <a:latin typeface="Times New Roman"/>
                <a:ea typeface="Arial" pitchFamily="-112" charset="0"/>
                <a:cs typeface="Times New Roman"/>
              </a:rPr>
              <a:t>disaccoppiamento </a:t>
            </a:r>
            <a:r>
              <a:rPr lang="it-IT" sz="1400" dirty="0" smtClean="0">
                <a:latin typeface="Times New Roman"/>
                <a:ea typeface="Arial" pitchFamily="-112" charset="0"/>
                <a:cs typeface="Times New Roman"/>
              </a:rPr>
              <a:t>del recettore </a:t>
            </a:r>
            <a:r>
              <a:rPr lang="it-IT" sz="1400" dirty="0">
                <a:latin typeface="Times New Roman"/>
                <a:ea typeface="Arial" pitchFamily="-112" charset="0"/>
                <a:cs typeface="Times New Roman"/>
              </a:rPr>
              <a:t>dalla </a:t>
            </a:r>
            <a:r>
              <a:rPr lang="it-IT" sz="1400" dirty="0" err="1">
                <a:latin typeface="Times New Roman"/>
                <a:ea typeface="Arial" pitchFamily="-112" charset="0"/>
                <a:cs typeface="Times New Roman"/>
              </a:rPr>
              <a:t>G</a:t>
            </a:r>
            <a:r>
              <a:rPr lang="it-IT" sz="1400" dirty="0">
                <a:latin typeface="Times New Roman"/>
                <a:ea typeface="Arial" pitchFamily="-112" charset="0"/>
                <a:cs typeface="Times New Roman"/>
              </a:rPr>
              <a:t> proteina (</a:t>
            </a:r>
            <a:r>
              <a:rPr lang="it-IT" sz="1400" b="1" dirty="0" err="1">
                <a:latin typeface="Times New Roman"/>
                <a:ea typeface="Arial" pitchFamily="-112" charset="0"/>
                <a:cs typeface="Times New Roman"/>
              </a:rPr>
              <a:t>desensitizzazione</a:t>
            </a:r>
            <a:r>
              <a:rPr lang="it-IT" sz="1400" b="1" dirty="0">
                <a:latin typeface="Times New Roman"/>
                <a:ea typeface="Arial" pitchFamily="-112" charset="0"/>
                <a:cs typeface="Times New Roman"/>
              </a:rPr>
              <a:t>)</a:t>
            </a:r>
            <a:r>
              <a:rPr lang="it-IT" sz="1400" dirty="0">
                <a:latin typeface="Times New Roman"/>
                <a:ea typeface="Arial" pitchFamily="-112" charset="0"/>
                <a:cs typeface="Times New Roman"/>
              </a:rPr>
              <a:t> e al reclutamento della </a:t>
            </a:r>
            <a:r>
              <a:rPr lang="it-IT" sz="1400" b="1" dirty="0" err="1">
                <a:latin typeface="Times New Roman"/>
                <a:ea typeface="Arial" pitchFamily="-112" charset="0"/>
                <a:cs typeface="Times New Roman"/>
              </a:rPr>
              <a:t>b-arrestina</a:t>
            </a:r>
            <a:r>
              <a:rPr lang="it-IT" sz="1400" dirty="0">
                <a:latin typeface="Times New Roman"/>
                <a:ea typeface="Arial" pitchFamily="-112" charset="0"/>
                <a:cs typeface="Times New Roman"/>
              </a:rPr>
              <a:t>;</a:t>
            </a:r>
            <a:endParaRPr lang="en-US" sz="1400" dirty="0">
              <a:latin typeface="Times New Roman"/>
              <a:ea typeface="Times New Roman" pitchFamily="-112" charset="0"/>
              <a:cs typeface="Times New Roman"/>
            </a:endParaRPr>
          </a:p>
          <a:p>
            <a:pPr algn="just">
              <a:spcBef>
                <a:spcPct val="50000"/>
              </a:spcBef>
            </a:pPr>
            <a:r>
              <a:rPr lang="it-IT" sz="1400" dirty="0" err="1" smtClean="0">
                <a:latin typeface="Times New Roman"/>
                <a:ea typeface="Arial" pitchFamily="-112" charset="0"/>
                <a:cs typeface="Times New Roman"/>
              </a:rPr>
              <a:t>3</a:t>
            </a:r>
            <a:r>
              <a:rPr lang="it-IT" sz="1400" dirty="0" smtClean="0">
                <a:latin typeface="Times New Roman"/>
                <a:ea typeface="Arial" pitchFamily="-112" charset="0"/>
                <a:cs typeface="Times New Roman"/>
              </a:rPr>
              <a:t>) </a:t>
            </a:r>
            <a:r>
              <a:rPr lang="it-IT" sz="1400" dirty="0" smtClean="0">
                <a:latin typeface="Times New Roman"/>
                <a:ea typeface="Times New Roman" pitchFamily="-112" charset="0"/>
                <a:cs typeface="Times New Roman"/>
              </a:rPr>
              <a:t> </a:t>
            </a:r>
            <a:r>
              <a:rPr lang="it-IT" sz="1400" dirty="0">
                <a:latin typeface="Times New Roman"/>
                <a:ea typeface="Arial" pitchFamily="-112" charset="0"/>
                <a:cs typeface="Times New Roman"/>
              </a:rPr>
              <a:t>La </a:t>
            </a:r>
            <a:r>
              <a:rPr lang="it-IT" sz="1400" dirty="0" err="1">
                <a:latin typeface="Symbol" charset="2"/>
                <a:ea typeface="Arial" pitchFamily="-112" charset="0"/>
                <a:cs typeface="Symbol" charset="2"/>
              </a:rPr>
              <a:t>b</a:t>
            </a:r>
            <a:r>
              <a:rPr lang="it-IT" sz="1400" dirty="0" err="1">
                <a:latin typeface="Times New Roman"/>
                <a:ea typeface="Arial" pitchFamily="-112" charset="0"/>
                <a:cs typeface="Times New Roman"/>
              </a:rPr>
              <a:t>-arrestina</a:t>
            </a:r>
            <a:r>
              <a:rPr lang="it-IT" sz="1400" dirty="0">
                <a:latin typeface="Times New Roman"/>
                <a:ea typeface="Arial" pitchFamily="-112" charset="0"/>
                <a:cs typeface="Times New Roman"/>
              </a:rPr>
              <a:t> a sua volta recluta molecole di </a:t>
            </a:r>
            <a:r>
              <a:rPr lang="it-IT" sz="1400" b="1" dirty="0">
                <a:latin typeface="Times New Roman"/>
                <a:ea typeface="Arial" pitchFamily="-112" charset="0"/>
                <a:cs typeface="Times New Roman"/>
              </a:rPr>
              <a:t>clatrina</a:t>
            </a:r>
            <a:r>
              <a:rPr lang="it-IT" sz="1400" dirty="0">
                <a:latin typeface="Times New Roman"/>
                <a:ea typeface="Arial" pitchFamily="-112" charset="0"/>
                <a:cs typeface="Times New Roman"/>
              </a:rPr>
              <a:t>;</a:t>
            </a:r>
            <a:endParaRPr lang="en-US" sz="1400" dirty="0">
              <a:latin typeface="Times New Roman"/>
              <a:ea typeface="Times New Roman" pitchFamily="-112" charset="0"/>
              <a:cs typeface="Times New Roman"/>
            </a:endParaRPr>
          </a:p>
          <a:p>
            <a:pPr algn="just">
              <a:spcBef>
                <a:spcPct val="50000"/>
              </a:spcBef>
            </a:pPr>
            <a:r>
              <a:rPr lang="it-IT" sz="1400" dirty="0" err="1" smtClean="0">
                <a:latin typeface="Times New Roman"/>
                <a:ea typeface="Arial" pitchFamily="-112" charset="0"/>
                <a:cs typeface="Times New Roman"/>
              </a:rPr>
              <a:t>4</a:t>
            </a:r>
            <a:r>
              <a:rPr lang="it-IT" sz="1400" dirty="0" smtClean="0">
                <a:latin typeface="Times New Roman"/>
                <a:ea typeface="Arial" pitchFamily="-112" charset="0"/>
                <a:cs typeface="Times New Roman"/>
              </a:rPr>
              <a:t>) Le </a:t>
            </a:r>
            <a:r>
              <a:rPr lang="it-IT" sz="1400" dirty="0">
                <a:latin typeface="Times New Roman"/>
                <a:ea typeface="Arial" pitchFamily="-112" charset="0"/>
                <a:cs typeface="Times New Roman"/>
              </a:rPr>
              <a:t>molecole di clatrina favoriscono la formazione di una cavità da cui originerà la </a:t>
            </a:r>
            <a:r>
              <a:rPr lang="it-IT" sz="1400" dirty="0" smtClean="0">
                <a:latin typeface="Times New Roman"/>
                <a:ea typeface="Arial" pitchFamily="-112" charset="0"/>
                <a:cs typeface="Times New Roman"/>
              </a:rPr>
              <a:t>vescicola di endocitosi </a:t>
            </a:r>
            <a:r>
              <a:rPr lang="en-US" sz="1400" dirty="0" err="1" smtClean="0">
                <a:latin typeface="Times New Roman"/>
                <a:ea typeface="Times New Roman" pitchFamily="-112" charset="0"/>
                <a:cs typeface="Times New Roman"/>
              </a:rPr>
              <a:t>che</a:t>
            </a:r>
            <a:r>
              <a:rPr lang="it-IT" sz="1400" dirty="0" smtClean="0">
                <a:latin typeface="Times New Roman"/>
                <a:ea typeface="Arial" pitchFamily="-112" charset="0"/>
                <a:cs typeface="Times New Roman"/>
              </a:rPr>
              <a:t> </a:t>
            </a:r>
            <a:r>
              <a:rPr lang="it-IT" sz="1400" dirty="0">
                <a:latin typeface="Times New Roman"/>
                <a:ea typeface="Arial" pitchFamily="-112" charset="0"/>
                <a:cs typeface="Times New Roman"/>
              </a:rPr>
              <a:t>provocherà l’</a:t>
            </a:r>
            <a:r>
              <a:rPr lang="it-IT" sz="1400" dirty="0" err="1">
                <a:latin typeface="Times New Roman"/>
                <a:ea typeface="Arial" pitchFamily="-112" charset="0"/>
                <a:cs typeface="Times New Roman"/>
              </a:rPr>
              <a:t>internalizzazione</a:t>
            </a:r>
            <a:r>
              <a:rPr lang="it-IT" sz="1400" dirty="0">
                <a:latin typeface="Times New Roman"/>
                <a:ea typeface="Arial" pitchFamily="-112" charset="0"/>
                <a:cs typeface="Times New Roman"/>
              </a:rPr>
              <a:t> del recettore.</a:t>
            </a:r>
            <a:endParaRPr lang="it-IT" sz="1400" dirty="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8"/>
          <p:cNvGrpSpPr>
            <a:grpSpLocks/>
          </p:cNvGrpSpPr>
          <p:nvPr/>
        </p:nvGrpSpPr>
        <p:grpSpPr bwMode="auto">
          <a:xfrm>
            <a:off x="4466707" y="762000"/>
            <a:ext cx="4237038" cy="5562600"/>
            <a:chOff x="0" y="240"/>
            <a:chExt cx="3293" cy="3744"/>
          </a:xfrm>
        </p:grpSpPr>
        <p:pic>
          <p:nvPicPr>
            <p:cNvPr id="5" name="Picture 2" descr="nrn1001-727a-f2"/>
            <p:cNvPicPr>
              <a:picLocks noChangeAspect="1" noChangeArrowheads="1"/>
            </p:cNvPicPr>
            <p:nvPr/>
          </p:nvPicPr>
          <p:blipFill>
            <a:blip r:embed="rId2"/>
            <a:srcRect/>
            <a:stretch>
              <a:fillRect/>
            </a:stretch>
          </p:blipFill>
          <p:spPr bwMode="auto">
            <a:xfrm>
              <a:off x="0" y="240"/>
              <a:ext cx="3293" cy="3705"/>
            </a:xfrm>
            <a:prstGeom prst="rect">
              <a:avLst/>
            </a:prstGeom>
            <a:noFill/>
          </p:spPr>
        </p:pic>
        <p:sp>
          <p:nvSpPr>
            <p:cNvPr id="6" name="Rectangle 5"/>
            <p:cNvSpPr>
              <a:spLocks noChangeArrowheads="1"/>
            </p:cNvSpPr>
            <p:nvPr/>
          </p:nvSpPr>
          <p:spPr bwMode="auto">
            <a:xfrm>
              <a:off x="1488" y="3744"/>
              <a:ext cx="1536" cy="240"/>
            </a:xfrm>
            <a:prstGeom prst="rect">
              <a:avLst/>
            </a:prstGeom>
            <a:solidFill>
              <a:schemeClr val="bg1"/>
            </a:solidFill>
            <a:ln w="9525">
              <a:noFill/>
              <a:miter lim="800000"/>
              <a:headEnd/>
              <a:tailEnd/>
            </a:ln>
            <a:effectLst/>
          </p:spPr>
          <p:txBody>
            <a:bodyPr wrap="none" anchor="ctr">
              <a:prstTxWarp prst="textNoShape">
                <a:avLst/>
              </a:prstTxWarp>
            </a:bodyPr>
            <a:lstStyle/>
            <a:p>
              <a:endParaRPr lang="it-IT"/>
            </a:p>
          </p:txBody>
        </p:sp>
        <p:sp>
          <p:nvSpPr>
            <p:cNvPr id="7" name="Text Box 6"/>
            <p:cNvSpPr txBox="1">
              <a:spLocks noChangeArrowheads="1"/>
            </p:cNvSpPr>
            <p:nvPr/>
          </p:nvSpPr>
          <p:spPr bwMode="auto">
            <a:xfrm>
              <a:off x="624" y="3504"/>
              <a:ext cx="912" cy="326"/>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it-IT" sz="1400">
                  <a:latin typeface="Arial" pitchFamily="-112" charset="0"/>
                </a:rPr>
                <a:t>Recettore di classe A</a:t>
              </a:r>
            </a:p>
          </p:txBody>
        </p:sp>
        <p:sp>
          <p:nvSpPr>
            <p:cNvPr id="8" name="Text Box 7"/>
            <p:cNvSpPr txBox="1">
              <a:spLocks noChangeArrowheads="1"/>
            </p:cNvSpPr>
            <p:nvPr/>
          </p:nvSpPr>
          <p:spPr bwMode="auto">
            <a:xfrm>
              <a:off x="1920" y="3504"/>
              <a:ext cx="912" cy="326"/>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it-IT" sz="1400">
                  <a:latin typeface="Arial" pitchFamily="-112" charset="0"/>
                </a:rPr>
                <a:t>Recettore di classe B</a:t>
              </a:r>
            </a:p>
          </p:txBody>
        </p:sp>
      </p:grpSp>
      <p:sp>
        <p:nvSpPr>
          <p:cNvPr id="9" name="TextBox 8"/>
          <p:cNvSpPr txBox="1"/>
          <p:nvPr/>
        </p:nvSpPr>
        <p:spPr>
          <a:xfrm>
            <a:off x="381000" y="762000"/>
            <a:ext cx="4085707" cy="3773340"/>
          </a:xfrm>
          <a:prstGeom prst="rect">
            <a:avLst/>
          </a:prstGeom>
          <a:noFill/>
        </p:spPr>
        <p:txBody>
          <a:bodyPr wrap="square" rtlCol="0">
            <a:spAutoFit/>
          </a:bodyPr>
          <a:lstStyle/>
          <a:p>
            <a:pPr algn="ctr">
              <a:spcBef>
                <a:spcPct val="50000"/>
              </a:spcBef>
            </a:pPr>
            <a:r>
              <a:rPr lang="en-US" sz="1600" b="1" dirty="0" smtClean="0">
                <a:latin typeface="Arial"/>
                <a:ea typeface="Times New Roman" pitchFamily="-112" charset="0"/>
                <a:cs typeface="Arial"/>
              </a:rPr>
              <a:t>In base </a:t>
            </a:r>
            <a:r>
              <a:rPr lang="en-US" sz="1600" b="1" dirty="0" err="1" smtClean="0">
                <a:latin typeface="Arial"/>
                <a:ea typeface="Times New Roman" pitchFamily="-112" charset="0"/>
                <a:cs typeface="Arial"/>
              </a:rPr>
              <a:t>alle</a:t>
            </a:r>
            <a:r>
              <a:rPr lang="en-US" sz="1600" b="1" dirty="0" smtClean="0">
                <a:latin typeface="Arial"/>
                <a:ea typeface="Times New Roman" pitchFamily="-112" charset="0"/>
                <a:cs typeface="Arial"/>
              </a:rPr>
              <a:t> </a:t>
            </a:r>
            <a:r>
              <a:rPr lang="en-US" sz="1600" b="1" dirty="0" err="1" smtClean="0">
                <a:latin typeface="Arial"/>
                <a:ea typeface="Times New Roman" pitchFamily="-112" charset="0"/>
                <a:cs typeface="Arial"/>
              </a:rPr>
              <a:t>modalità</a:t>
            </a:r>
            <a:r>
              <a:rPr lang="en-US" sz="1600" b="1" dirty="0" smtClean="0">
                <a:latin typeface="Arial"/>
                <a:ea typeface="Times New Roman" pitchFamily="-112" charset="0"/>
                <a:cs typeface="Arial"/>
              </a:rPr>
              <a:t>  di </a:t>
            </a:r>
            <a:r>
              <a:rPr lang="en-US" sz="1600" b="1" dirty="0" err="1" smtClean="0">
                <a:latin typeface="Arial"/>
                <a:ea typeface="Times New Roman" pitchFamily="-112" charset="0"/>
                <a:cs typeface="Arial"/>
              </a:rPr>
              <a:t>internalizzazione</a:t>
            </a:r>
            <a:r>
              <a:rPr lang="en-US" sz="1600" b="1" dirty="0" smtClean="0">
                <a:latin typeface="Arial"/>
                <a:ea typeface="Times New Roman" pitchFamily="-112" charset="0"/>
                <a:cs typeface="Arial"/>
              </a:rPr>
              <a:t> </a:t>
            </a:r>
            <a:r>
              <a:rPr lang="en-US" sz="1600" b="1" dirty="0" err="1" smtClean="0">
                <a:latin typeface="Arial"/>
                <a:ea typeface="Times New Roman" pitchFamily="-112" charset="0"/>
                <a:cs typeface="Arial"/>
              </a:rPr>
              <a:t>si</a:t>
            </a:r>
            <a:r>
              <a:rPr lang="en-US" sz="1600" b="1" dirty="0" smtClean="0">
                <a:latin typeface="Arial"/>
                <a:ea typeface="Times New Roman" pitchFamily="-112" charset="0"/>
                <a:cs typeface="Arial"/>
              </a:rPr>
              <a:t> </a:t>
            </a:r>
            <a:r>
              <a:rPr lang="en-US" sz="1600" b="1" dirty="0" err="1" smtClean="0">
                <a:latin typeface="Arial"/>
                <a:ea typeface="Times New Roman" pitchFamily="-112" charset="0"/>
                <a:cs typeface="Arial"/>
              </a:rPr>
              <a:t>riconoscono</a:t>
            </a:r>
            <a:r>
              <a:rPr lang="en-US" sz="1600" b="1" dirty="0" smtClean="0">
                <a:latin typeface="Arial"/>
                <a:ea typeface="Times New Roman" pitchFamily="-112" charset="0"/>
                <a:cs typeface="Arial"/>
              </a:rPr>
              <a:t> due </a:t>
            </a:r>
            <a:r>
              <a:rPr lang="en-US" sz="1600" b="1" dirty="0" err="1">
                <a:latin typeface="Arial"/>
                <a:ea typeface="Times New Roman" pitchFamily="-112" charset="0"/>
                <a:cs typeface="Arial"/>
              </a:rPr>
              <a:t>classi</a:t>
            </a:r>
            <a:r>
              <a:rPr lang="en-US" sz="1600" b="1" dirty="0">
                <a:latin typeface="Arial"/>
                <a:ea typeface="Times New Roman" pitchFamily="-112" charset="0"/>
                <a:cs typeface="Arial"/>
              </a:rPr>
              <a:t> di</a:t>
            </a:r>
            <a:r>
              <a:rPr lang="en-US" sz="1600" b="1" dirty="0" smtClean="0">
                <a:latin typeface="Arial"/>
                <a:ea typeface="Times New Roman" pitchFamily="-112" charset="0"/>
                <a:cs typeface="Arial"/>
              </a:rPr>
              <a:t> </a:t>
            </a:r>
            <a:r>
              <a:rPr lang="en-US" sz="1600" b="1" dirty="0" err="1" smtClean="0">
                <a:latin typeface="Arial"/>
                <a:ea typeface="Times New Roman" pitchFamily="-112" charset="0"/>
                <a:cs typeface="Arial"/>
              </a:rPr>
              <a:t>recettori</a:t>
            </a:r>
            <a:r>
              <a:rPr lang="en-US" sz="1600" b="1" dirty="0" smtClean="0">
                <a:latin typeface="Arial"/>
                <a:ea typeface="Times New Roman" pitchFamily="-112" charset="0"/>
                <a:cs typeface="Arial"/>
              </a:rPr>
              <a:t> </a:t>
            </a:r>
            <a:r>
              <a:rPr lang="en-US" sz="1600" b="1" dirty="0" err="1" smtClean="0">
                <a:latin typeface="Arial"/>
                <a:ea typeface="Times New Roman" pitchFamily="-112" charset="0"/>
                <a:cs typeface="Arial"/>
              </a:rPr>
              <a:t>accoppiati</a:t>
            </a:r>
            <a:r>
              <a:rPr lang="en-US" sz="1600" b="1" dirty="0" smtClean="0">
                <a:latin typeface="Arial"/>
                <a:ea typeface="Times New Roman" pitchFamily="-112" charset="0"/>
                <a:cs typeface="Arial"/>
              </a:rPr>
              <a:t> a </a:t>
            </a:r>
            <a:r>
              <a:rPr lang="en-US" sz="1600" b="1" dirty="0" err="1" smtClean="0">
                <a:latin typeface="Arial"/>
                <a:ea typeface="Times New Roman" pitchFamily="-112" charset="0"/>
                <a:cs typeface="Arial"/>
              </a:rPr>
              <a:t>proteine</a:t>
            </a:r>
            <a:r>
              <a:rPr lang="en-US" sz="1600" b="1" dirty="0" smtClean="0">
                <a:latin typeface="Arial"/>
                <a:ea typeface="Times New Roman" pitchFamily="-112" charset="0"/>
                <a:cs typeface="Arial"/>
              </a:rPr>
              <a:t> G.</a:t>
            </a:r>
            <a:endParaRPr lang="en-US" sz="1600" dirty="0" smtClean="0">
              <a:latin typeface="Arial"/>
              <a:ea typeface="Times New Roman" pitchFamily="-112" charset="0"/>
              <a:cs typeface="Arial"/>
            </a:endParaRPr>
          </a:p>
          <a:p>
            <a:pPr algn="just">
              <a:spcBef>
                <a:spcPct val="20000"/>
              </a:spcBef>
            </a:pPr>
            <a:endParaRPr lang="en-US" sz="1600" dirty="0" smtClean="0">
              <a:latin typeface="Arial"/>
              <a:ea typeface="Times New Roman" pitchFamily="-112" charset="0"/>
              <a:cs typeface="Arial"/>
            </a:endParaRPr>
          </a:p>
          <a:p>
            <a:pPr marL="342900" indent="-342900" algn="just">
              <a:spcBef>
                <a:spcPct val="20000"/>
              </a:spcBef>
              <a:buAutoNum type="arabicParenR"/>
            </a:pPr>
            <a:r>
              <a:rPr lang="en-US" sz="1600" dirty="0" err="1" smtClean="0">
                <a:latin typeface="Arial"/>
                <a:ea typeface="Times New Roman" pitchFamily="-112" charset="0"/>
                <a:cs typeface="Arial"/>
              </a:rPr>
              <a:t>classe</a:t>
            </a:r>
            <a:r>
              <a:rPr lang="en-US" sz="1600" dirty="0" smtClean="0">
                <a:latin typeface="Arial"/>
                <a:ea typeface="Times New Roman" pitchFamily="-112" charset="0"/>
                <a:cs typeface="Arial"/>
              </a:rPr>
              <a:t> </a:t>
            </a:r>
            <a:r>
              <a:rPr lang="en-US" sz="1600" dirty="0">
                <a:latin typeface="Arial"/>
                <a:ea typeface="Times New Roman" pitchFamily="-112" charset="0"/>
                <a:cs typeface="Arial"/>
              </a:rPr>
              <a:t>A (b2-Adre), </a:t>
            </a:r>
            <a:r>
              <a:rPr lang="en-US" sz="1600" dirty="0" err="1">
                <a:latin typeface="Arial"/>
                <a:ea typeface="Times New Roman" pitchFamily="-112" charset="0"/>
                <a:cs typeface="Arial"/>
              </a:rPr>
              <a:t>l’interazione</a:t>
            </a:r>
            <a:r>
              <a:rPr lang="en-US" sz="1600" dirty="0">
                <a:latin typeface="Arial"/>
                <a:ea typeface="Times New Roman" pitchFamily="-112" charset="0"/>
                <a:cs typeface="Arial"/>
              </a:rPr>
              <a:t> </a:t>
            </a:r>
            <a:r>
              <a:rPr lang="en-US" sz="1600" dirty="0" err="1">
                <a:latin typeface="Arial"/>
                <a:ea typeface="Times New Roman" pitchFamily="-112" charset="0"/>
                <a:cs typeface="Arial"/>
              </a:rPr>
              <a:t>b-arrestina</a:t>
            </a:r>
            <a:r>
              <a:rPr lang="en-US" sz="1600" dirty="0" smtClean="0">
                <a:latin typeface="Arial"/>
                <a:ea typeface="Times New Roman" pitchFamily="-112" charset="0"/>
                <a:cs typeface="Arial"/>
              </a:rPr>
              <a:t>–</a:t>
            </a:r>
            <a:r>
              <a:rPr lang="en-US" sz="1600" dirty="0" err="1" smtClean="0">
                <a:latin typeface="Arial"/>
                <a:ea typeface="Times New Roman" pitchFamily="-112" charset="0"/>
                <a:cs typeface="Arial"/>
              </a:rPr>
              <a:t>recettore</a:t>
            </a:r>
            <a:r>
              <a:rPr lang="en-US" sz="1600" dirty="0" smtClean="0">
                <a:latin typeface="Arial"/>
                <a:ea typeface="Times New Roman" pitchFamily="-112" charset="0"/>
                <a:cs typeface="Arial"/>
              </a:rPr>
              <a:t> </a:t>
            </a:r>
            <a:r>
              <a:rPr lang="en-US" sz="1600" dirty="0" err="1">
                <a:latin typeface="Arial"/>
                <a:ea typeface="Times New Roman" pitchFamily="-112" charset="0"/>
                <a:cs typeface="Arial"/>
              </a:rPr>
              <a:t>è</a:t>
            </a:r>
            <a:r>
              <a:rPr lang="en-US" sz="1600" dirty="0">
                <a:latin typeface="Arial"/>
                <a:ea typeface="Times New Roman" pitchFamily="-112" charset="0"/>
                <a:cs typeface="Arial"/>
              </a:rPr>
              <a:t> </a:t>
            </a:r>
            <a:r>
              <a:rPr lang="en-US" sz="1600" dirty="0" err="1">
                <a:latin typeface="Arial"/>
                <a:ea typeface="Times New Roman" pitchFamily="-112" charset="0"/>
                <a:cs typeface="Arial"/>
              </a:rPr>
              <a:t>transitoria</a:t>
            </a:r>
            <a:r>
              <a:rPr lang="en-US" sz="1600" dirty="0">
                <a:latin typeface="Arial"/>
                <a:ea typeface="Times New Roman" pitchFamily="-112" charset="0"/>
                <a:cs typeface="Arial"/>
              </a:rPr>
              <a:t>, </a:t>
            </a:r>
            <a:r>
              <a:rPr lang="en-US" sz="1600" dirty="0" err="1">
                <a:latin typeface="Arial"/>
                <a:ea typeface="Times New Roman" pitchFamily="-112" charset="0"/>
                <a:cs typeface="Arial"/>
              </a:rPr>
              <a:t>e</a:t>
            </a:r>
            <a:r>
              <a:rPr lang="en-US" sz="1600" dirty="0">
                <a:latin typeface="Arial"/>
                <a:ea typeface="Times New Roman" pitchFamily="-112" charset="0"/>
                <a:cs typeface="Arial"/>
              </a:rPr>
              <a:t> la </a:t>
            </a:r>
            <a:r>
              <a:rPr lang="en-US" sz="1600" dirty="0" err="1">
                <a:latin typeface="Arial"/>
                <a:ea typeface="Times New Roman" pitchFamily="-112" charset="0"/>
                <a:cs typeface="Arial"/>
              </a:rPr>
              <a:t>b-arrestina</a:t>
            </a:r>
            <a:r>
              <a:rPr lang="en-US" sz="1600" dirty="0">
                <a:latin typeface="Arial"/>
                <a:ea typeface="Times New Roman" pitchFamily="-112" charset="0"/>
                <a:cs typeface="Arial"/>
              </a:rPr>
              <a:t> non </a:t>
            </a:r>
            <a:r>
              <a:rPr lang="en-US" sz="1600" dirty="0" err="1">
                <a:latin typeface="Arial"/>
                <a:ea typeface="Times New Roman" pitchFamily="-112" charset="0"/>
                <a:cs typeface="Arial"/>
              </a:rPr>
              <a:t>si</a:t>
            </a:r>
            <a:r>
              <a:rPr lang="en-US" sz="1600" dirty="0">
                <a:latin typeface="Arial"/>
                <a:ea typeface="Times New Roman" pitchFamily="-112" charset="0"/>
                <a:cs typeface="Arial"/>
              </a:rPr>
              <a:t> </a:t>
            </a:r>
            <a:r>
              <a:rPr lang="en-US" sz="1600" dirty="0" err="1">
                <a:latin typeface="Arial"/>
                <a:ea typeface="Times New Roman" pitchFamily="-112" charset="0"/>
                <a:cs typeface="Arial"/>
              </a:rPr>
              <a:t>localizza</a:t>
            </a:r>
            <a:r>
              <a:rPr lang="en-US" sz="1600" dirty="0">
                <a:latin typeface="Arial"/>
                <a:ea typeface="Times New Roman" pitchFamily="-112" charset="0"/>
                <a:cs typeface="Arial"/>
              </a:rPr>
              <a:t> con i</a:t>
            </a:r>
            <a:r>
              <a:rPr lang="en-US" sz="1600" dirty="0" smtClean="0">
                <a:latin typeface="Arial"/>
                <a:ea typeface="Times New Roman" pitchFamily="-112" charset="0"/>
                <a:cs typeface="Arial"/>
              </a:rPr>
              <a:t> </a:t>
            </a:r>
            <a:r>
              <a:rPr lang="en-US" sz="1600" dirty="0" err="1" smtClean="0">
                <a:latin typeface="Arial"/>
                <a:ea typeface="Times New Roman" pitchFamily="-112" charset="0"/>
                <a:cs typeface="Arial"/>
              </a:rPr>
              <a:t>recettori</a:t>
            </a:r>
            <a:r>
              <a:rPr lang="en-US" sz="1600" dirty="0" smtClean="0">
                <a:latin typeface="Arial"/>
                <a:ea typeface="Times New Roman" pitchFamily="-112" charset="0"/>
                <a:cs typeface="Arial"/>
              </a:rPr>
              <a:t> </a:t>
            </a:r>
            <a:r>
              <a:rPr lang="en-US" sz="1600" dirty="0" err="1">
                <a:latin typeface="Arial"/>
                <a:ea typeface="Times New Roman" pitchFamily="-112" charset="0"/>
                <a:cs typeface="Arial"/>
              </a:rPr>
              <a:t>negli</a:t>
            </a:r>
            <a:r>
              <a:rPr lang="en-US" sz="1600" dirty="0">
                <a:latin typeface="Arial"/>
                <a:ea typeface="Times New Roman" pitchFamily="-112" charset="0"/>
                <a:cs typeface="Arial"/>
              </a:rPr>
              <a:t> </a:t>
            </a:r>
            <a:r>
              <a:rPr lang="en-US" sz="1600" b="1" dirty="0">
                <a:latin typeface="Arial"/>
                <a:ea typeface="Times New Roman" pitchFamily="-112" charset="0"/>
                <a:cs typeface="Arial"/>
              </a:rPr>
              <a:t>endosomi</a:t>
            </a:r>
            <a:r>
              <a:rPr lang="en-US" sz="1600" dirty="0" smtClean="0">
                <a:latin typeface="Arial"/>
                <a:ea typeface="Times New Roman" pitchFamily="-112" charset="0"/>
                <a:cs typeface="Arial"/>
              </a:rPr>
              <a:t>.</a:t>
            </a:r>
          </a:p>
          <a:p>
            <a:pPr marL="342900" indent="-342900" algn="just">
              <a:spcBef>
                <a:spcPct val="20000"/>
              </a:spcBef>
              <a:buAutoNum type="arabicParenR"/>
            </a:pPr>
            <a:r>
              <a:rPr lang="en-US" sz="1600" dirty="0" smtClean="0">
                <a:latin typeface="Arial"/>
                <a:ea typeface="Times New Roman" pitchFamily="-112" charset="0"/>
                <a:cs typeface="Arial"/>
              </a:rPr>
              <a:t> </a:t>
            </a:r>
            <a:r>
              <a:rPr lang="en-US" sz="1600" dirty="0" err="1" smtClean="0">
                <a:latin typeface="Arial"/>
                <a:ea typeface="Times New Roman" pitchFamily="-112" charset="0"/>
                <a:cs typeface="Arial"/>
              </a:rPr>
              <a:t>classe</a:t>
            </a:r>
            <a:r>
              <a:rPr lang="en-US" sz="1600" dirty="0" smtClean="0">
                <a:latin typeface="Arial"/>
                <a:ea typeface="Times New Roman" pitchFamily="-112" charset="0"/>
                <a:cs typeface="Arial"/>
              </a:rPr>
              <a:t> </a:t>
            </a:r>
            <a:r>
              <a:rPr lang="en-US" sz="1600" dirty="0">
                <a:latin typeface="Arial"/>
                <a:ea typeface="Times New Roman" pitchFamily="-112" charset="0"/>
                <a:cs typeface="Arial"/>
              </a:rPr>
              <a:t>B (Vaso2), </a:t>
            </a:r>
            <a:r>
              <a:rPr lang="en-US" sz="1600" dirty="0" err="1">
                <a:latin typeface="Arial"/>
                <a:ea typeface="Times New Roman" pitchFamily="-112" charset="0"/>
                <a:cs typeface="Arial"/>
              </a:rPr>
              <a:t>l’interazione</a:t>
            </a:r>
            <a:r>
              <a:rPr lang="en-US" sz="1600" dirty="0">
                <a:latin typeface="Arial"/>
                <a:ea typeface="Times New Roman" pitchFamily="-112" charset="0"/>
                <a:cs typeface="Arial"/>
              </a:rPr>
              <a:t> </a:t>
            </a:r>
            <a:r>
              <a:rPr lang="en-US" sz="1600" dirty="0" err="1">
                <a:latin typeface="Arial"/>
                <a:ea typeface="Times New Roman" pitchFamily="-112" charset="0"/>
                <a:cs typeface="Arial"/>
              </a:rPr>
              <a:t>b-arrestina</a:t>
            </a:r>
            <a:r>
              <a:rPr lang="en-US" sz="1600" dirty="0" smtClean="0">
                <a:latin typeface="Arial"/>
                <a:ea typeface="Times New Roman" pitchFamily="-112" charset="0"/>
                <a:cs typeface="Arial"/>
              </a:rPr>
              <a:t>–</a:t>
            </a:r>
            <a:r>
              <a:rPr lang="en-US" sz="1600" dirty="0" err="1" smtClean="0">
                <a:latin typeface="Arial"/>
                <a:ea typeface="Times New Roman" pitchFamily="-112" charset="0"/>
                <a:cs typeface="Arial"/>
              </a:rPr>
              <a:t>recettore</a:t>
            </a:r>
            <a:r>
              <a:rPr lang="en-US" sz="1600" dirty="0" smtClean="0">
                <a:latin typeface="Arial"/>
                <a:ea typeface="Times New Roman" pitchFamily="-112" charset="0"/>
                <a:cs typeface="Arial"/>
              </a:rPr>
              <a:t> </a:t>
            </a:r>
            <a:r>
              <a:rPr lang="en-US" sz="1600" dirty="0" err="1">
                <a:latin typeface="Arial"/>
                <a:ea typeface="Times New Roman" pitchFamily="-112" charset="0"/>
                <a:cs typeface="Arial"/>
              </a:rPr>
              <a:t>è</a:t>
            </a:r>
            <a:r>
              <a:rPr lang="en-US" sz="1600" dirty="0">
                <a:latin typeface="Arial"/>
                <a:ea typeface="Times New Roman" pitchFamily="-112" charset="0"/>
                <a:cs typeface="Arial"/>
              </a:rPr>
              <a:t> </a:t>
            </a:r>
            <a:r>
              <a:rPr lang="en-US" sz="1600" dirty="0" err="1">
                <a:latin typeface="Arial"/>
                <a:ea typeface="Times New Roman" pitchFamily="-112" charset="0"/>
                <a:cs typeface="Arial"/>
              </a:rPr>
              <a:t>più</a:t>
            </a:r>
            <a:r>
              <a:rPr lang="en-US" sz="1600" dirty="0">
                <a:latin typeface="Arial"/>
                <a:ea typeface="Times New Roman" pitchFamily="-112" charset="0"/>
                <a:cs typeface="Arial"/>
              </a:rPr>
              <a:t> stabile, </a:t>
            </a:r>
            <a:r>
              <a:rPr lang="en-US" sz="1600" dirty="0" err="1">
                <a:latin typeface="Arial"/>
                <a:ea typeface="Times New Roman" pitchFamily="-112" charset="0"/>
                <a:cs typeface="Arial"/>
              </a:rPr>
              <a:t>e</a:t>
            </a:r>
            <a:r>
              <a:rPr lang="en-US" sz="1600" dirty="0">
                <a:latin typeface="Arial"/>
                <a:ea typeface="Times New Roman" pitchFamily="-112" charset="0"/>
                <a:cs typeface="Arial"/>
              </a:rPr>
              <a:t> </a:t>
            </a:r>
            <a:r>
              <a:rPr lang="en-US" sz="1600" dirty="0" err="1">
                <a:latin typeface="Arial"/>
                <a:ea typeface="Times New Roman" pitchFamily="-112" charset="0"/>
                <a:cs typeface="Arial"/>
              </a:rPr>
              <a:t>recettore</a:t>
            </a:r>
            <a:r>
              <a:rPr lang="en-US" sz="1600" dirty="0">
                <a:latin typeface="Arial"/>
                <a:ea typeface="Times New Roman" pitchFamily="-112" charset="0"/>
                <a:cs typeface="Arial"/>
              </a:rPr>
              <a:t> </a:t>
            </a:r>
            <a:r>
              <a:rPr lang="en-US" sz="1600" dirty="0" err="1">
                <a:latin typeface="Arial"/>
                <a:ea typeface="Times New Roman" pitchFamily="-112" charset="0"/>
                <a:cs typeface="Arial"/>
              </a:rPr>
              <a:t>e</a:t>
            </a:r>
            <a:r>
              <a:rPr lang="en-US" sz="1600" dirty="0">
                <a:latin typeface="Arial"/>
                <a:ea typeface="Times New Roman" pitchFamily="-112" charset="0"/>
                <a:cs typeface="Arial"/>
              </a:rPr>
              <a:t> </a:t>
            </a:r>
            <a:r>
              <a:rPr lang="en-US" sz="1600" dirty="0" err="1">
                <a:latin typeface="Arial"/>
                <a:ea typeface="Times New Roman" pitchFamily="-112" charset="0"/>
                <a:cs typeface="Arial"/>
              </a:rPr>
              <a:t>b</a:t>
            </a:r>
            <a:r>
              <a:rPr lang="en-US" sz="1600" dirty="0">
                <a:latin typeface="Arial"/>
                <a:ea typeface="Times New Roman" pitchFamily="-112" charset="0"/>
                <a:cs typeface="Arial"/>
              </a:rPr>
              <a:t>–</a:t>
            </a:r>
            <a:r>
              <a:rPr lang="en-US" sz="1600" dirty="0" err="1">
                <a:latin typeface="Arial"/>
                <a:ea typeface="Times New Roman" pitchFamily="-112" charset="0"/>
                <a:cs typeface="Arial"/>
              </a:rPr>
              <a:t>arrestina</a:t>
            </a:r>
            <a:r>
              <a:rPr lang="en-US" sz="1600" dirty="0">
                <a:latin typeface="Arial"/>
                <a:ea typeface="Times New Roman" pitchFamily="-112" charset="0"/>
                <a:cs typeface="Arial"/>
              </a:rPr>
              <a:t> co-</a:t>
            </a:r>
            <a:r>
              <a:rPr lang="en-US" sz="1600" dirty="0" err="1">
                <a:latin typeface="Arial"/>
                <a:ea typeface="Times New Roman" pitchFamily="-112" charset="0"/>
                <a:cs typeface="Arial"/>
              </a:rPr>
              <a:t>localizzano</a:t>
            </a:r>
            <a:r>
              <a:rPr lang="en-US" sz="1600" dirty="0">
                <a:latin typeface="Arial"/>
                <a:ea typeface="Times New Roman" pitchFamily="-112" charset="0"/>
                <a:cs typeface="Arial"/>
              </a:rPr>
              <a:t> </a:t>
            </a:r>
            <a:r>
              <a:rPr lang="en-US" sz="1600" dirty="0" err="1">
                <a:latin typeface="Arial"/>
                <a:ea typeface="Times New Roman" pitchFamily="-112" charset="0"/>
                <a:cs typeface="Arial"/>
              </a:rPr>
              <a:t>negli</a:t>
            </a:r>
            <a:r>
              <a:rPr lang="en-US" sz="1600" dirty="0">
                <a:latin typeface="Arial"/>
                <a:ea typeface="Times New Roman" pitchFamily="-112" charset="0"/>
                <a:cs typeface="Arial"/>
              </a:rPr>
              <a:t> endosomi.</a:t>
            </a:r>
            <a:endParaRPr lang="it-IT" sz="1600" dirty="0">
              <a:latin typeface="Arial"/>
              <a:ea typeface="Times New Roman" pitchFamily="-112" charset="0"/>
              <a:cs typeface="Arial"/>
            </a:endParaRP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600200" y="120134"/>
            <a:ext cx="6248400" cy="369332"/>
          </a:xfrm>
          <a:prstGeom prst="rect">
            <a:avLst/>
          </a:prstGeom>
          <a:noFill/>
        </p:spPr>
        <p:txBody>
          <a:bodyPr wrap="square" rtlCol="0">
            <a:spAutoFit/>
          </a:bodyPr>
          <a:lstStyle/>
          <a:p>
            <a:r>
              <a:rPr lang="it-IT" b="1" dirty="0" smtClean="0">
                <a:latin typeface="Times New Roman"/>
                <a:cs typeface="Times New Roman"/>
              </a:rPr>
              <a:t>Recettori dotati di attività </a:t>
            </a:r>
            <a:r>
              <a:rPr lang="it-IT" b="1" dirty="0" err="1" smtClean="0">
                <a:latin typeface="Times New Roman"/>
                <a:cs typeface="Times New Roman"/>
              </a:rPr>
              <a:t>tirosin-chinasica</a:t>
            </a:r>
            <a:r>
              <a:rPr lang="it-IT" b="1" dirty="0" smtClean="0">
                <a:latin typeface="Times New Roman"/>
                <a:cs typeface="Times New Roman"/>
              </a:rPr>
              <a:t> intrinseca</a:t>
            </a:r>
            <a:endParaRPr lang="it-IT" b="1" dirty="0">
              <a:latin typeface="Times New Roman"/>
              <a:cs typeface="Times New Roman"/>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1000" y="1371600"/>
            <a:ext cx="8412123" cy="3155950"/>
          </a:xfrm>
          <a:prstGeom prst="rect">
            <a:avLst/>
          </a:prstGeom>
        </p:spPr>
      </p:pic>
      <p:sp>
        <p:nvSpPr>
          <p:cNvPr id="6" name="TextBox 5"/>
          <p:cNvSpPr txBox="1"/>
          <p:nvPr/>
        </p:nvSpPr>
        <p:spPr>
          <a:xfrm>
            <a:off x="381000" y="4527550"/>
            <a:ext cx="8107323" cy="1477328"/>
          </a:xfrm>
          <a:prstGeom prst="rect">
            <a:avLst/>
          </a:prstGeom>
          <a:noFill/>
        </p:spPr>
        <p:txBody>
          <a:bodyPr wrap="square" rtlCol="0">
            <a:spAutoFit/>
          </a:bodyPr>
          <a:lstStyle/>
          <a:p>
            <a:pPr algn="just"/>
            <a:r>
              <a:rPr lang="it-IT" dirty="0" smtClean="0">
                <a:latin typeface="Arial"/>
                <a:cs typeface="Arial"/>
              </a:rPr>
              <a:t>Comprendono i </a:t>
            </a:r>
            <a:r>
              <a:rPr lang="it-IT" dirty="0" smtClean="0">
                <a:latin typeface="Arial"/>
                <a:cs typeface="Arial"/>
              </a:rPr>
              <a:t>recettori di </a:t>
            </a:r>
            <a:r>
              <a:rPr lang="it-IT" dirty="0" smtClean="0">
                <a:latin typeface="Arial"/>
                <a:cs typeface="Arial"/>
              </a:rPr>
              <a:t>membrana  per i fattori di crescita  che controllano la proliferazione, il  </a:t>
            </a:r>
            <a:r>
              <a:rPr lang="it-IT" dirty="0" smtClean="0">
                <a:latin typeface="Arial"/>
                <a:cs typeface="Arial"/>
              </a:rPr>
              <a:t>differenziamento</a:t>
            </a:r>
            <a:r>
              <a:rPr lang="it-IT" dirty="0" smtClean="0">
                <a:latin typeface="Arial"/>
                <a:cs typeface="Arial"/>
              </a:rPr>
              <a:t>, il trofismo e la sopravvivenza dei neuroni. I </a:t>
            </a:r>
            <a:r>
              <a:rPr lang="it-IT" dirty="0" err="1" smtClean="0">
                <a:latin typeface="Arial"/>
                <a:cs typeface="Arial"/>
              </a:rPr>
              <a:t>ligandi</a:t>
            </a:r>
            <a:r>
              <a:rPr lang="it-IT" dirty="0" smtClean="0">
                <a:latin typeface="Arial"/>
                <a:cs typeface="Arial"/>
              </a:rPr>
              <a:t> agiscono a basse concentrazioni e la cellula che riceve il segnale va incontro a modificazioni dell’espressione genica e dell’organizzazione e funzionamento del </a:t>
            </a:r>
            <a:r>
              <a:rPr lang="it-IT" dirty="0" err="1" smtClean="0">
                <a:latin typeface="Arial"/>
                <a:cs typeface="Arial"/>
              </a:rPr>
              <a:t>citoscheletro</a:t>
            </a:r>
            <a:endParaRPr lang="it-IT"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876300"/>
            <a:ext cx="5994400" cy="1701800"/>
          </a:xfrm>
          <a:prstGeom prst="rect">
            <a:avLst/>
          </a:prstGeom>
        </p:spPr>
      </p:pic>
      <p:pic>
        <p:nvPicPr>
          <p:cNvPr id="6" name="Picture 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38200" y="3048000"/>
            <a:ext cx="8077200" cy="3267792"/>
          </a:xfrm>
          <a:prstGeom prst="rect">
            <a:avLst/>
          </a:prstGeom>
        </p:spPr>
      </p:pic>
      <p:cxnSp>
        <p:nvCxnSpPr>
          <p:cNvPr id="12" name="Straight Connector 11"/>
          <p:cNvCxnSpPr/>
          <p:nvPr/>
        </p:nvCxnSpPr>
        <p:spPr>
          <a:xfrm>
            <a:off x="5715000" y="1066800"/>
            <a:ext cx="1447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5677694" y="1562894"/>
            <a:ext cx="1979612"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533400"/>
            <a:ext cx="8229600" cy="5324535"/>
          </a:xfrm>
          <a:prstGeom prst="rect">
            <a:avLst/>
          </a:prstGeom>
          <a:noFill/>
        </p:spPr>
        <p:txBody>
          <a:bodyPr wrap="square" rtlCol="0">
            <a:spAutoFit/>
          </a:bodyPr>
          <a:lstStyle/>
          <a:p>
            <a:r>
              <a:rPr lang="it-IT" sz="2000" dirty="0">
                <a:latin typeface="Times New Roman"/>
                <a:cs typeface="Times New Roman"/>
              </a:rPr>
              <a:t>I recettori di </a:t>
            </a:r>
            <a:r>
              <a:rPr lang="it-IT" sz="2000" dirty="0" smtClean="0">
                <a:latin typeface="Times New Roman"/>
                <a:cs typeface="Times New Roman"/>
              </a:rPr>
              <a:t>membrana </a:t>
            </a:r>
            <a:r>
              <a:rPr lang="en-US" sz="2000" dirty="0" err="1" smtClean="0">
                <a:latin typeface="Times New Roman"/>
                <a:cs typeface="Times New Roman"/>
              </a:rPr>
              <a:t>sono</a:t>
            </a:r>
            <a:r>
              <a:rPr lang="en-US" sz="2000" dirty="0" smtClean="0">
                <a:latin typeface="Times New Roman"/>
                <a:cs typeface="Times New Roman"/>
              </a:rPr>
              <a:t> </a:t>
            </a:r>
            <a:r>
              <a:rPr lang="en-US" sz="2000" dirty="0" err="1">
                <a:latin typeface="Times New Roman"/>
                <a:cs typeface="Times New Roman"/>
              </a:rPr>
              <a:t>una</a:t>
            </a:r>
            <a:r>
              <a:rPr lang="en-US" sz="2000" dirty="0">
                <a:latin typeface="Times New Roman"/>
                <a:cs typeface="Times New Roman"/>
              </a:rPr>
              <a:t> </a:t>
            </a:r>
            <a:r>
              <a:rPr lang="en-US" sz="2000" dirty="0" err="1">
                <a:latin typeface="Times New Roman"/>
                <a:cs typeface="Times New Roman"/>
              </a:rPr>
              <a:t>classe</a:t>
            </a:r>
            <a:r>
              <a:rPr lang="en-US" sz="2000" dirty="0">
                <a:latin typeface="Times New Roman"/>
                <a:cs typeface="Times New Roman"/>
              </a:rPr>
              <a:t> di </a:t>
            </a:r>
            <a:r>
              <a:rPr lang="en-US" sz="2000" dirty="0" err="1">
                <a:latin typeface="Times New Roman"/>
                <a:cs typeface="Times New Roman"/>
              </a:rPr>
              <a:t>recettori</a:t>
            </a:r>
            <a:r>
              <a:rPr lang="en-US" sz="2000" dirty="0">
                <a:latin typeface="Times New Roman"/>
                <a:cs typeface="Times New Roman"/>
              </a:rPr>
              <a:t> </a:t>
            </a:r>
            <a:r>
              <a:rPr lang="en-US" sz="2000" dirty="0" err="1">
                <a:latin typeface="Times New Roman"/>
                <a:cs typeface="Times New Roman"/>
              </a:rPr>
              <a:t>che</a:t>
            </a:r>
            <a:r>
              <a:rPr lang="en-US" sz="2000" dirty="0">
                <a:latin typeface="Times New Roman"/>
                <a:cs typeface="Times New Roman"/>
              </a:rPr>
              <a:t> </a:t>
            </a:r>
            <a:r>
              <a:rPr lang="en-US" sz="2000" dirty="0" err="1">
                <a:latin typeface="Times New Roman"/>
                <a:cs typeface="Times New Roman"/>
              </a:rPr>
              <a:t>possiede</a:t>
            </a:r>
            <a:r>
              <a:rPr lang="en-US" sz="2000" dirty="0">
                <a:latin typeface="Times New Roman"/>
                <a:cs typeface="Times New Roman"/>
              </a:rPr>
              <a:t> </a:t>
            </a:r>
            <a:r>
              <a:rPr lang="en-US" sz="2000" dirty="0" err="1">
                <a:latin typeface="Times New Roman"/>
                <a:cs typeface="Times New Roman"/>
              </a:rPr>
              <a:t>domini</a:t>
            </a:r>
            <a:r>
              <a:rPr lang="en-US" sz="2000" dirty="0">
                <a:latin typeface="Times New Roman"/>
                <a:cs typeface="Times New Roman"/>
              </a:rPr>
              <a:t> </a:t>
            </a:r>
            <a:r>
              <a:rPr lang="en-US" sz="2000" dirty="0" err="1">
                <a:latin typeface="Times New Roman"/>
                <a:cs typeface="Times New Roman"/>
              </a:rPr>
              <a:t>extracellulari</a:t>
            </a:r>
            <a:r>
              <a:rPr lang="en-US" sz="2000" dirty="0">
                <a:latin typeface="Times New Roman"/>
                <a:cs typeface="Times New Roman"/>
              </a:rPr>
              <a:t>, </a:t>
            </a:r>
            <a:r>
              <a:rPr lang="en-US" sz="2000" dirty="0" err="1">
                <a:latin typeface="Times New Roman"/>
                <a:cs typeface="Times New Roman"/>
              </a:rPr>
              <a:t>transmembrana</a:t>
            </a:r>
            <a:r>
              <a:rPr lang="en-US" sz="2000" dirty="0">
                <a:latin typeface="Times New Roman"/>
                <a:cs typeface="Times New Roman"/>
              </a:rPr>
              <a:t> </a:t>
            </a:r>
            <a:r>
              <a:rPr lang="en-US" sz="2000" dirty="0" err="1">
                <a:latin typeface="Times New Roman"/>
                <a:cs typeface="Times New Roman"/>
              </a:rPr>
              <a:t>ed</a:t>
            </a:r>
            <a:r>
              <a:rPr lang="en-US" sz="2000" dirty="0">
                <a:latin typeface="Times New Roman"/>
                <a:cs typeface="Times New Roman"/>
              </a:rPr>
              <a:t> </a:t>
            </a:r>
            <a:r>
              <a:rPr lang="en-US" sz="2000" dirty="0" err="1" smtClean="0">
                <a:latin typeface="Times New Roman"/>
                <a:cs typeface="Times New Roman"/>
              </a:rPr>
              <a:t>intracellulari</a:t>
            </a:r>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endParaRPr lang="it-IT" sz="2000" dirty="0" smtClean="0">
              <a:latin typeface="Times New Roman"/>
              <a:cs typeface="Times New Roman"/>
            </a:endParaRPr>
          </a:p>
          <a:p>
            <a:endParaRPr lang="it-IT" sz="2000" dirty="0">
              <a:latin typeface="Times New Roman"/>
              <a:cs typeface="Times New Roman"/>
            </a:endParaRPr>
          </a:p>
          <a:p>
            <a:r>
              <a:rPr lang="it-IT" sz="2000" dirty="0" smtClean="0">
                <a:latin typeface="Times New Roman"/>
                <a:cs typeface="Times New Roman"/>
              </a:rPr>
              <a:t> Vengono </a:t>
            </a:r>
            <a:r>
              <a:rPr lang="it-IT" sz="2000" dirty="0">
                <a:latin typeface="Times New Roman"/>
                <a:cs typeface="Times New Roman"/>
              </a:rPr>
              <a:t>divisi </a:t>
            </a:r>
            <a:r>
              <a:rPr lang="it-IT" sz="2000" dirty="0" smtClean="0">
                <a:latin typeface="Times New Roman"/>
                <a:cs typeface="Times New Roman"/>
              </a:rPr>
              <a:t>in </a:t>
            </a:r>
            <a:r>
              <a:rPr lang="it-IT" sz="2000" dirty="0" err="1">
                <a:latin typeface="Times New Roman"/>
                <a:cs typeface="Times New Roman"/>
              </a:rPr>
              <a:t>6</a:t>
            </a:r>
            <a:r>
              <a:rPr lang="it-IT" sz="2000" dirty="0">
                <a:latin typeface="Times New Roman"/>
                <a:cs typeface="Times New Roman"/>
              </a:rPr>
              <a:t> superfamiglie:</a:t>
            </a:r>
          </a:p>
          <a:p>
            <a:r>
              <a:rPr lang="it-IT" sz="2000" dirty="0" err="1">
                <a:latin typeface="Times New Roman"/>
                <a:cs typeface="Times New Roman"/>
              </a:rPr>
              <a:t> </a:t>
            </a:r>
            <a:endParaRPr lang="it-IT" sz="2000" dirty="0">
              <a:latin typeface="Times New Roman"/>
              <a:cs typeface="Times New Roman"/>
            </a:endParaRPr>
          </a:p>
          <a:p>
            <a:pPr lvl="0"/>
            <a:r>
              <a:rPr lang="it-IT" sz="2000" b="1" dirty="0">
                <a:latin typeface="Times New Roman"/>
                <a:cs typeface="Times New Roman"/>
              </a:rPr>
              <a:t>Recettori Canale</a:t>
            </a:r>
            <a:r>
              <a:rPr lang="it-IT" sz="2000" dirty="0" smtClean="0">
                <a:latin typeface="Times New Roman"/>
                <a:cs typeface="Times New Roman"/>
              </a:rPr>
              <a:t>, la loro attivazione produce </a:t>
            </a:r>
            <a:r>
              <a:rPr lang="it-IT" sz="2000" dirty="0">
                <a:latin typeface="Times New Roman"/>
                <a:cs typeface="Times New Roman"/>
              </a:rPr>
              <a:t>risposte rapide e brevi.</a:t>
            </a:r>
          </a:p>
          <a:p>
            <a:pPr lvl="0"/>
            <a:r>
              <a:rPr lang="it-IT" sz="2000" b="1" dirty="0">
                <a:latin typeface="Times New Roman"/>
                <a:cs typeface="Times New Roman"/>
              </a:rPr>
              <a:t>Recettori accoppiati a proteina </a:t>
            </a:r>
            <a:r>
              <a:rPr lang="it-IT" sz="2000" b="1" dirty="0" err="1">
                <a:latin typeface="Times New Roman"/>
                <a:cs typeface="Times New Roman"/>
              </a:rPr>
              <a:t>G</a:t>
            </a:r>
            <a:r>
              <a:rPr lang="it-IT" sz="2000" dirty="0">
                <a:latin typeface="Times New Roman"/>
                <a:cs typeface="Times New Roman"/>
              </a:rPr>
              <a:t>: </a:t>
            </a:r>
            <a:r>
              <a:rPr lang="it-IT" sz="2000" dirty="0" smtClean="0">
                <a:latin typeface="Times New Roman"/>
                <a:cs typeface="Times New Roman"/>
              </a:rPr>
              <a:t> la loro attivazione produce  </a:t>
            </a:r>
            <a:r>
              <a:rPr lang="it-IT" sz="2000" dirty="0">
                <a:latin typeface="Times New Roman"/>
                <a:cs typeface="Times New Roman"/>
              </a:rPr>
              <a:t>risposte lente e durature.</a:t>
            </a:r>
          </a:p>
          <a:p>
            <a:pPr lvl="0"/>
            <a:r>
              <a:rPr lang="it-IT" sz="2000" b="1" dirty="0">
                <a:latin typeface="Times New Roman"/>
                <a:cs typeface="Times New Roman"/>
              </a:rPr>
              <a:t>Recettori dotati di attività </a:t>
            </a:r>
            <a:r>
              <a:rPr lang="it-IT" sz="2000" b="1" dirty="0" err="1">
                <a:latin typeface="Times New Roman"/>
                <a:cs typeface="Times New Roman"/>
              </a:rPr>
              <a:t>tirosin</a:t>
            </a:r>
            <a:r>
              <a:rPr lang="it-IT" sz="2000" b="1" dirty="0">
                <a:latin typeface="Times New Roman"/>
                <a:cs typeface="Times New Roman"/>
              </a:rPr>
              <a:t> </a:t>
            </a:r>
            <a:r>
              <a:rPr lang="it-IT" sz="2000" b="1" dirty="0" err="1" smtClean="0">
                <a:latin typeface="Times New Roman"/>
                <a:cs typeface="Times New Roman"/>
              </a:rPr>
              <a:t>chinasica</a:t>
            </a:r>
            <a:r>
              <a:rPr lang="it-IT" sz="2000" b="1" dirty="0" smtClean="0">
                <a:latin typeface="Times New Roman"/>
                <a:cs typeface="Times New Roman"/>
              </a:rPr>
              <a:t>, mediano l’azione di diverse </a:t>
            </a:r>
            <a:r>
              <a:rPr lang="it-IT" sz="2000" b="1" dirty="0" err="1" smtClean="0">
                <a:latin typeface="Times New Roman"/>
                <a:cs typeface="Times New Roman"/>
              </a:rPr>
              <a:t>neurotrofine</a:t>
            </a:r>
            <a:endParaRPr lang="it-IT" sz="2000" b="1" dirty="0" smtClean="0">
              <a:latin typeface="Times New Roman"/>
              <a:cs typeface="Times New Roman"/>
            </a:endParaRPr>
          </a:p>
          <a:p>
            <a:pPr lvl="0"/>
            <a:r>
              <a:rPr lang="it-IT" sz="2000" dirty="0">
                <a:latin typeface="Times New Roman"/>
                <a:cs typeface="Times New Roman"/>
              </a:rPr>
              <a:t>Recettori dotati di attività </a:t>
            </a:r>
            <a:r>
              <a:rPr lang="it-IT" sz="2000" dirty="0" err="1">
                <a:latin typeface="Times New Roman"/>
                <a:cs typeface="Times New Roman"/>
              </a:rPr>
              <a:t>guanilato</a:t>
            </a:r>
            <a:r>
              <a:rPr lang="it-IT" sz="2000" dirty="0">
                <a:latin typeface="Times New Roman"/>
                <a:cs typeface="Times New Roman"/>
              </a:rPr>
              <a:t> </a:t>
            </a:r>
            <a:r>
              <a:rPr lang="it-IT" sz="2000" dirty="0" err="1" smtClean="0">
                <a:latin typeface="Times New Roman"/>
                <a:cs typeface="Times New Roman"/>
              </a:rPr>
              <a:t>ciclasica</a:t>
            </a:r>
            <a:r>
              <a:rPr lang="it-IT" sz="2000" dirty="0" smtClean="0">
                <a:latin typeface="Times New Roman"/>
                <a:cs typeface="Times New Roman"/>
              </a:rPr>
              <a:t>, </a:t>
            </a:r>
          </a:p>
          <a:p>
            <a:pPr lvl="0"/>
            <a:r>
              <a:rPr lang="it-IT" sz="2000" dirty="0">
                <a:latin typeface="Times New Roman"/>
                <a:cs typeface="Times New Roman"/>
              </a:rPr>
              <a:t>Recettori per l’adesione cellulare</a:t>
            </a:r>
          </a:p>
          <a:p>
            <a:pPr lvl="0"/>
            <a:r>
              <a:rPr lang="it-IT" sz="2000" dirty="0">
                <a:latin typeface="Times New Roman"/>
                <a:cs typeface="Times New Roman"/>
              </a:rPr>
              <a:t>Recettori per le </a:t>
            </a:r>
            <a:r>
              <a:rPr lang="it-IT" sz="2000" dirty="0" err="1">
                <a:latin typeface="Times New Roman"/>
                <a:cs typeface="Times New Roman"/>
              </a:rPr>
              <a:t>citochine</a:t>
            </a:r>
            <a:endParaRPr lang="it-IT" sz="2000" dirty="0">
              <a:latin typeface="Times New Roman"/>
              <a:cs typeface="Times New Roman"/>
            </a:endParaRPr>
          </a:p>
          <a:p>
            <a:r>
              <a:rPr lang="it-IT" sz="2000" dirty="0" err="1">
                <a:latin typeface="Times New Roman"/>
                <a:cs typeface="Times New Roman"/>
              </a:rPr>
              <a:t> </a:t>
            </a:r>
            <a:endParaRPr lang="it-IT" sz="2000" dirty="0">
              <a:latin typeface="Times New Roman"/>
              <a:cs typeface="Times New Roman"/>
            </a:endParaRPr>
          </a:p>
          <a:p>
            <a:endParaRPr lang="it-IT" dirty="0"/>
          </a:p>
        </p:txBody>
      </p:sp>
      <p:pic>
        <p:nvPicPr>
          <p:cNvPr id="5" name="Picture 4" descr="220px-Transmembrane_receptor.svg.png"/>
          <p:cNvPicPr>
            <a:picLocks noChangeAspect="1"/>
          </p:cNvPicPr>
          <p:nvPr/>
        </p:nvPicPr>
        <p:blipFill>
          <a:blip r:embed="rId2"/>
          <a:stretch>
            <a:fillRect/>
          </a:stretch>
        </p:blipFill>
        <p:spPr>
          <a:xfrm>
            <a:off x="5410200" y="1219200"/>
            <a:ext cx="2794000" cy="19685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0" y="29353"/>
            <a:ext cx="7543800" cy="647240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378636"/>
            <a:ext cx="5638800" cy="4506418"/>
          </a:xfrm>
          <a:prstGeom prst="rect">
            <a:avLst/>
          </a:prstGeom>
        </p:spPr>
      </p:pic>
      <p:sp>
        <p:nvSpPr>
          <p:cNvPr id="5" name="TextBox 4"/>
          <p:cNvSpPr txBox="1"/>
          <p:nvPr/>
        </p:nvSpPr>
        <p:spPr>
          <a:xfrm>
            <a:off x="5638800" y="533400"/>
            <a:ext cx="3505200" cy="1477328"/>
          </a:xfrm>
          <a:prstGeom prst="rect">
            <a:avLst/>
          </a:prstGeom>
          <a:noFill/>
        </p:spPr>
        <p:txBody>
          <a:bodyPr wrap="square" rtlCol="0">
            <a:spAutoFit/>
          </a:bodyPr>
          <a:lstStyle/>
          <a:p>
            <a:r>
              <a:rPr lang="en-US" dirty="0" err="1"/>
              <a:t>Dominio</a:t>
            </a:r>
            <a:r>
              <a:rPr lang="en-US" dirty="0"/>
              <a:t> N-</a:t>
            </a:r>
            <a:r>
              <a:rPr lang="en-US" dirty="0" err="1"/>
              <a:t>terminale</a:t>
            </a:r>
            <a:r>
              <a:rPr lang="en-US" dirty="0"/>
              <a:t> di </a:t>
            </a:r>
            <a:r>
              <a:rPr lang="en-US" dirty="0" err="1"/>
              <a:t>interazione</a:t>
            </a:r>
            <a:r>
              <a:rPr lang="en-US" dirty="0"/>
              <a:t> con </a:t>
            </a:r>
            <a:r>
              <a:rPr lang="en-US" dirty="0" err="1"/>
              <a:t>il</a:t>
            </a:r>
            <a:r>
              <a:rPr lang="en-US" dirty="0"/>
              <a:t> </a:t>
            </a:r>
            <a:r>
              <a:rPr lang="en-US" dirty="0" err="1"/>
              <a:t>ligando</a:t>
            </a:r>
            <a:endParaRPr lang="it-IT" dirty="0"/>
          </a:p>
          <a:p>
            <a:r>
              <a:rPr lang="en-US" dirty="0"/>
              <a:t>Un </a:t>
            </a:r>
            <a:r>
              <a:rPr lang="en-US" dirty="0" err="1"/>
              <a:t>unica</a:t>
            </a:r>
            <a:r>
              <a:rPr lang="en-US" dirty="0"/>
              <a:t> </a:t>
            </a:r>
            <a:r>
              <a:rPr lang="en-US" dirty="0" err="1"/>
              <a:t>alfa-elica</a:t>
            </a:r>
            <a:r>
              <a:rPr lang="en-US" dirty="0"/>
              <a:t> </a:t>
            </a:r>
            <a:r>
              <a:rPr lang="en-US" dirty="0" err="1"/>
              <a:t>transmembrana</a:t>
            </a:r>
            <a:endParaRPr lang="it-IT" dirty="0"/>
          </a:p>
          <a:p>
            <a:r>
              <a:rPr lang="en-US" dirty="0"/>
              <a:t>Un </a:t>
            </a:r>
            <a:r>
              <a:rPr lang="en-US" dirty="0" err="1"/>
              <a:t>dominio</a:t>
            </a:r>
            <a:r>
              <a:rPr lang="en-US" dirty="0"/>
              <a:t> </a:t>
            </a:r>
            <a:r>
              <a:rPr lang="en-US" dirty="0" err="1"/>
              <a:t>intracitoplasmico</a:t>
            </a:r>
            <a:r>
              <a:rPr lang="en-US" dirty="0"/>
              <a:t> con </a:t>
            </a:r>
            <a:r>
              <a:rPr lang="en-US" dirty="0" err="1"/>
              <a:t>attività</a:t>
            </a:r>
            <a:r>
              <a:rPr lang="en-US" dirty="0"/>
              <a:t> TIROSIN-CHINASICA</a:t>
            </a:r>
            <a:endParaRPr lang="it-IT" dirty="0"/>
          </a:p>
          <a:p>
            <a:endParaRPr lang="it-IT" dirty="0"/>
          </a:p>
        </p:txBody>
      </p:sp>
      <p:pic>
        <p:nvPicPr>
          <p:cNvPr id="6" name="Picture 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64315" y="3733800"/>
            <a:ext cx="4679685" cy="2895600"/>
          </a:xfrm>
          <a:prstGeom prst="rect">
            <a:avLst/>
          </a:prstGeom>
        </p:spPr>
      </p:pic>
      <p:pic>
        <p:nvPicPr>
          <p:cNvPr id="7" name="Picture 6"/>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477000" y="2085975"/>
            <a:ext cx="2133600" cy="159358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3346450"/>
            <a:ext cx="2813367" cy="3864299"/>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89676" y="533400"/>
            <a:ext cx="3593986" cy="2813050"/>
          </a:xfrm>
          <a:prstGeom prst="rect">
            <a:avLst/>
          </a:prstGeom>
        </p:spPr>
      </p:pic>
      <p:pic>
        <p:nvPicPr>
          <p:cNvPr id="6" name="Picture 5"/>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983022" y="774701"/>
            <a:ext cx="3160978" cy="5143500"/>
          </a:xfrm>
          <a:prstGeom prst="rect">
            <a:avLst/>
          </a:prstGeom>
        </p:spPr>
      </p:pic>
      <p:pic>
        <p:nvPicPr>
          <p:cNvPr id="7" name="Picture 6"/>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813367" y="3346451"/>
            <a:ext cx="3231289" cy="30543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0360" y="1828800"/>
            <a:ext cx="8463280" cy="3200400"/>
          </a:xfrm>
          <a:prstGeom prst="rect">
            <a:avLst/>
          </a:prstGeom>
        </p:spPr>
      </p:pic>
      <p:pic>
        <p:nvPicPr>
          <p:cNvPr id="6" name="Picture 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66140" y="647700"/>
            <a:ext cx="7937500" cy="266700"/>
          </a:xfrm>
          <a:prstGeom prst="rect">
            <a:avLst/>
          </a:prstGeom>
        </p:spPr>
      </p:pic>
      <p:sp>
        <p:nvSpPr>
          <p:cNvPr id="5" name="TextBox 4"/>
          <p:cNvSpPr txBox="1"/>
          <p:nvPr/>
        </p:nvSpPr>
        <p:spPr>
          <a:xfrm>
            <a:off x="6019800" y="5257800"/>
            <a:ext cx="2783840" cy="923330"/>
          </a:xfrm>
          <a:prstGeom prst="rect">
            <a:avLst/>
          </a:prstGeom>
          <a:noFill/>
        </p:spPr>
        <p:txBody>
          <a:bodyPr wrap="square" rtlCol="0">
            <a:spAutoFit/>
          </a:bodyPr>
          <a:lstStyle/>
          <a:p>
            <a:r>
              <a:rPr lang="it-IT" dirty="0" smtClean="0"/>
              <a:t>Guida </a:t>
            </a:r>
            <a:r>
              <a:rPr lang="it-IT" dirty="0" err="1" smtClean="0"/>
              <a:t>assone</a:t>
            </a:r>
            <a:r>
              <a:rPr lang="it-IT" dirty="0" smtClean="0"/>
              <a:t>, sviluppo, migrazione, angiogenesi, </a:t>
            </a:r>
            <a:r>
              <a:rPr lang="it-IT" dirty="0" err="1" smtClean="0"/>
              <a:t>stem</a:t>
            </a:r>
            <a:r>
              <a:rPr lang="it-IT" dirty="0" smtClean="0"/>
              <a:t> </a:t>
            </a:r>
            <a:r>
              <a:rPr lang="it-IT" dirty="0" err="1" smtClean="0"/>
              <a:t>cells</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4800" y="990600"/>
            <a:ext cx="8356600" cy="4876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457200"/>
            <a:ext cx="8305800" cy="6400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it-IT" sz="2000" dirty="0" smtClean="0">
                <a:latin typeface="Times New Roman"/>
                <a:cs typeface="Times New Roman"/>
              </a:rPr>
              <a:t>Recettori accoppiati a </a:t>
            </a:r>
            <a:r>
              <a:rPr lang="it-IT" sz="2000" dirty="0" err="1" smtClean="0">
                <a:latin typeface="Times New Roman"/>
                <a:cs typeface="Times New Roman"/>
              </a:rPr>
              <a:t>tirosin</a:t>
            </a:r>
            <a:r>
              <a:rPr lang="it-IT" sz="2000" dirty="0" smtClean="0">
                <a:latin typeface="Times New Roman"/>
                <a:cs typeface="Times New Roman"/>
              </a:rPr>
              <a:t> chinasi  </a:t>
            </a:r>
            <a:endParaRPr lang="it-IT" sz="2000" dirty="0">
              <a:latin typeface="Times New Roman"/>
              <a:cs typeface="Times New Roman"/>
            </a:endParaRPr>
          </a:p>
        </p:txBody>
      </p:sp>
      <p:sp>
        <p:nvSpPr>
          <p:cNvPr id="4" name="TextBox 3"/>
          <p:cNvSpPr txBox="1"/>
          <p:nvPr/>
        </p:nvSpPr>
        <p:spPr>
          <a:xfrm>
            <a:off x="457200" y="1143000"/>
            <a:ext cx="8229600" cy="923330"/>
          </a:xfrm>
          <a:prstGeom prst="rect">
            <a:avLst/>
          </a:prstGeom>
          <a:noFill/>
        </p:spPr>
        <p:txBody>
          <a:bodyPr wrap="square" rtlCol="0">
            <a:spAutoFit/>
          </a:bodyPr>
          <a:lstStyle/>
          <a:p>
            <a:pPr algn="just"/>
            <a:r>
              <a:rPr lang="en-US" dirty="0" smtClean="0">
                <a:latin typeface="Arial"/>
                <a:cs typeface="Arial"/>
              </a:rPr>
              <a:t>Non  </a:t>
            </a:r>
            <a:r>
              <a:rPr lang="en-US" dirty="0" err="1" smtClean="0">
                <a:latin typeface="Arial"/>
                <a:cs typeface="Arial"/>
              </a:rPr>
              <a:t>hanno</a:t>
            </a:r>
            <a:r>
              <a:rPr lang="en-US" dirty="0" smtClean="0">
                <a:latin typeface="Arial"/>
                <a:cs typeface="Arial"/>
              </a:rPr>
              <a:t> </a:t>
            </a:r>
            <a:r>
              <a:rPr lang="en-US" dirty="0" err="1" smtClean="0">
                <a:latin typeface="Arial"/>
                <a:cs typeface="Arial"/>
              </a:rPr>
              <a:t>attività</a:t>
            </a:r>
            <a:r>
              <a:rPr lang="en-US" dirty="0" smtClean="0">
                <a:latin typeface="Arial"/>
                <a:cs typeface="Arial"/>
              </a:rPr>
              <a:t> </a:t>
            </a:r>
            <a:r>
              <a:rPr lang="en-US" dirty="0" err="1" smtClean="0">
                <a:latin typeface="Arial"/>
                <a:cs typeface="Arial"/>
              </a:rPr>
              <a:t>cinasica</a:t>
            </a:r>
            <a:r>
              <a:rPr lang="en-US" dirty="0" smtClean="0">
                <a:latin typeface="Arial"/>
                <a:cs typeface="Arial"/>
              </a:rPr>
              <a:t> </a:t>
            </a:r>
            <a:r>
              <a:rPr lang="en-US" dirty="0" err="1" smtClean="0">
                <a:latin typeface="Arial"/>
                <a:cs typeface="Arial"/>
              </a:rPr>
              <a:t>intrinseca</a:t>
            </a:r>
            <a:r>
              <a:rPr lang="en-US" dirty="0" smtClean="0">
                <a:latin typeface="Arial"/>
                <a:cs typeface="Arial"/>
              </a:rPr>
              <a:t>, </a:t>
            </a:r>
            <a:r>
              <a:rPr lang="en-US" dirty="0" err="1" smtClean="0">
                <a:latin typeface="Arial"/>
                <a:cs typeface="Arial"/>
              </a:rPr>
              <a:t>bensì</a:t>
            </a:r>
            <a:r>
              <a:rPr lang="en-US" dirty="0" smtClean="0">
                <a:latin typeface="Arial"/>
                <a:cs typeface="Arial"/>
              </a:rPr>
              <a:t> </a:t>
            </a:r>
            <a:r>
              <a:rPr lang="en-US" dirty="0" err="1" smtClean="0">
                <a:latin typeface="Arial"/>
                <a:cs typeface="Arial"/>
              </a:rPr>
              <a:t>l’acquisiscono</a:t>
            </a:r>
            <a:r>
              <a:rPr lang="en-US" dirty="0" smtClean="0">
                <a:latin typeface="Arial"/>
                <a:cs typeface="Arial"/>
              </a:rPr>
              <a:t>.</a:t>
            </a:r>
            <a:r>
              <a:rPr lang="en-US" dirty="0" smtClean="0">
                <a:latin typeface="Arial"/>
                <a:cs typeface="Arial"/>
              </a:rPr>
              <a:t> </a:t>
            </a:r>
            <a:r>
              <a:rPr lang="en-US" dirty="0" err="1" smtClean="0">
                <a:latin typeface="Arial"/>
                <a:cs typeface="Arial"/>
              </a:rPr>
              <a:t>Esempio</a:t>
            </a:r>
            <a:r>
              <a:rPr lang="en-US" dirty="0" smtClean="0">
                <a:latin typeface="Arial"/>
                <a:cs typeface="Arial"/>
              </a:rPr>
              <a:t>: </a:t>
            </a:r>
            <a:r>
              <a:rPr lang="en-US" dirty="0" err="1" smtClean="0">
                <a:latin typeface="Arial"/>
                <a:cs typeface="Arial"/>
              </a:rPr>
              <a:t>il</a:t>
            </a:r>
            <a:r>
              <a:rPr lang="en-US" dirty="0" smtClean="0">
                <a:latin typeface="Arial"/>
                <a:cs typeface="Arial"/>
              </a:rPr>
              <a:t> </a:t>
            </a:r>
            <a:r>
              <a:rPr lang="en-US" dirty="0" err="1" smtClean="0">
                <a:latin typeface="Arial"/>
                <a:cs typeface="Arial"/>
              </a:rPr>
              <a:t>recettore</a:t>
            </a:r>
            <a:r>
              <a:rPr lang="en-US" dirty="0" smtClean="0">
                <a:latin typeface="Arial"/>
                <a:cs typeface="Arial"/>
              </a:rPr>
              <a:t> per </a:t>
            </a:r>
            <a:r>
              <a:rPr lang="en-US" dirty="0" err="1" smtClean="0">
                <a:latin typeface="Arial"/>
                <a:cs typeface="Arial"/>
              </a:rPr>
              <a:t>l’interferone</a:t>
            </a:r>
            <a:r>
              <a:rPr lang="en-US" dirty="0" smtClean="0">
                <a:latin typeface="Arial"/>
                <a:cs typeface="Arial"/>
              </a:rPr>
              <a:t> </a:t>
            </a:r>
            <a:r>
              <a:rPr lang="en-US" dirty="0" err="1" smtClean="0">
                <a:latin typeface="Arial"/>
                <a:cs typeface="Arial"/>
              </a:rPr>
              <a:t>α</a:t>
            </a:r>
            <a:r>
              <a:rPr lang="en-US" dirty="0" smtClean="0">
                <a:latin typeface="Arial"/>
                <a:cs typeface="Arial"/>
              </a:rPr>
              <a:t> </a:t>
            </a:r>
            <a:r>
              <a:rPr lang="en-US" dirty="0" err="1" smtClean="0">
                <a:latin typeface="Arial"/>
                <a:cs typeface="Arial"/>
              </a:rPr>
              <a:t>e</a:t>
            </a:r>
            <a:r>
              <a:rPr lang="en-US" dirty="0" smtClean="0">
                <a:latin typeface="Arial"/>
                <a:cs typeface="Arial"/>
              </a:rPr>
              <a:t> </a:t>
            </a:r>
            <a:r>
              <a:rPr lang="en-US" dirty="0" err="1" smtClean="0">
                <a:latin typeface="Arial"/>
                <a:cs typeface="Arial"/>
              </a:rPr>
              <a:t>β</a:t>
            </a:r>
            <a:r>
              <a:rPr lang="en-US" dirty="0" smtClean="0">
                <a:latin typeface="Arial"/>
                <a:cs typeface="Arial"/>
              </a:rPr>
              <a:t> </a:t>
            </a:r>
            <a:r>
              <a:rPr lang="en-US" dirty="0" err="1" smtClean="0">
                <a:latin typeface="Arial"/>
                <a:cs typeface="Arial"/>
              </a:rPr>
              <a:t>che</a:t>
            </a:r>
            <a:r>
              <a:rPr lang="en-US" dirty="0" smtClean="0">
                <a:latin typeface="Arial"/>
                <a:cs typeface="Arial"/>
              </a:rPr>
              <a:t> </a:t>
            </a:r>
            <a:r>
              <a:rPr lang="en-US" dirty="0" err="1" smtClean="0">
                <a:latin typeface="Arial"/>
                <a:cs typeface="Arial"/>
              </a:rPr>
              <a:t>chiama</a:t>
            </a:r>
            <a:r>
              <a:rPr lang="en-US" dirty="0" smtClean="0">
                <a:latin typeface="Arial"/>
                <a:cs typeface="Arial"/>
              </a:rPr>
              <a:t> a </a:t>
            </a:r>
            <a:r>
              <a:rPr lang="en-US" dirty="0" err="1" smtClean="0">
                <a:latin typeface="Arial"/>
                <a:cs typeface="Arial"/>
              </a:rPr>
              <a:t>sé</a:t>
            </a:r>
            <a:r>
              <a:rPr lang="en-US" dirty="0" smtClean="0">
                <a:latin typeface="Arial"/>
                <a:cs typeface="Arial"/>
              </a:rPr>
              <a:t> le Janus </a:t>
            </a:r>
            <a:r>
              <a:rPr lang="en-US" dirty="0" err="1" smtClean="0">
                <a:latin typeface="Arial"/>
                <a:cs typeface="Arial"/>
              </a:rPr>
              <a:t>Kinase</a:t>
            </a:r>
            <a:r>
              <a:rPr lang="en-US" dirty="0" smtClean="0">
                <a:latin typeface="Arial"/>
                <a:cs typeface="Arial"/>
              </a:rPr>
              <a:t>, </a:t>
            </a:r>
            <a:r>
              <a:rPr lang="en-US" dirty="0" err="1" smtClean="0">
                <a:latin typeface="Arial"/>
                <a:cs typeface="Arial"/>
              </a:rPr>
              <a:t>che</a:t>
            </a:r>
            <a:r>
              <a:rPr lang="en-US" dirty="0" smtClean="0">
                <a:latin typeface="Arial"/>
                <a:cs typeface="Arial"/>
              </a:rPr>
              <a:t> a </a:t>
            </a:r>
            <a:r>
              <a:rPr lang="en-US" dirty="0" err="1" smtClean="0">
                <a:latin typeface="Arial"/>
                <a:cs typeface="Arial"/>
              </a:rPr>
              <a:t>loro</a:t>
            </a:r>
            <a:r>
              <a:rPr lang="en-US" dirty="0" smtClean="0">
                <a:latin typeface="Arial"/>
                <a:cs typeface="Arial"/>
              </a:rPr>
              <a:t> volta </a:t>
            </a:r>
            <a:r>
              <a:rPr lang="en-US" dirty="0" err="1" smtClean="0">
                <a:latin typeface="Arial"/>
                <a:cs typeface="Arial"/>
              </a:rPr>
              <a:t>fosforilavano</a:t>
            </a:r>
            <a:r>
              <a:rPr lang="en-US" dirty="0" smtClean="0">
                <a:latin typeface="Arial"/>
                <a:cs typeface="Arial"/>
              </a:rPr>
              <a:t> (</a:t>
            </a:r>
            <a:r>
              <a:rPr lang="en-US" dirty="0" err="1" smtClean="0">
                <a:latin typeface="Arial"/>
                <a:cs typeface="Arial"/>
              </a:rPr>
              <a:t>su</a:t>
            </a:r>
            <a:r>
              <a:rPr lang="en-US" dirty="0" smtClean="0">
                <a:latin typeface="Arial"/>
                <a:cs typeface="Arial"/>
              </a:rPr>
              <a:t> </a:t>
            </a:r>
            <a:r>
              <a:rPr lang="en-US" dirty="0" err="1" smtClean="0">
                <a:latin typeface="Arial"/>
                <a:cs typeface="Arial"/>
              </a:rPr>
              <a:t>tirosina</a:t>
            </a:r>
            <a:r>
              <a:rPr lang="en-US" dirty="0" smtClean="0">
                <a:latin typeface="Arial"/>
                <a:cs typeface="Arial"/>
              </a:rPr>
              <a:t>) le STAT </a:t>
            </a:r>
            <a:endParaRPr lang="it-IT" dirty="0">
              <a:latin typeface="Arial"/>
              <a:cs typeface="Arial"/>
            </a:endParaRPr>
          </a:p>
        </p:txBody>
      </p:sp>
      <p:sp>
        <p:nvSpPr>
          <p:cNvPr id="5" name="TextBox 4"/>
          <p:cNvSpPr txBox="1"/>
          <p:nvPr/>
        </p:nvSpPr>
        <p:spPr>
          <a:xfrm>
            <a:off x="457200" y="2340968"/>
            <a:ext cx="8382000" cy="4062651"/>
          </a:xfrm>
          <a:prstGeom prst="rect">
            <a:avLst/>
          </a:prstGeom>
          <a:noFill/>
        </p:spPr>
        <p:txBody>
          <a:bodyPr wrap="square" rtlCol="0">
            <a:spAutoFit/>
          </a:bodyPr>
          <a:lstStyle/>
          <a:p>
            <a:pPr algn="just"/>
            <a:r>
              <a:rPr lang="en-US" sz="1600" dirty="0" smtClean="0">
                <a:latin typeface="Times New Roman"/>
                <a:cs typeface="Times New Roman"/>
              </a:rPr>
              <a:t>CLASSIFICAZIONE DEI RECETTORI DI MEMBRANA DELLE CITOCHINE	</a:t>
            </a:r>
          </a:p>
          <a:p>
            <a:pPr algn="just"/>
            <a:endParaRPr lang="en-US" sz="1600" dirty="0" smtClean="0">
              <a:latin typeface="Arial"/>
              <a:cs typeface="Arial"/>
            </a:endParaRPr>
          </a:p>
          <a:p>
            <a:pPr algn="just"/>
            <a:r>
              <a:rPr lang="en-US" sz="1600" b="1" i="1" dirty="0" err="1" smtClean="0">
                <a:latin typeface="Arial"/>
                <a:cs typeface="Arial"/>
              </a:rPr>
              <a:t>Recettori</a:t>
            </a:r>
            <a:r>
              <a:rPr lang="en-US" sz="1600" b="1" i="1" dirty="0" smtClean="0">
                <a:latin typeface="Arial"/>
                <a:cs typeface="Arial"/>
              </a:rPr>
              <a:t> di </a:t>
            </a:r>
            <a:r>
              <a:rPr lang="en-US" sz="1600" b="1" i="1" dirty="0" err="1" smtClean="0">
                <a:latin typeface="Arial"/>
                <a:cs typeface="Arial"/>
              </a:rPr>
              <a:t>fattori</a:t>
            </a:r>
            <a:r>
              <a:rPr lang="en-US" sz="1600" b="1" i="1" dirty="0" smtClean="0">
                <a:latin typeface="Arial"/>
                <a:cs typeface="Arial"/>
              </a:rPr>
              <a:t> di </a:t>
            </a:r>
            <a:r>
              <a:rPr lang="en-US" sz="1600" b="1" i="1" dirty="0" err="1" smtClean="0">
                <a:latin typeface="Arial"/>
                <a:cs typeface="Arial"/>
              </a:rPr>
              <a:t>crescita</a:t>
            </a:r>
            <a:r>
              <a:rPr lang="en-US" sz="1600" b="1" i="1" dirty="0" smtClean="0">
                <a:latin typeface="Arial"/>
                <a:cs typeface="Arial"/>
              </a:rPr>
              <a:t> </a:t>
            </a:r>
            <a:r>
              <a:rPr lang="en-US" sz="1600" b="1" i="1" dirty="0" err="1" smtClean="0">
                <a:latin typeface="Arial"/>
                <a:cs typeface="Arial"/>
              </a:rPr>
              <a:t>ematopoietici</a:t>
            </a:r>
            <a:r>
              <a:rPr lang="en-US" sz="1600" dirty="0" smtClean="0">
                <a:latin typeface="Arial"/>
                <a:cs typeface="Arial"/>
              </a:rPr>
              <a:t>. </a:t>
            </a:r>
            <a:r>
              <a:rPr lang="en-US" sz="1600" dirty="0" err="1" smtClean="0">
                <a:latin typeface="Arial"/>
                <a:cs typeface="Arial"/>
              </a:rPr>
              <a:t>Appartengono</a:t>
            </a:r>
            <a:r>
              <a:rPr lang="en-US" sz="1600" dirty="0" smtClean="0">
                <a:latin typeface="Arial"/>
                <a:cs typeface="Arial"/>
              </a:rPr>
              <a:t> </a:t>
            </a:r>
            <a:r>
              <a:rPr lang="en-US" sz="1600" dirty="0" err="1" smtClean="0">
                <a:latin typeface="Arial"/>
                <a:cs typeface="Arial"/>
              </a:rPr>
              <a:t>alla</a:t>
            </a:r>
            <a:r>
              <a:rPr lang="en-US" sz="1600" dirty="0" smtClean="0">
                <a:latin typeface="Arial"/>
                <a:cs typeface="Arial"/>
              </a:rPr>
              <a:t> </a:t>
            </a:r>
            <a:r>
              <a:rPr lang="en-US" sz="1600" dirty="0" err="1" smtClean="0">
                <a:latin typeface="Arial"/>
                <a:cs typeface="Arial"/>
              </a:rPr>
              <a:t>famiglia</a:t>
            </a:r>
            <a:r>
              <a:rPr lang="en-US" sz="1600" dirty="0" smtClean="0">
                <a:latin typeface="Arial"/>
                <a:cs typeface="Arial"/>
              </a:rPr>
              <a:t> di </a:t>
            </a:r>
            <a:r>
              <a:rPr lang="en-US" sz="1600" dirty="0" err="1" smtClean="0">
                <a:latin typeface="Arial"/>
                <a:cs typeface="Arial"/>
              </a:rPr>
              <a:t>recettori</a:t>
            </a:r>
            <a:r>
              <a:rPr lang="en-US" sz="1600" dirty="0" smtClean="0">
                <a:latin typeface="Arial"/>
                <a:cs typeface="Arial"/>
              </a:rPr>
              <a:t> a, </a:t>
            </a:r>
            <a:r>
              <a:rPr lang="en-US" sz="1600" dirty="0" err="1" smtClean="0">
                <a:latin typeface="Arial"/>
                <a:cs typeface="Arial"/>
              </a:rPr>
              <a:t>b</a:t>
            </a:r>
            <a:r>
              <a:rPr lang="en-US" sz="1600" dirty="0" smtClean="0">
                <a:latin typeface="Arial"/>
                <a:cs typeface="Arial"/>
              </a:rPr>
              <a:t> </a:t>
            </a:r>
            <a:r>
              <a:rPr lang="en-US" sz="1600" dirty="0" err="1" smtClean="0">
                <a:latin typeface="Arial"/>
                <a:cs typeface="Arial"/>
              </a:rPr>
              <a:t>e</a:t>
            </a:r>
            <a:r>
              <a:rPr lang="en-US" sz="1600" dirty="0" smtClean="0">
                <a:latin typeface="Arial"/>
                <a:cs typeface="Arial"/>
              </a:rPr>
              <a:t> </a:t>
            </a:r>
            <a:r>
              <a:rPr lang="en-US" sz="1600" dirty="0" err="1" smtClean="0">
                <a:latin typeface="Arial"/>
                <a:cs typeface="Arial"/>
              </a:rPr>
              <a:t>g</a:t>
            </a:r>
            <a:r>
              <a:rPr lang="en-US" sz="1600" dirty="0" smtClean="0">
                <a:latin typeface="Arial"/>
                <a:cs typeface="Arial"/>
              </a:rPr>
              <a:t>. </a:t>
            </a:r>
            <a:r>
              <a:rPr lang="en-US" sz="1600" dirty="0" err="1" smtClean="0">
                <a:latin typeface="Arial"/>
                <a:cs typeface="Arial"/>
              </a:rPr>
              <a:t>Sono</a:t>
            </a:r>
            <a:r>
              <a:rPr lang="en-US" sz="1600" dirty="0" smtClean="0">
                <a:latin typeface="Arial"/>
                <a:cs typeface="Arial"/>
              </a:rPr>
              <a:t> state </a:t>
            </a:r>
            <a:r>
              <a:rPr lang="en-US" sz="1600" dirty="0" err="1" smtClean="0">
                <a:latin typeface="Arial"/>
                <a:cs typeface="Arial"/>
              </a:rPr>
              <a:t>riconosciute</a:t>
            </a:r>
            <a:r>
              <a:rPr lang="en-US" sz="1600" dirty="0" smtClean="0">
                <a:latin typeface="Arial"/>
                <a:cs typeface="Arial"/>
              </a:rPr>
              <a:t> in </a:t>
            </a:r>
            <a:r>
              <a:rPr lang="en-US" sz="1600" dirty="0" err="1" smtClean="0">
                <a:latin typeface="Arial"/>
                <a:cs typeface="Arial"/>
              </a:rPr>
              <a:t>questo</a:t>
            </a:r>
            <a:r>
              <a:rPr lang="en-US" sz="1600" dirty="0" smtClean="0">
                <a:latin typeface="Arial"/>
                <a:cs typeface="Arial"/>
              </a:rPr>
              <a:t> </a:t>
            </a:r>
            <a:r>
              <a:rPr lang="en-US" sz="1600" dirty="0" err="1" smtClean="0">
                <a:latin typeface="Arial"/>
                <a:cs typeface="Arial"/>
              </a:rPr>
              <a:t>gruppo</a:t>
            </a:r>
            <a:r>
              <a:rPr lang="en-US" sz="1600" dirty="0" smtClean="0">
                <a:latin typeface="Arial"/>
                <a:cs typeface="Arial"/>
              </a:rPr>
              <a:t> le </a:t>
            </a:r>
            <a:r>
              <a:rPr lang="en-US" sz="1600" dirty="0" err="1" smtClean="0">
                <a:latin typeface="Arial"/>
                <a:cs typeface="Arial"/>
              </a:rPr>
              <a:t>seguenti</a:t>
            </a:r>
            <a:r>
              <a:rPr lang="en-US" sz="1600" dirty="0" smtClean="0">
                <a:latin typeface="Arial"/>
                <a:cs typeface="Arial"/>
              </a:rPr>
              <a:t> </a:t>
            </a:r>
            <a:r>
              <a:rPr lang="en-US" sz="1600" dirty="0" err="1" smtClean="0">
                <a:latin typeface="Arial"/>
                <a:cs typeface="Arial"/>
              </a:rPr>
              <a:t>citochine</a:t>
            </a:r>
            <a:r>
              <a:rPr lang="en-US" sz="1600" dirty="0" smtClean="0">
                <a:latin typeface="Arial"/>
                <a:cs typeface="Arial"/>
              </a:rPr>
              <a:t>: IL 2, IL 3, IL 4, IL 5, IL 6, IL7, IL 9, IL 13, IL 15, GM-CSF (</a:t>
            </a:r>
            <a:r>
              <a:rPr lang="en-US" sz="1600" dirty="0" err="1" smtClean="0">
                <a:latin typeface="Arial"/>
                <a:cs typeface="Arial"/>
              </a:rPr>
              <a:t>Fattore</a:t>
            </a:r>
            <a:r>
              <a:rPr lang="en-US" sz="1600" dirty="0" smtClean="0">
                <a:latin typeface="Arial"/>
                <a:cs typeface="Arial"/>
              </a:rPr>
              <a:t> </a:t>
            </a:r>
            <a:r>
              <a:rPr lang="en-US" sz="1600" dirty="0" err="1" smtClean="0">
                <a:latin typeface="Arial"/>
                <a:cs typeface="Arial"/>
              </a:rPr>
              <a:t>stimolatore</a:t>
            </a:r>
            <a:r>
              <a:rPr lang="en-US" sz="1600" dirty="0" smtClean="0">
                <a:latin typeface="Arial"/>
                <a:cs typeface="Arial"/>
              </a:rPr>
              <a:t> di </a:t>
            </a:r>
            <a:r>
              <a:rPr lang="en-US" sz="1600" dirty="0" err="1" smtClean="0">
                <a:latin typeface="Arial"/>
                <a:cs typeface="Arial"/>
              </a:rPr>
              <a:t>colonie</a:t>
            </a:r>
            <a:r>
              <a:rPr lang="en-US" sz="1600" dirty="0" smtClean="0">
                <a:latin typeface="Arial"/>
                <a:cs typeface="Arial"/>
              </a:rPr>
              <a:t>: </a:t>
            </a:r>
            <a:r>
              <a:rPr lang="en-US" sz="1600" dirty="0" smtClean="0">
                <a:latin typeface="Arial"/>
                <a:cs typeface="Arial"/>
                <a:hlinkClick r:id="rId2"/>
              </a:rPr>
              <a:t>Granulocito Macrofago) e G-CSF (Fattore stimolatore di colonie di granulociti). 	</a:t>
            </a:r>
          </a:p>
          <a:p>
            <a:pPr algn="just"/>
            <a:r>
              <a:rPr lang="en-US" sz="1600" b="1" i="1" dirty="0" err="1" smtClean="0">
                <a:latin typeface="Arial"/>
                <a:cs typeface="Arial"/>
              </a:rPr>
              <a:t>Recettori</a:t>
            </a:r>
            <a:r>
              <a:rPr lang="en-US" sz="1600" b="1" i="1" dirty="0" smtClean="0">
                <a:latin typeface="Arial"/>
                <a:cs typeface="Arial"/>
              </a:rPr>
              <a:t> di </a:t>
            </a:r>
            <a:r>
              <a:rPr lang="en-US" sz="1600" b="1" i="1" dirty="0" err="1" smtClean="0">
                <a:latin typeface="Arial"/>
                <a:cs typeface="Arial"/>
              </a:rPr>
              <a:t>Interferone</a:t>
            </a:r>
            <a:r>
              <a:rPr lang="en-US" sz="1600" dirty="0" smtClean="0">
                <a:latin typeface="Arial"/>
                <a:cs typeface="Arial"/>
              </a:rPr>
              <a:t>. Hanno </a:t>
            </a:r>
            <a:r>
              <a:rPr lang="en-US" sz="1600" dirty="0" err="1" smtClean="0">
                <a:latin typeface="Arial"/>
                <a:cs typeface="Arial"/>
              </a:rPr>
              <a:t>recettori</a:t>
            </a:r>
            <a:r>
              <a:rPr lang="en-US" sz="1600" dirty="0" smtClean="0">
                <a:latin typeface="Arial"/>
                <a:cs typeface="Arial"/>
              </a:rPr>
              <a:t> a </a:t>
            </a:r>
            <a:r>
              <a:rPr lang="en-US" sz="1600" dirty="0" err="1" smtClean="0">
                <a:latin typeface="Arial"/>
                <a:cs typeface="Arial"/>
              </a:rPr>
              <a:t>e</a:t>
            </a:r>
            <a:r>
              <a:rPr lang="en-US" sz="1600" dirty="0" smtClean="0">
                <a:latin typeface="Arial"/>
                <a:cs typeface="Arial"/>
              </a:rPr>
              <a:t> </a:t>
            </a:r>
            <a:r>
              <a:rPr lang="en-US" sz="1600" dirty="0" err="1" smtClean="0">
                <a:latin typeface="Arial"/>
                <a:cs typeface="Arial"/>
              </a:rPr>
              <a:t>b</a:t>
            </a:r>
            <a:r>
              <a:rPr lang="en-US" sz="1600" dirty="0" smtClean="0">
                <a:latin typeface="Arial"/>
                <a:cs typeface="Arial"/>
              </a:rPr>
              <a:t>. </a:t>
            </a:r>
            <a:r>
              <a:rPr lang="en-US" sz="1600" dirty="0" err="1" smtClean="0">
                <a:latin typeface="Arial"/>
                <a:cs typeface="Arial"/>
              </a:rPr>
              <a:t>Appartengono</a:t>
            </a:r>
            <a:r>
              <a:rPr lang="en-US" sz="1600" dirty="0" smtClean="0">
                <a:latin typeface="Arial"/>
                <a:cs typeface="Arial"/>
              </a:rPr>
              <a:t> a </a:t>
            </a:r>
            <a:r>
              <a:rPr lang="en-US" sz="1600" dirty="0" err="1" smtClean="0">
                <a:latin typeface="Arial"/>
                <a:cs typeface="Arial"/>
              </a:rPr>
              <a:t>questa</a:t>
            </a:r>
            <a:r>
              <a:rPr lang="en-US" sz="1600" dirty="0" smtClean="0">
                <a:latin typeface="Arial"/>
                <a:cs typeface="Arial"/>
              </a:rPr>
              <a:t> </a:t>
            </a:r>
            <a:r>
              <a:rPr lang="en-US" sz="1600" dirty="0" err="1" smtClean="0">
                <a:latin typeface="Arial"/>
                <a:cs typeface="Arial"/>
              </a:rPr>
              <a:t>famiglia</a:t>
            </a:r>
            <a:r>
              <a:rPr lang="en-US" sz="1600" dirty="0" smtClean="0">
                <a:latin typeface="Arial"/>
                <a:cs typeface="Arial"/>
              </a:rPr>
              <a:t>: </a:t>
            </a:r>
            <a:r>
              <a:rPr lang="en-US" sz="1600" dirty="0" err="1" smtClean="0">
                <a:latin typeface="Arial"/>
                <a:cs typeface="Arial"/>
              </a:rPr>
              <a:t>IFN</a:t>
            </a:r>
            <a:r>
              <a:rPr lang="en-US" sz="1600" baseline="-25000" dirty="0" err="1" smtClean="0">
                <a:latin typeface="Arial"/>
                <a:cs typeface="Arial"/>
              </a:rPr>
              <a:t>a</a:t>
            </a:r>
            <a:r>
              <a:rPr lang="en-US" sz="1600" dirty="0" smtClean="0">
                <a:latin typeface="Arial"/>
                <a:cs typeface="Arial"/>
              </a:rPr>
              <a:t>, </a:t>
            </a:r>
            <a:r>
              <a:rPr lang="en-US" sz="1600" dirty="0" err="1" smtClean="0">
                <a:latin typeface="Arial"/>
                <a:cs typeface="Arial"/>
              </a:rPr>
              <a:t>IFN</a:t>
            </a:r>
            <a:r>
              <a:rPr lang="en-US" sz="1600" baseline="-25000" dirty="0" err="1" smtClean="0">
                <a:latin typeface="Arial"/>
                <a:cs typeface="Arial"/>
              </a:rPr>
              <a:t>b</a:t>
            </a:r>
            <a:r>
              <a:rPr lang="en-US" sz="1600" dirty="0" smtClean="0">
                <a:latin typeface="Arial"/>
                <a:cs typeface="Arial"/>
              </a:rPr>
              <a:t>, </a:t>
            </a:r>
            <a:r>
              <a:rPr lang="en-US" sz="1600" dirty="0" err="1" smtClean="0">
                <a:latin typeface="Arial"/>
                <a:cs typeface="Arial"/>
              </a:rPr>
              <a:t>IFN</a:t>
            </a:r>
            <a:r>
              <a:rPr lang="en-US" sz="1600" baseline="-25000" dirty="0" err="1" smtClean="0">
                <a:latin typeface="Arial"/>
                <a:cs typeface="Arial"/>
              </a:rPr>
              <a:t>g</a:t>
            </a:r>
            <a:r>
              <a:rPr lang="en-US" sz="1600" dirty="0" smtClean="0">
                <a:latin typeface="Arial"/>
                <a:cs typeface="Arial"/>
              </a:rPr>
              <a:t>. 	</a:t>
            </a:r>
          </a:p>
          <a:p>
            <a:pPr algn="just"/>
            <a:r>
              <a:rPr lang="en-US" sz="1600" b="1" i="1" dirty="0" err="1" smtClean="0">
                <a:latin typeface="Arial"/>
                <a:cs typeface="Arial"/>
              </a:rPr>
              <a:t>Recettori</a:t>
            </a:r>
            <a:r>
              <a:rPr lang="en-US" sz="1600" b="1" i="1" dirty="0" smtClean="0">
                <a:latin typeface="Arial"/>
                <a:cs typeface="Arial"/>
              </a:rPr>
              <a:t> di </a:t>
            </a:r>
            <a:r>
              <a:rPr lang="en-US" sz="1600" b="1" i="1" dirty="0" err="1" smtClean="0">
                <a:latin typeface="Arial"/>
                <a:cs typeface="Arial"/>
              </a:rPr>
              <a:t>fattori</a:t>
            </a:r>
            <a:r>
              <a:rPr lang="en-US" sz="1600" b="1" i="1" dirty="0" smtClean="0">
                <a:latin typeface="Arial"/>
                <a:cs typeface="Arial"/>
              </a:rPr>
              <a:t> </a:t>
            </a:r>
            <a:r>
              <a:rPr lang="en-US" sz="1600" b="1" i="1" dirty="0" err="1" smtClean="0">
                <a:latin typeface="Arial"/>
                <a:cs typeface="Arial"/>
              </a:rPr>
              <a:t>della</a:t>
            </a:r>
            <a:r>
              <a:rPr lang="en-US" sz="1600" b="1" i="1" dirty="0" smtClean="0">
                <a:latin typeface="Arial"/>
                <a:cs typeface="Arial"/>
              </a:rPr>
              <a:t> </a:t>
            </a:r>
            <a:r>
              <a:rPr lang="en-US" sz="1600" b="1" i="1" dirty="0" err="1" smtClean="0">
                <a:latin typeface="Arial"/>
                <a:cs typeface="Arial"/>
              </a:rPr>
              <a:t>crescita</a:t>
            </a:r>
            <a:r>
              <a:rPr lang="en-US" sz="1600" b="1" i="1" dirty="0" smtClean="0">
                <a:latin typeface="Arial"/>
                <a:cs typeface="Arial"/>
              </a:rPr>
              <a:t> </a:t>
            </a:r>
            <a:r>
              <a:rPr lang="en-US" sz="1600" b="1" i="1" dirty="0" err="1" smtClean="0">
                <a:latin typeface="Arial"/>
                <a:cs typeface="Arial"/>
              </a:rPr>
              <a:t>trasformante</a:t>
            </a:r>
            <a:r>
              <a:rPr lang="en-US" sz="1600" b="1" i="1" dirty="0" smtClean="0">
                <a:latin typeface="Arial"/>
                <a:cs typeface="Arial"/>
              </a:rPr>
              <a:t> </a:t>
            </a:r>
            <a:r>
              <a:rPr lang="en-US" sz="1600" dirty="0" smtClean="0">
                <a:latin typeface="Arial"/>
                <a:cs typeface="Arial"/>
              </a:rPr>
              <a:t>(TGF). </a:t>
            </a:r>
            <a:r>
              <a:rPr lang="en-US" sz="1600" dirty="0" err="1" smtClean="0">
                <a:latin typeface="Arial"/>
                <a:cs typeface="Arial"/>
              </a:rPr>
              <a:t>Appartengono</a:t>
            </a:r>
            <a:r>
              <a:rPr lang="en-US" sz="1600" dirty="0" smtClean="0">
                <a:latin typeface="Arial"/>
                <a:cs typeface="Arial"/>
              </a:rPr>
              <a:t> a </a:t>
            </a:r>
            <a:r>
              <a:rPr lang="en-US" sz="1600" dirty="0" err="1" smtClean="0">
                <a:latin typeface="Arial"/>
                <a:cs typeface="Arial"/>
              </a:rPr>
              <a:t>questa</a:t>
            </a:r>
            <a:r>
              <a:rPr lang="en-US" sz="1600" dirty="0" smtClean="0">
                <a:latin typeface="Arial"/>
                <a:cs typeface="Arial"/>
              </a:rPr>
              <a:t> </a:t>
            </a:r>
            <a:r>
              <a:rPr lang="en-US" sz="1600" dirty="0" err="1" smtClean="0">
                <a:latin typeface="Arial"/>
                <a:cs typeface="Arial"/>
              </a:rPr>
              <a:t>famiglia</a:t>
            </a:r>
            <a:r>
              <a:rPr lang="en-US" sz="1600" dirty="0" smtClean="0">
                <a:latin typeface="Arial"/>
                <a:cs typeface="Arial"/>
              </a:rPr>
              <a:t>: </a:t>
            </a:r>
            <a:r>
              <a:rPr lang="en-US" sz="1600" dirty="0" err="1" smtClean="0">
                <a:latin typeface="Arial"/>
                <a:cs typeface="Arial"/>
              </a:rPr>
              <a:t>TGF</a:t>
            </a:r>
            <a:r>
              <a:rPr lang="en-US" sz="1600" baseline="-25000" dirty="0" err="1" smtClean="0">
                <a:latin typeface="Arial"/>
                <a:cs typeface="Arial"/>
              </a:rPr>
              <a:t>a</a:t>
            </a:r>
            <a:r>
              <a:rPr lang="en-US" sz="1600" dirty="0" smtClean="0">
                <a:latin typeface="Arial"/>
                <a:cs typeface="Arial"/>
              </a:rPr>
              <a:t> </a:t>
            </a:r>
            <a:r>
              <a:rPr lang="en-US" sz="1600" dirty="0" err="1" smtClean="0">
                <a:latin typeface="Arial"/>
                <a:cs typeface="Arial"/>
              </a:rPr>
              <a:t>e</a:t>
            </a:r>
            <a:r>
              <a:rPr lang="en-US" sz="1600" dirty="0" smtClean="0">
                <a:latin typeface="Arial"/>
                <a:cs typeface="Arial"/>
              </a:rPr>
              <a:t> </a:t>
            </a:r>
            <a:r>
              <a:rPr lang="en-US" sz="1600" dirty="0" err="1" smtClean="0">
                <a:latin typeface="Arial"/>
                <a:cs typeface="Arial"/>
              </a:rPr>
              <a:t>TGF</a:t>
            </a:r>
            <a:r>
              <a:rPr lang="en-US" sz="1600" baseline="-25000" dirty="0" err="1" smtClean="0">
                <a:latin typeface="Arial"/>
                <a:cs typeface="Arial"/>
              </a:rPr>
              <a:t>b</a:t>
            </a:r>
            <a:r>
              <a:rPr lang="en-US" sz="1600" dirty="0" smtClean="0">
                <a:latin typeface="Arial"/>
                <a:cs typeface="Arial"/>
              </a:rPr>
              <a:t>	</a:t>
            </a:r>
          </a:p>
          <a:p>
            <a:pPr algn="just"/>
            <a:r>
              <a:rPr lang="en-US" sz="1600" b="1" i="1" dirty="0" err="1" smtClean="0">
                <a:latin typeface="Arial"/>
                <a:cs typeface="Arial"/>
              </a:rPr>
              <a:t>Recettori</a:t>
            </a:r>
            <a:r>
              <a:rPr lang="en-US" sz="1600" b="1" i="1" dirty="0" smtClean="0">
                <a:latin typeface="Arial"/>
                <a:cs typeface="Arial"/>
              </a:rPr>
              <a:t> del </a:t>
            </a:r>
            <a:r>
              <a:rPr lang="en-US" sz="1600" b="1" i="1" dirty="0" err="1" smtClean="0">
                <a:latin typeface="Arial"/>
                <a:cs typeface="Arial"/>
              </a:rPr>
              <a:t>fattore</a:t>
            </a:r>
            <a:r>
              <a:rPr lang="en-US" sz="1600" b="1" i="1" dirty="0" smtClean="0">
                <a:latin typeface="Arial"/>
                <a:cs typeface="Arial"/>
              </a:rPr>
              <a:t> di </a:t>
            </a:r>
            <a:r>
              <a:rPr lang="en-US" sz="1600" b="1" i="1" dirty="0" err="1" smtClean="0">
                <a:latin typeface="Arial"/>
                <a:cs typeface="Arial"/>
              </a:rPr>
              <a:t>Necrosi</a:t>
            </a:r>
            <a:r>
              <a:rPr lang="en-US" sz="1600" b="1" i="1" dirty="0" smtClean="0">
                <a:latin typeface="Arial"/>
                <a:cs typeface="Arial"/>
              </a:rPr>
              <a:t> </a:t>
            </a:r>
            <a:r>
              <a:rPr lang="en-US" sz="1600" b="1" i="1" dirty="0" err="1" smtClean="0">
                <a:latin typeface="Arial"/>
                <a:cs typeface="Arial"/>
              </a:rPr>
              <a:t>tumorale</a:t>
            </a:r>
            <a:r>
              <a:rPr lang="en-US" sz="1600" b="1" i="1" dirty="0" smtClean="0">
                <a:latin typeface="Arial"/>
                <a:cs typeface="Arial"/>
              </a:rPr>
              <a:t> (TNF)</a:t>
            </a:r>
            <a:r>
              <a:rPr lang="en-US" sz="1600" dirty="0" smtClean="0">
                <a:latin typeface="Arial"/>
                <a:cs typeface="Arial"/>
              </a:rPr>
              <a:t>. </a:t>
            </a:r>
            <a:r>
              <a:rPr lang="en-US" sz="1600" dirty="0" err="1" smtClean="0">
                <a:latin typeface="Arial"/>
                <a:cs typeface="Arial"/>
              </a:rPr>
              <a:t>Appartengono</a:t>
            </a:r>
            <a:r>
              <a:rPr lang="en-US" sz="1600" dirty="0" smtClean="0">
                <a:latin typeface="Arial"/>
                <a:cs typeface="Arial"/>
              </a:rPr>
              <a:t>: (</a:t>
            </a:r>
            <a:r>
              <a:rPr lang="en-US" sz="1600" dirty="0" err="1" smtClean="0">
                <a:latin typeface="Arial"/>
                <a:cs typeface="Arial"/>
              </a:rPr>
              <a:t>TNF</a:t>
            </a:r>
            <a:r>
              <a:rPr lang="en-US" sz="1600" baseline="-25000" dirty="0" err="1" smtClean="0">
                <a:latin typeface="Arial"/>
                <a:cs typeface="Arial"/>
              </a:rPr>
              <a:t>a</a:t>
            </a:r>
            <a:r>
              <a:rPr lang="en-US" sz="1600" dirty="0" smtClean="0">
                <a:latin typeface="Arial"/>
                <a:cs typeface="Arial"/>
              </a:rPr>
              <a:t>) </a:t>
            </a:r>
            <a:r>
              <a:rPr lang="en-US" sz="1600" dirty="0" err="1" smtClean="0">
                <a:latin typeface="Arial"/>
                <a:cs typeface="Arial"/>
              </a:rPr>
              <a:t>e</a:t>
            </a:r>
            <a:r>
              <a:rPr lang="en-US" sz="1600" dirty="0" smtClean="0">
                <a:latin typeface="Arial"/>
                <a:cs typeface="Arial"/>
              </a:rPr>
              <a:t> (</a:t>
            </a:r>
            <a:r>
              <a:rPr lang="en-US" sz="1600" dirty="0" err="1" smtClean="0">
                <a:latin typeface="Arial"/>
                <a:cs typeface="Arial"/>
              </a:rPr>
              <a:t>TNF</a:t>
            </a:r>
            <a:r>
              <a:rPr lang="en-US" sz="1600" baseline="-25000" dirty="0" err="1" smtClean="0">
                <a:latin typeface="Arial"/>
                <a:cs typeface="Arial"/>
              </a:rPr>
              <a:t>b</a:t>
            </a:r>
            <a:r>
              <a:rPr lang="en-US" sz="1600" dirty="0" smtClean="0">
                <a:latin typeface="Arial"/>
                <a:cs typeface="Arial"/>
              </a:rPr>
              <a:t>). 	</a:t>
            </a:r>
          </a:p>
          <a:p>
            <a:pPr algn="just"/>
            <a:r>
              <a:rPr lang="en-US" sz="1600" b="1" i="1" dirty="0" err="1" smtClean="0">
                <a:latin typeface="Arial"/>
                <a:cs typeface="Arial"/>
              </a:rPr>
              <a:t>Recettori</a:t>
            </a:r>
            <a:r>
              <a:rPr lang="en-US" sz="1600" b="1" i="1" dirty="0" smtClean="0">
                <a:latin typeface="Arial"/>
                <a:cs typeface="Arial"/>
              </a:rPr>
              <a:t> </a:t>
            </a:r>
            <a:r>
              <a:rPr lang="en-US" sz="1600" b="1" i="1" dirty="0" err="1" smtClean="0">
                <a:latin typeface="Arial"/>
                <a:cs typeface="Arial"/>
              </a:rPr>
              <a:t>della</a:t>
            </a:r>
            <a:r>
              <a:rPr lang="en-US" sz="1600" b="1" i="1" dirty="0" smtClean="0">
                <a:latin typeface="Arial"/>
                <a:cs typeface="Arial"/>
              </a:rPr>
              <a:t> </a:t>
            </a:r>
            <a:r>
              <a:rPr lang="en-US" sz="1600" b="1" i="1" dirty="0" err="1" smtClean="0">
                <a:latin typeface="Arial"/>
                <a:cs typeface="Arial"/>
              </a:rPr>
              <a:t>superfamiglia</a:t>
            </a:r>
            <a:r>
              <a:rPr lang="en-US" sz="1600" b="1" i="1" dirty="0" smtClean="0">
                <a:latin typeface="Arial"/>
                <a:cs typeface="Arial"/>
              </a:rPr>
              <a:t> </a:t>
            </a:r>
            <a:r>
              <a:rPr lang="en-US" sz="1600" b="1" i="1" dirty="0" err="1" smtClean="0">
                <a:latin typeface="Arial"/>
                <a:cs typeface="Arial"/>
              </a:rPr>
              <a:t>delle</a:t>
            </a:r>
            <a:r>
              <a:rPr lang="en-US" sz="1600" b="1" i="1" dirty="0" smtClean="0">
                <a:latin typeface="Arial"/>
                <a:cs typeface="Arial"/>
              </a:rPr>
              <a:t> </a:t>
            </a:r>
            <a:r>
              <a:rPr lang="en-US" sz="1600" b="1" i="1" dirty="0" err="1" smtClean="0">
                <a:latin typeface="Arial"/>
                <a:cs typeface="Arial"/>
              </a:rPr>
              <a:t>immunoglobuline</a:t>
            </a:r>
            <a:r>
              <a:rPr lang="en-US" sz="1600" dirty="0" smtClean="0">
                <a:latin typeface="Arial"/>
                <a:cs typeface="Arial"/>
              </a:rPr>
              <a:t>. </a:t>
            </a:r>
            <a:r>
              <a:rPr lang="en-US" sz="1600" dirty="0" err="1" smtClean="0">
                <a:latin typeface="Arial"/>
                <a:cs typeface="Arial"/>
              </a:rPr>
              <a:t>Appartengono</a:t>
            </a:r>
            <a:r>
              <a:rPr lang="en-US" sz="1600" dirty="0" smtClean="0">
                <a:latin typeface="Arial"/>
                <a:cs typeface="Arial"/>
              </a:rPr>
              <a:t> a </a:t>
            </a:r>
            <a:r>
              <a:rPr lang="en-US" sz="1600" dirty="0" err="1" smtClean="0">
                <a:latin typeface="Arial"/>
                <a:cs typeface="Arial"/>
              </a:rPr>
              <a:t>questa</a:t>
            </a:r>
            <a:r>
              <a:rPr lang="en-US" sz="1600" dirty="0" smtClean="0">
                <a:latin typeface="Arial"/>
                <a:cs typeface="Arial"/>
              </a:rPr>
              <a:t> </a:t>
            </a:r>
            <a:r>
              <a:rPr lang="en-US" sz="1600" dirty="0" err="1" smtClean="0">
                <a:latin typeface="Arial"/>
                <a:cs typeface="Arial"/>
              </a:rPr>
              <a:t>famiglia</a:t>
            </a:r>
            <a:r>
              <a:rPr lang="en-US" sz="1600" dirty="0" smtClean="0">
                <a:latin typeface="Arial"/>
                <a:cs typeface="Arial"/>
              </a:rPr>
              <a:t>: IL 1</a:t>
            </a:r>
            <a:r>
              <a:rPr lang="en-US" sz="1600" baseline="-25000" dirty="0" smtClean="0">
                <a:latin typeface="Arial"/>
                <a:cs typeface="Arial"/>
              </a:rPr>
              <a:t>a</a:t>
            </a:r>
            <a:r>
              <a:rPr lang="en-US" sz="1600" dirty="0" smtClean="0">
                <a:latin typeface="Arial"/>
                <a:cs typeface="Arial"/>
              </a:rPr>
              <a:t>, IL 1</a:t>
            </a:r>
            <a:r>
              <a:rPr lang="en-US" sz="1600" baseline="-25000" dirty="0" smtClean="0">
                <a:latin typeface="Arial"/>
                <a:cs typeface="Arial"/>
              </a:rPr>
              <a:t>b</a:t>
            </a:r>
            <a:r>
              <a:rPr lang="en-US" sz="1600" dirty="0" smtClean="0">
                <a:latin typeface="Arial"/>
                <a:cs typeface="Arial"/>
              </a:rPr>
              <a:t>, IL 16.	</a:t>
            </a:r>
          </a:p>
          <a:p>
            <a:pPr algn="just"/>
            <a:r>
              <a:rPr lang="en-US" sz="1600" b="1" i="1" dirty="0" err="1" smtClean="0">
                <a:latin typeface="Arial"/>
                <a:cs typeface="Arial"/>
              </a:rPr>
              <a:t>Recettori</a:t>
            </a:r>
            <a:r>
              <a:rPr lang="en-US" sz="1600" b="1" i="1" dirty="0" smtClean="0">
                <a:latin typeface="Arial"/>
                <a:cs typeface="Arial"/>
              </a:rPr>
              <a:t> di </a:t>
            </a:r>
            <a:r>
              <a:rPr lang="en-US" sz="1600" b="1" i="1" dirty="0" err="1" smtClean="0">
                <a:latin typeface="Arial"/>
                <a:cs typeface="Arial"/>
              </a:rPr>
              <a:t>chemiochine</a:t>
            </a:r>
            <a:r>
              <a:rPr lang="en-US" sz="1600" b="1" i="1" dirty="0" smtClean="0">
                <a:latin typeface="Arial"/>
                <a:cs typeface="Arial"/>
              </a:rPr>
              <a:t> </a:t>
            </a:r>
            <a:r>
              <a:rPr lang="en-US" sz="1600" dirty="0" smtClean="0">
                <a:latin typeface="Arial"/>
                <a:cs typeface="Arial"/>
              </a:rPr>
              <a:t>(</a:t>
            </a:r>
            <a:r>
              <a:rPr lang="en-US" sz="1600" dirty="0" err="1" smtClean="0">
                <a:latin typeface="Arial"/>
                <a:cs typeface="Arial"/>
              </a:rPr>
              <a:t>recettori</a:t>
            </a:r>
            <a:r>
              <a:rPr lang="en-US" sz="1600" dirty="0" smtClean="0">
                <a:latin typeface="Arial"/>
                <a:cs typeface="Arial"/>
              </a:rPr>
              <a:t> </a:t>
            </a:r>
            <a:r>
              <a:rPr lang="en-US" sz="1600" b="1" dirty="0" smtClean="0">
                <a:latin typeface="Arial"/>
                <a:cs typeface="Arial"/>
              </a:rPr>
              <a:t>con </a:t>
            </a:r>
            <a:r>
              <a:rPr lang="en-US" sz="1600" b="1" dirty="0" err="1" smtClean="0">
                <a:latin typeface="Arial"/>
                <a:cs typeface="Arial"/>
              </a:rPr>
              <a:t>sette</a:t>
            </a:r>
            <a:r>
              <a:rPr lang="en-US" sz="1600" b="1" dirty="0" smtClean="0">
                <a:latin typeface="Arial"/>
                <a:cs typeface="Arial"/>
              </a:rPr>
              <a:t> </a:t>
            </a:r>
            <a:r>
              <a:rPr lang="en-US" sz="1600" b="1" dirty="0" err="1" smtClean="0">
                <a:latin typeface="Arial"/>
                <a:cs typeface="Arial"/>
              </a:rPr>
              <a:t>tratti</a:t>
            </a:r>
            <a:r>
              <a:rPr lang="en-US" sz="1600" b="1" dirty="0" smtClean="0">
                <a:latin typeface="Arial"/>
                <a:cs typeface="Arial"/>
              </a:rPr>
              <a:t> </a:t>
            </a:r>
            <a:r>
              <a:rPr lang="en-US" sz="1600" b="1" dirty="0" err="1" smtClean="0">
                <a:latin typeface="Arial"/>
                <a:cs typeface="Arial"/>
              </a:rPr>
              <a:t>intramembrana</a:t>
            </a:r>
            <a:r>
              <a:rPr lang="en-US" sz="1600" b="1" dirty="0" smtClean="0">
                <a:latin typeface="Arial"/>
                <a:cs typeface="Arial"/>
              </a:rPr>
              <a:t>): IL 8, </a:t>
            </a:r>
            <a:r>
              <a:rPr lang="en-US" sz="1600" b="1" dirty="0" err="1" smtClean="0">
                <a:latin typeface="Arial"/>
                <a:cs typeface="Arial"/>
              </a:rPr>
              <a:t>Fattore</a:t>
            </a:r>
            <a:r>
              <a:rPr lang="en-US" sz="1600" b="1" dirty="0" smtClean="0">
                <a:latin typeface="Arial"/>
                <a:cs typeface="Arial"/>
              </a:rPr>
              <a:t> </a:t>
            </a:r>
            <a:r>
              <a:rPr lang="en-US" sz="1600" b="1" dirty="0" err="1" smtClean="0">
                <a:latin typeface="Arial"/>
                <a:cs typeface="Arial"/>
              </a:rPr>
              <a:t>attivante</a:t>
            </a:r>
            <a:r>
              <a:rPr lang="en-US" sz="1600" b="1" dirty="0" smtClean="0">
                <a:latin typeface="Arial"/>
                <a:cs typeface="Arial"/>
              </a:rPr>
              <a:t> </a:t>
            </a:r>
            <a:r>
              <a:rPr lang="en-US" sz="1600" b="1" dirty="0" err="1" smtClean="0">
                <a:latin typeface="Arial"/>
                <a:cs typeface="Arial"/>
              </a:rPr>
              <a:t>delle</a:t>
            </a:r>
            <a:r>
              <a:rPr lang="en-US" sz="1600" b="1" dirty="0" smtClean="0">
                <a:latin typeface="Arial"/>
                <a:cs typeface="Arial"/>
              </a:rPr>
              <a:t> </a:t>
            </a:r>
            <a:r>
              <a:rPr lang="en-US" sz="1600" b="1" dirty="0" err="1" smtClean="0">
                <a:latin typeface="Arial"/>
                <a:cs typeface="Arial"/>
              </a:rPr>
              <a:t>piastrine</a:t>
            </a:r>
            <a:r>
              <a:rPr lang="en-US" sz="1600" b="1" dirty="0" smtClean="0">
                <a:latin typeface="Arial"/>
                <a:cs typeface="Arial"/>
              </a:rPr>
              <a:t> (PAF).</a:t>
            </a:r>
            <a:r>
              <a:rPr lang="en-US" sz="1600" b="1" dirty="0" smtClean="0">
                <a:latin typeface="Times New Roman"/>
                <a:cs typeface="Times New Roman"/>
              </a:rPr>
              <a:t>	</a:t>
            </a:r>
          </a:p>
          <a:p>
            <a:r>
              <a:rPr lang="en-US" dirty="0" smtClean="0"/>
              <a:t> </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332600"/>
            <a:ext cx="8001000" cy="646331"/>
          </a:xfrm>
          <a:prstGeom prst="rect">
            <a:avLst/>
          </a:prstGeom>
          <a:noFill/>
        </p:spPr>
        <p:txBody>
          <a:bodyPr wrap="square" rtlCol="0">
            <a:spAutoFit/>
          </a:bodyPr>
          <a:lstStyle/>
          <a:p>
            <a:r>
              <a:rPr lang="en-US" sz="1200" b="1" dirty="0" smtClean="0">
                <a:latin typeface="Times New Roman"/>
                <a:cs typeface="Times New Roman"/>
              </a:rPr>
              <a:t>Le </a:t>
            </a:r>
            <a:r>
              <a:rPr lang="en-US" sz="1200" b="1" dirty="0" err="1" smtClean="0">
                <a:latin typeface="Times New Roman"/>
                <a:cs typeface="Times New Roman"/>
              </a:rPr>
              <a:t>citochine</a:t>
            </a:r>
            <a:r>
              <a:rPr lang="en-US" sz="1200" b="1" dirty="0" smtClean="0">
                <a:latin typeface="Times New Roman"/>
                <a:cs typeface="Times New Roman"/>
              </a:rPr>
              <a:t> </a:t>
            </a:r>
            <a:r>
              <a:rPr lang="en-US" sz="1200" b="1" dirty="0" err="1" smtClean="0">
                <a:latin typeface="Times New Roman"/>
                <a:cs typeface="Times New Roman"/>
              </a:rPr>
              <a:t>sono</a:t>
            </a:r>
            <a:r>
              <a:rPr lang="en-US" sz="1200" b="1" dirty="0" smtClean="0">
                <a:latin typeface="Times New Roman"/>
                <a:cs typeface="Times New Roman"/>
              </a:rPr>
              <a:t> </a:t>
            </a:r>
            <a:r>
              <a:rPr lang="en-US" sz="1200" b="1" dirty="0" err="1" smtClean="0">
                <a:latin typeface="Times New Roman"/>
                <a:cs typeface="Times New Roman"/>
              </a:rPr>
              <a:t>messaggeri</a:t>
            </a:r>
            <a:r>
              <a:rPr lang="en-US" sz="1200" b="1" dirty="0" smtClean="0">
                <a:latin typeface="Times New Roman"/>
                <a:cs typeface="Times New Roman"/>
              </a:rPr>
              <a:t> </a:t>
            </a:r>
            <a:r>
              <a:rPr lang="en-US" sz="1200" b="1" dirty="0" err="1" smtClean="0">
                <a:latin typeface="Times New Roman"/>
                <a:cs typeface="Times New Roman"/>
              </a:rPr>
              <a:t>chimici</a:t>
            </a:r>
            <a:r>
              <a:rPr lang="en-US" sz="1200" b="1" dirty="0" smtClean="0">
                <a:latin typeface="Times New Roman"/>
                <a:cs typeface="Times New Roman"/>
              </a:rPr>
              <a:t> </a:t>
            </a:r>
            <a:r>
              <a:rPr lang="en-US" sz="1200" b="1" dirty="0" err="1" smtClean="0">
                <a:latin typeface="Times New Roman"/>
                <a:cs typeface="Times New Roman"/>
              </a:rPr>
              <a:t>od</a:t>
            </a:r>
            <a:r>
              <a:rPr lang="en-US" sz="1200" b="1" dirty="0" smtClean="0">
                <a:latin typeface="Times New Roman"/>
                <a:cs typeface="Times New Roman"/>
              </a:rPr>
              <a:t> </a:t>
            </a:r>
            <a:r>
              <a:rPr lang="en-US" sz="1200" b="1" dirty="0" err="1" smtClean="0">
                <a:latin typeface="Times New Roman"/>
                <a:cs typeface="Times New Roman"/>
              </a:rPr>
              <a:t>ormoni</a:t>
            </a:r>
            <a:r>
              <a:rPr lang="en-US" sz="1200" b="1" dirty="0" smtClean="0">
                <a:latin typeface="Times New Roman"/>
                <a:cs typeface="Times New Roman"/>
              </a:rPr>
              <a:t> </a:t>
            </a:r>
            <a:r>
              <a:rPr lang="en-US" sz="1200" b="1" dirty="0" err="1" smtClean="0">
                <a:latin typeface="Times New Roman"/>
                <a:cs typeface="Times New Roman"/>
              </a:rPr>
              <a:t>estremamente</a:t>
            </a:r>
            <a:r>
              <a:rPr lang="en-US" sz="1200" b="1" dirty="0" smtClean="0">
                <a:latin typeface="Times New Roman"/>
                <a:cs typeface="Times New Roman"/>
              </a:rPr>
              <a:t> </a:t>
            </a:r>
            <a:r>
              <a:rPr lang="en-US" sz="1200" b="1" dirty="0" err="1" smtClean="0">
                <a:latin typeface="Times New Roman"/>
                <a:cs typeface="Times New Roman"/>
              </a:rPr>
              <a:t>potenti</a:t>
            </a:r>
            <a:r>
              <a:rPr lang="en-US" sz="1200" b="1" dirty="0" smtClean="0">
                <a:latin typeface="Times New Roman"/>
                <a:cs typeface="Times New Roman"/>
              </a:rPr>
              <a:t>, </a:t>
            </a:r>
            <a:r>
              <a:rPr lang="en-US" sz="1200" b="1" dirty="0" err="1" smtClean="0">
                <a:latin typeface="Times New Roman"/>
                <a:cs typeface="Times New Roman"/>
              </a:rPr>
              <a:t>nonostante</a:t>
            </a:r>
            <a:r>
              <a:rPr lang="en-US" sz="1200" b="1" dirty="0" smtClean="0">
                <a:latin typeface="Times New Roman"/>
                <a:cs typeface="Times New Roman"/>
              </a:rPr>
              <a:t> </a:t>
            </a:r>
            <a:r>
              <a:rPr lang="en-US" sz="1200" b="1" dirty="0" err="1" smtClean="0">
                <a:latin typeface="Times New Roman"/>
                <a:cs typeface="Times New Roman"/>
              </a:rPr>
              <a:t>agiscano</a:t>
            </a:r>
            <a:r>
              <a:rPr lang="en-US" sz="1200" b="1" dirty="0" smtClean="0">
                <a:latin typeface="Times New Roman"/>
                <a:cs typeface="Times New Roman"/>
              </a:rPr>
              <a:t> a </a:t>
            </a:r>
            <a:r>
              <a:rPr lang="en-US" sz="1200" b="1" dirty="0" err="1" smtClean="0">
                <a:latin typeface="Times New Roman"/>
                <a:cs typeface="Times New Roman"/>
              </a:rPr>
              <a:t>concentrazioni</a:t>
            </a:r>
            <a:r>
              <a:rPr lang="en-US" sz="1200" b="1" dirty="0" smtClean="0">
                <a:latin typeface="Times New Roman"/>
                <a:cs typeface="Times New Roman"/>
              </a:rPr>
              <a:t> molto </a:t>
            </a:r>
            <a:r>
              <a:rPr lang="en-US" sz="1200" b="1" dirty="0" err="1" smtClean="0">
                <a:latin typeface="Times New Roman"/>
                <a:cs typeface="Times New Roman"/>
              </a:rPr>
              <a:t>basse</a:t>
            </a:r>
            <a:r>
              <a:rPr lang="en-US" sz="1200" b="1" dirty="0" smtClean="0">
                <a:latin typeface="Times New Roman"/>
                <a:cs typeface="Times New Roman"/>
              </a:rPr>
              <a:t>. </a:t>
            </a:r>
            <a:r>
              <a:rPr lang="en-US" sz="1200" b="1" dirty="0" err="1" smtClean="0">
                <a:latin typeface="Times New Roman"/>
                <a:cs typeface="Times New Roman"/>
              </a:rPr>
              <a:t>Sono</a:t>
            </a:r>
            <a:r>
              <a:rPr lang="en-US" sz="1200" b="1" dirty="0" smtClean="0">
                <a:latin typeface="Times New Roman"/>
                <a:cs typeface="Times New Roman"/>
              </a:rPr>
              <a:t> molto </a:t>
            </a:r>
            <a:r>
              <a:rPr lang="en-US" sz="1200" b="1" dirty="0" err="1" smtClean="0">
                <a:latin typeface="Times New Roman"/>
                <a:cs typeface="Times New Roman"/>
              </a:rPr>
              <a:t>specifiche</a:t>
            </a:r>
            <a:r>
              <a:rPr lang="en-US" sz="1200" b="1" dirty="0" smtClean="0">
                <a:latin typeface="Times New Roman"/>
                <a:cs typeface="Times New Roman"/>
              </a:rPr>
              <a:t> </a:t>
            </a:r>
            <a:r>
              <a:rPr lang="en-US" sz="1200" b="1" dirty="0" err="1" smtClean="0">
                <a:latin typeface="Times New Roman"/>
                <a:cs typeface="Times New Roman"/>
              </a:rPr>
              <a:t>ed</a:t>
            </a:r>
            <a:r>
              <a:rPr lang="en-US" sz="1200" b="1" dirty="0" smtClean="0">
                <a:latin typeface="Times New Roman"/>
                <a:cs typeface="Times New Roman"/>
              </a:rPr>
              <a:t> </a:t>
            </a:r>
            <a:r>
              <a:rPr lang="en-US" sz="1200" b="1" dirty="0" err="1" smtClean="0">
                <a:latin typeface="Times New Roman"/>
                <a:cs typeface="Times New Roman"/>
              </a:rPr>
              <a:t>agiscono</a:t>
            </a:r>
            <a:r>
              <a:rPr lang="en-US" sz="1200" b="1" dirty="0" smtClean="0">
                <a:latin typeface="Times New Roman"/>
                <a:cs typeface="Times New Roman"/>
              </a:rPr>
              <a:t> </a:t>
            </a:r>
            <a:r>
              <a:rPr lang="en-US" sz="1200" b="1" dirty="0" err="1" smtClean="0">
                <a:latin typeface="Times New Roman"/>
                <a:cs typeface="Times New Roman"/>
              </a:rPr>
              <a:t>sulla</a:t>
            </a:r>
            <a:r>
              <a:rPr lang="en-US" sz="1200" b="1" dirty="0" smtClean="0">
                <a:latin typeface="Times New Roman"/>
                <a:cs typeface="Times New Roman"/>
              </a:rPr>
              <a:t> </a:t>
            </a:r>
            <a:r>
              <a:rPr lang="en-US" sz="1200" b="1" dirty="0" err="1" smtClean="0">
                <a:latin typeface="Times New Roman"/>
                <a:cs typeface="Times New Roman"/>
              </a:rPr>
              <a:t>cellula</a:t>
            </a:r>
            <a:r>
              <a:rPr lang="en-US" sz="1200" b="1" dirty="0" smtClean="0">
                <a:latin typeface="Times New Roman"/>
                <a:cs typeface="Times New Roman"/>
              </a:rPr>
              <a:t> </a:t>
            </a:r>
            <a:r>
              <a:rPr lang="en-US" sz="1200" b="1" dirty="0" err="1" smtClean="0">
                <a:latin typeface="Times New Roman"/>
                <a:cs typeface="Times New Roman"/>
              </a:rPr>
              <a:t>bersaglio</a:t>
            </a:r>
            <a:r>
              <a:rPr lang="en-US" sz="1200" b="1" dirty="0" smtClean="0">
                <a:latin typeface="Times New Roman"/>
                <a:cs typeface="Times New Roman"/>
              </a:rPr>
              <a:t>, grazie </a:t>
            </a:r>
            <a:r>
              <a:rPr lang="en-US" sz="1200" b="1" dirty="0" err="1" smtClean="0">
                <a:latin typeface="Times New Roman"/>
                <a:cs typeface="Times New Roman"/>
              </a:rPr>
              <a:t>alla</a:t>
            </a:r>
            <a:r>
              <a:rPr lang="en-US" sz="1200" b="1" dirty="0" smtClean="0">
                <a:latin typeface="Times New Roman"/>
                <a:cs typeface="Times New Roman"/>
              </a:rPr>
              <a:t> </a:t>
            </a:r>
            <a:r>
              <a:rPr lang="en-US" sz="1200" b="1" dirty="0" err="1" smtClean="0">
                <a:latin typeface="Times New Roman"/>
                <a:cs typeface="Times New Roman"/>
              </a:rPr>
              <a:t>loro</a:t>
            </a:r>
            <a:r>
              <a:rPr lang="en-US" sz="1200" b="1" dirty="0" smtClean="0">
                <a:latin typeface="Times New Roman"/>
                <a:cs typeface="Times New Roman"/>
              </a:rPr>
              <a:t> </a:t>
            </a:r>
            <a:r>
              <a:rPr lang="en-US" sz="1200" b="1" dirty="0" err="1" smtClean="0">
                <a:latin typeface="Times New Roman"/>
                <a:cs typeface="Times New Roman"/>
              </a:rPr>
              <a:t>affinità</a:t>
            </a:r>
            <a:r>
              <a:rPr lang="en-US" sz="1200" b="1" dirty="0" smtClean="0">
                <a:latin typeface="Times New Roman"/>
                <a:cs typeface="Times New Roman"/>
              </a:rPr>
              <a:t> </a:t>
            </a:r>
            <a:r>
              <a:rPr lang="en-US" sz="1200" b="1" dirty="0" err="1" smtClean="0">
                <a:latin typeface="Times New Roman"/>
                <a:cs typeface="Times New Roman"/>
              </a:rPr>
              <a:t>ai</a:t>
            </a:r>
            <a:r>
              <a:rPr lang="en-US" sz="1200" b="1" dirty="0" smtClean="0">
                <a:latin typeface="Times New Roman"/>
                <a:cs typeface="Times New Roman"/>
              </a:rPr>
              <a:t> </a:t>
            </a:r>
            <a:r>
              <a:rPr lang="en-US" sz="1200" b="1" dirty="0" err="1" smtClean="0">
                <a:latin typeface="Times New Roman"/>
                <a:cs typeface="Times New Roman"/>
              </a:rPr>
              <a:t>recettori</a:t>
            </a:r>
            <a:r>
              <a:rPr lang="en-US" sz="1200" b="1" dirty="0" smtClean="0">
                <a:latin typeface="Times New Roman"/>
                <a:cs typeface="Times New Roman"/>
              </a:rPr>
              <a:t> di </a:t>
            </a:r>
            <a:r>
              <a:rPr lang="en-US" sz="1200" b="1" dirty="0" err="1" smtClean="0">
                <a:latin typeface="Times New Roman"/>
                <a:cs typeface="Times New Roman"/>
              </a:rPr>
              <a:t>membrana</a:t>
            </a:r>
            <a:r>
              <a:rPr lang="en-US" sz="1200" b="1" dirty="0" smtClean="0">
                <a:latin typeface="Times New Roman"/>
                <a:cs typeface="Times New Roman"/>
              </a:rPr>
              <a:t>.  I </a:t>
            </a:r>
            <a:r>
              <a:rPr lang="en-US" sz="1200" b="1" dirty="0" err="1" smtClean="0">
                <a:latin typeface="Times New Roman"/>
                <a:cs typeface="Times New Roman"/>
              </a:rPr>
              <a:t>rettori</a:t>
            </a:r>
            <a:r>
              <a:rPr lang="en-US" sz="1200" b="1" dirty="0" smtClean="0">
                <a:latin typeface="Times New Roman"/>
                <a:cs typeface="Times New Roman"/>
              </a:rPr>
              <a:t> </a:t>
            </a:r>
            <a:r>
              <a:rPr lang="en-US" sz="1200" b="1" dirty="0" err="1" smtClean="0">
                <a:latin typeface="Times New Roman"/>
                <a:cs typeface="Times New Roman"/>
              </a:rPr>
              <a:t>sono</a:t>
            </a:r>
            <a:r>
              <a:rPr lang="en-US" sz="1200" b="1" dirty="0" smtClean="0">
                <a:latin typeface="Times New Roman"/>
                <a:cs typeface="Times New Roman"/>
              </a:rPr>
              <a:t> </a:t>
            </a:r>
            <a:r>
              <a:rPr lang="en-US" sz="1200" b="1" dirty="0" err="1" smtClean="0">
                <a:latin typeface="Times New Roman"/>
                <a:cs typeface="Times New Roman"/>
              </a:rPr>
              <a:t>glicoproteine</a:t>
            </a:r>
            <a:r>
              <a:rPr lang="en-US" sz="1200" b="1" dirty="0" smtClean="0">
                <a:latin typeface="Times New Roman"/>
                <a:cs typeface="Times New Roman"/>
              </a:rPr>
              <a:t> di </a:t>
            </a:r>
            <a:r>
              <a:rPr lang="en-US" sz="1200" b="1" dirty="0" err="1" smtClean="0">
                <a:latin typeface="Times New Roman"/>
                <a:cs typeface="Times New Roman"/>
              </a:rPr>
              <a:t>membrana</a:t>
            </a:r>
            <a:r>
              <a:rPr lang="en-US" sz="1200" b="1" dirty="0" smtClean="0">
                <a:latin typeface="Times New Roman"/>
                <a:cs typeface="Times New Roman"/>
              </a:rPr>
              <a:t> </a:t>
            </a:r>
            <a:r>
              <a:rPr lang="en-US" sz="1200" b="1" dirty="0" err="1" smtClean="0">
                <a:latin typeface="Times New Roman"/>
                <a:cs typeface="Times New Roman"/>
              </a:rPr>
              <a:t>formati</a:t>
            </a:r>
            <a:r>
              <a:rPr lang="en-US" sz="1200" b="1" dirty="0" smtClean="0">
                <a:latin typeface="Times New Roman"/>
                <a:cs typeface="Times New Roman"/>
              </a:rPr>
              <a:t> </a:t>
            </a:r>
            <a:r>
              <a:rPr lang="en-US" sz="1200" b="1" dirty="0" err="1" smtClean="0">
                <a:latin typeface="Times New Roman"/>
                <a:cs typeface="Times New Roman"/>
              </a:rPr>
              <a:t>da</a:t>
            </a:r>
            <a:r>
              <a:rPr lang="en-US" sz="1200" b="1" dirty="0" smtClean="0">
                <a:latin typeface="Times New Roman"/>
                <a:cs typeface="Times New Roman"/>
              </a:rPr>
              <a:t> diverse </a:t>
            </a:r>
            <a:r>
              <a:rPr lang="en-US" sz="1200" b="1" dirty="0" err="1" smtClean="0">
                <a:latin typeface="Times New Roman"/>
                <a:cs typeface="Times New Roman"/>
              </a:rPr>
              <a:t>subunità</a:t>
            </a:r>
            <a:endParaRPr lang="it-IT" sz="1200" dirty="0">
              <a:latin typeface="Times New Roman"/>
              <a:cs typeface="Times New Roman"/>
            </a:endParaRPr>
          </a:p>
        </p:txBody>
      </p:sp>
      <p:pic>
        <p:nvPicPr>
          <p:cNvPr id="5" name="Picture 4" descr="6recep1.gif"/>
          <p:cNvPicPr>
            <a:picLocks noChangeAspect="1"/>
          </p:cNvPicPr>
          <p:nvPr/>
        </p:nvPicPr>
        <p:blipFill>
          <a:blip r:embed="rId2"/>
          <a:stretch>
            <a:fillRect/>
          </a:stretch>
        </p:blipFill>
        <p:spPr>
          <a:xfrm>
            <a:off x="609600" y="1524001"/>
            <a:ext cx="2141376" cy="2057400"/>
          </a:xfrm>
          <a:prstGeom prst="rect">
            <a:avLst/>
          </a:prstGeom>
        </p:spPr>
      </p:pic>
      <p:pic>
        <p:nvPicPr>
          <p:cNvPr id="6" name="Picture 5" descr="6recep2.gif"/>
          <p:cNvPicPr>
            <a:picLocks noChangeAspect="1"/>
          </p:cNvPicPr>
          <p:nvPr/>
        </p:nvPicPr>
        <p:blipFill>
          <a:blip r:embed="rId3"/>
          <a:stretch>
            <a:fillRect/>
          </a:stretch>
        </p:blipFill>
        <p:spPr>
          <a:xfrm>
            <a:off x="3428999" y="1524001"/>
            <a:ext cx="2286001" cy="2061883"/>
          </a:xfrm>
          <a:prstGeom prst="rect">
            <a:avLst/>
          </a:prstGeom>
        </p:spPr>
      </p:pic>
      <p:pic>
        <p:nvPicPr>
          <p:cNvPr id="7" name="Picture 6" descr="6recep3.gif"/>
          <p:cNvPicPr>
            <a:picLocks noChangeAspect="1"/>
          </p:cNvPicPr>
          <p:nvPr/>
        </p:nvPicPr>
        <p:blipFill>
          <a:blip r:embed="rId4"/>
          <a:stretch>
            <a:fillRect/>
          </a:stretch>
        </p:blipFill>
        <p:spPr>
          <a:xfrm>
            <a:off x="6172200" y="1524002"/>
            <a:ext cx="2438400" cy="2103718"/>
          </a:xfrm>
          <a:prstGeom prst="rect">
            <a:avLst/>
          </a:prstGeom>
        </p:spPr>
      </p:pic>
      <p:sp>
        <p:nvSpPr>
          <p:cNvPr id="8" name="TextBox 7"/>
          <p:cNvSpPr txBox="1"/>
          <p:nvPr/>
        </p:nvSpPr>
        <p:spPr>
          <a:xfrm>
            <a:off x="609600" y="4343400"/>
            <a:ext cx="5562600" cy="1754327"/>
          </a:xfrm>
          <a:prstGeom prst="rect">
            <a:avLst/>
          </a:prstGeom>
          <a:noFill/>
        </p:spPr>
        <p:txBody>
          <a:bodyPr wrap="square" rtlCol="0">
            <a:spAutoFit/>
          </a:bodyPr>
          <a:lstStyle/>
          <a:p>
            <a:pPr algn="just"/>
            <a:r>
              <a:rPr lang="en-US" sz="1200" dirty="0" err="1" smtClean="0">
                <a:latin typeface="Times New Roman"/>
                <a:cs typeface="Times New Roman"/>
              </a:rPr>
              <a:t>L'azione</a:t>
            </a:r>
            <a:r>
              <a:rPr lang="en-US" sz="1200" dirty="0" smtClean="0">
                <a:latin typeface="Times New Roman"/>
                <a:cs typeface="Times New Roman"/>
              </a:rPr>
              <a:t> </a:t>
            </a:r>
            <a:r>
              <a:rPr lang="en-US" sz="1200" dirty="0" err="1" smtClean="0">
                <a:latin typeface="Times New Roman"/>
                <a:cs typeface="Times New Roman"/>
              </a:rPr>
              <a:t>delle</a:t>
            </a:r>
            <a:r>
              <a:rPr lang="en-US" sz="1200" dirty="0" smtClean="0">
                <a:latin typeface="Times New Roman"/>
                <a:cs typeface="Times New Roman"/>
              </a:rPr>
              <a:t> </a:t>
            </a:r>
            <a:r>
              <a:rPr lang="en-US" sz="1200" dirty="0" err="1" smtClean="0">
                <a:latin typeface="Times New Roman"/>
                <a:cs typeface="Times New Roman"/>
              </a:rPr>
              <a:t>citochine</a:t>
            </a:r>
            <a:r>
              <a:rPr lang="en-US" sz="1200" dirty="0" smtClean="0">
                <a:latin typeface="Times New Roman"/>
                <a:cs typeface="Times New Roman"/>
              </a:rPr>
              <a:t> </a:t>
            </a:r>
            <a:r>
              <a:rPr lang="en-US" sz="1200" dirty="0" err="1" smtClean="0">
                <a:latin typeface="Times New Roman"/>
                <a:cs typeface="Times New Roman"/>
              </a:rPr>
              <a:t>è</a:t>
            </a:r>
            <a:r>
              <a:rPr lang="en-US" sz="1200" dirty="0" smtClean="0">
                <a:latin typeface="Times New Roman"/>
                <a:cs typeface="Times New Roman"/>
              </a:rPr>
              <a:t> simile a </a:t>
            </a:r>
            <a:r>
              <a:rPr lang="en-US" sz="1200" dirty="0" err="1" smtClean="0">
                <a:latin typeface="Times New Roman"/>
                <a:cs typeface="Times New Roman"/>
              </a:rPr>
              <a:t>quella</a:t>
            </a:r>
            <a:r>
              <a:rPr lang="en-US" sz="1200" dirty="0" smtClean="0">
                <a:latin typeface="Times New Roman"/>
                <a:cs typeface="Times New Roman"/>
              </a:rPr>
              <a:t> </a:t>
            </a:r>
            <a:r>
              <a:rPr lang="en-US" sz="1200" dirty="0" err="1" smtClean="0">
                <a:latin typeface="Times New Roman"/>
                <a:cs typeface="Times New Roman"/>
              </a:rPr>
              <a:t>degli</a:t>
            </a:r>
            <a:r>
              <a:rPr lang="en-US" sz="1200" dirty="0" smtClean="0">
                <a:latin typeface="Times New Roman"/>
                <a:cs typeface="Times New Roman"/>
              </a:rPr>
              <a:t> </a:t>
            </a:r>
            <a:r>
              <a:rPr lang="en-US" sz="1200" dirty="0" err="1" smtClean="0">
                <a:latin typeface="Times New Roman"/>
                <a:cs typeface="Times New Roman"/>
              </a:rPr>
              <a:t>ormoni</a:t>
            </a:r>
            <a:r>
              <a:rPr lang="en-US" sz="1200" dirty="0" smtClean="0">
                <a:latin typeface="Times New Roman"/>
                <a:cs typeface="Times New Roman"/>
              </a:rPr>
              <a:t>, di </a:t>
            </a:r>
            <a:r>
              <a:rPr lang="en-US" sz="1200" dirty="0" err="1" smtClean="0">
                <a:latin typeface="Times New Roman"/>
                <a:cs typeface="Times New Roman"/>
              </a:rPr>
              <a:t>fatto</a:t>
            </a:r>
            <a:r>
              <a:rPr lang="en-US" sz="1200" dirty="0" smtClean="0">
                <a:latin typeface="Times New Roman"/>
                <a:cs typeface="Times New Roman"/>
              </a:rPr>
              <a:t> </a:t>
            </a:r>
            <a:r>
              <a:rPr lang="en-US" sz="1200" b="1" dirty="0" smtClean="0">
                <a:latin typeface="Times New Roman"/>
                <a:cs typeface="Times New Roman"/>
              </a:rPr>
              <a:t>le </a:t>
            </a:r>
            <a:r>
              <a:rPr lang="en-US" sz="1200" b="1" dirty="0" err="1" smtClean="0">
                <a:latin typeface="Times New Roman"/>
                <a:cs typeface="Times New Roman"/>
              </a:rPr>
              <a:t>citochine</a:t>
            </a:r>
            <a:r>
              <a:rPr lang="en-US" sz="1200" b="1" dirty="0" smtClean="0">
                <a:latin typeface="Times New Roman"/>
                <a:cs typeface="Times New Roman"/>
              </a:rPr>
              <a:t> </a:t>
            </a:r>
            <a:r>
              <a:rPr lang="en-US" sz="1200" b="1" dirty="0" err="1" smtClean="0">
                <a:latin typeface="Times New Roman"/>
                <a:cs typeface="Times New Roman"/>
              </a:rPr>
              <a:t>si</a:t>
            </a:r>
            <a:r>
              <a:rPr lang="en-US" sz="1200" b="1" dirty="0" smtClean="0">
                <a:latin typeface="Times New Roman"/>
                <a:cs typeface="Times New Roman"/>
              </a:rPr>
              <a:t> </a:t>
            </a:r>
            <a:r>
              <a:rPr lang="en-US" sz="1200" b="1" dirty="0" err="1" smtClean="0">
                <a:latin typeface="Times New Roman"/>
                <a:cs typeface="Times New Roman"/>
              </a:rPr>
              <a:t>conoscono</a:t>
            </a:r>
            <a:r>
              <a:rPr lang="en-US" sz="1200" b="1" dirty="0" smtClean="0">
                <a:latin typeface="Times New Roman"/>
                <a:cs typeface="Times New Roman"/>
              </a:rPr>
              <a:t> </a:t>
            </a:r>
            <a:r>
              <a:rPr lang="en-US" sz="1200" b="1" dirty="0" err="1" smtClean="0">
                <a:latin typeface="Times New Roman"/>
                <a:cs typeface="Times New Roman"/>
              </a:rPr>
              <a:t>anche</a:t>
            </a:r>
            <a:r>
              <a:rPr lang="en-US" sz="1200" b="1" dirty="0" smtClean="0">
                <a:latin typeface="Times New Roman"/>
                <a:cs typeface="Times New Roman"/>
              </a:rPr>
              <a:t> come </a:t>
            </a:r>
            <a:r>
              <a:rPr lang="en-US" sz="1200" b="1" dirty="0" err="1" smtClean="0">
                <a:latin typeface="Times New Roman"/>
                <a:cs typeface="Times New Roman"/>
              </a:rPr>
              <a:t>ormoni</a:t>
            </a:r>
            <a:r>
              <a:rPr lang="en-US" sz="1200" b="1" dirty="0" smtClean="0">
                <a:latin typeface="Times New Roman"/>
                <a:cs typeface="Times New Roman"/>
              </a:rPr>
              <a:t> del </a:t>
            </a:r>
            <a:r>
              <a:rPr lang="en-US" sz="1200" b="1" dirty="0" err="1" smtClean="0">
                <a:latin typeface="Times New Roman"/>
                <a:cs typeface="Times New Roman"/>
              </a:rPr>
              <a:t>sistema</a:t>
            </a:r>
            <a:r>
              <a:rPr lang="en-US" sz="1200" b="1" dirty="0" smtClean="0">
                <a:latin typeface="Times New Roman"/>
                <a:cs typeface="Times New Roman"/>
              </a:rPr>
              <a:t> </a:t>
            </a:r>
            <a:r>
              <a:rPr lang="en-US" sz="1200" b="1" dirty="0" err="1" smtClean="0">
                <a:latin typeface="Times New Roman"/>
                <a:cs typeface="Times New Roman"/>
              </a:rPr>
              <a:t>immunitario</a:t>
            </a:r>
            <a:r>
              <a:rPr lang="en-US" sz="1200" b="1" dirty="0" smtClean="0">
                <a:latin typeface="Times New Roman"/>
                <a:cs typeface="Times New Roman"/>
              </a:rPr>
              <a:t>.</a:t>
            </a:r>
          </a:p>
          <a:p>
            <a:pPr algn="just"/>
            <a:r>
              <a:rPr lang="en-US" sz="1200" b="1" dirty="0" smtClean="0">
                <a:latin typeface="Times New Roman"/>
                <a:cs typeface="Times New Roman"/>
              </a:rPr>
              <a:t> </a:t>
            </a:r>
          </a:p>
          <a:p>
            <a:pPr algn="just"/>
            <a:r>
              <a:rPr lang="en-US" sz="1200" b="1" dirty="0" smtClean="0">
                <a:latin typeface="Times New Roman"/>
                <a:cs typeface="Times New Roman"/>
                <a:hlinkClick r:id="rId5"/>
              </a:rPr>
              <a:t>La principale differenza tra le citochine e gli ormoni è: le prime agiscono su diverse popolazioni cellulari e tessuti, mentre gli ormoni agiscono di solito su un solo organo.  </a:t>
            </a:r>
          </a:p>
          <a:p>
            <a:pPr algn="just"/>
            <a:endParaRPr lang="en-US" sz="1200" b="1" dirty="0" smtClean="0">
              <a:latin typeface="Times New Roman"/>
              <a:cs typeface="Times New Roman"/>
              <a:hlinkClick r:id="rId5"/>
            </a:endParaRPr>
          </a:p>
          <a:p>
            <a:pPr algn="just"/>
            <a:r>
              <a:rPr lang="en-US" sz="1200" b="1" dirty="0" smtClean="0">
                <a:latin typeface="Times New Roman"/>
                <a:cs typeface="Times New Roman"/>
                <a:hlinkClick r:id="rId5"/>
              </a:rPr>
              <a:t>Inoltre, una sola cellula può produrre diverse citochine, fattore che non si verifica nella produzione di ormoni. </a:t>
            </a:r>
            <a:endParaRPr lang="it-IT" sz="1200" dirty="0">
              <a:latin typeface="Times New Roman"/>
              <a:cs typeface="Times New Roman"/>
            </a:endParaRPr>
          </a:p>
        </p:txBody>
      </p:sp>
      <p:pic>
        <p:nvPicPr>
          <p:cNvPr id="10" name="Picture 9" descr="6linfo.gif"/>
          <p:cNvPicPr>
            <a:picLocks noChangeAspect="1"/>
          </p:cNvPicPr>
          <p:nvPr/>
        </p:nvPicPr>
        <p:blipFill>
          <a:blip r:embed="rId6"/>
          <a:stretch>
            <a:fillRect/>
          </a:stretch>
        </p:blipFill>
        <p:spPr>
          <a:xfrm>
            <a:off x="6242145" y="3793192"/>
            <a:ext cx="2368455" cy="2489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14400" y="152400"/>
            <a:ext cx="7543800" cy="3539430"/>
          </a:xfrm>
          <a:prstGeom prst="rect">
            <a:avLst/>
          </a:prstGeom>
          <a:noFill/>
        </p:spPr>
        <p:txBody>
          <a:bodyPr wrap="square" rtlCol="0">
            <a:spAutoFit/>
          </a:bodyPr>
          <a:lstStyle/>
          <a:p>
            <a:r>
              <a:rPr lang="en-US" sz="1600" dirty="0" err="1" smtClean="0">
                <a:latin typeface="Arial"/>
                <a:cs typeface="Arial"/>
              </a:rPr>
              <a:t>Sono</a:t>
            </a:r>
            <a:r>
              <a:rPr lang="en-US" sz="1600" dirty="0" smtClean="0">
                <a:latin typeface="Arial"/>
                <a:cs typeface="Arial"/>
              </a:rPr>
              <a:t> </a:t>
            </a:r>
            <a:r>
              <a:rPr lang="en-US" sz="1600" dirty="0" err="1" smtClean="0">
                <a:latin typeface="Arial"/>
                <a:cs typeface="Arial"/>
              </a:rPr>
              <a:t>tirosina</a:t>
            </a:r>
            <a:r>
              <a:rPr lang="en-US" sz="1600" dirty="0" smtClean="0">
                <a:latin typeface="Arial"/>
                <a:cs typeface="Arial"/>
              </a:rPr>
              <a:t> </a:t>
            </a:r>
            <a:r>
              <a:rPr lang="en-US" sz="1600" dirty="0" err="1" smtClean="0">
                <a:latin typeface="Arial"/>
                <a:cs typeface="Arial"/>
              </a:rPr>
              <a:t>chinasi</a:t>
            </a:r>
            <a:r>
              <a:rPr lang="en-US" sz="1600" dirty="0" smtClean="0">
                <a:latin typeface="Arial"/>
                <a:cs typeface="Arial"/>
              </a:rPr>
              <a:t> non </a:t>
            </a:r>
            <a:r>
              <a:rPr lang="en-US" sz="1600" dirty="0" err="1" smtClean="0">
                <a:latin typeface="Arial"/>
                <a:cs typeface="Arial"/>
              </a:rPr>
              <a:t>recettoriali</a:t>
            </a:r>
            <a:r>
              <a:rPr lang="en-US" sz="1600" dirty="0" smtClean="0">
                <a:latin typeface="Arial"/>
                <a:cs typeface="Arial"/>
              </a:rPr>
              <a:t>, </a:t>
            </a:r>
            <a:endParaRPr lang="it-IT" sz="1600" dirty="0" smtClean="0">
              <a:latin typeface="Arial"/>
              <a:cs typeface="Arial"/>
            </a:endParaRPr>
          </a:p>
          <a:p>
            <a:r>
              <a:rPr lang="en-US" sz="1600" dirty="0" smtClean="0">
                <a:latin typeface="Arial"/>
                <a:cs typeface="Arial"/>
              </a:rPr>
              <a:t>JAK1, JAK2, JAK3 E TYK2  (“just another </a:t>
            </a:r>
            <a:r>
              <a:rPr lang="en-US" sz="1600" dirty="0" err="1" smtClean="0">
                <a:latin typeface="Arial"/>
                <a:cs typeface="Arial"/>
              </a:rPr>
              <a:t>kinase</a:t>
            </a:r>
            <a:r>
              <a:rPr lang="en-US" sz="1600" dirty="0" smtClean="0">
                <a:latin typeface="Arial"/>
                <a:cs typeface="Arial"/>
              </a:rPr>
              <a:t>”)</a:t>
            </a:r>
            <a:endParaRPr lang="it-IT" sz="1600" dirty="0" smtClean="0">
              <a:latin typeface="Arial"/>
              <a:cs typeface="Arial"/>
            </a:endParaRPr>
          </a:p>
          <a:p>
            <a:r>
              <a:rPr lang="en-US" sz="1600" dirty="0" smtClean="0">
                <a:latin typeface="Arial"/>
                <a:cs typeface="Arial"/>
              </a:rPr>
              <a:t>JAK3 &gt;&gt; </a:t>
            </a:r>
            <a:r>
              <a:rPr lang="en-US" sz="1600" dirty="0" err="1" smtClean="0">
                <a:latin typeface="Arial"/>
                <a:cs typeface="Arial"/>
              </a:rPr>
              <a:t>livello</a:t>
            </a:r>
            <a:r>
              <a:rPr lang="en-US" sz="1600" dirty="0" smtClean="0">
                <a:latin typeface="Arial"/>
                <a:cs typeface="Arial"/>
              </a:rPr>
              <a:t> </a:t>
            </a:r>
            <a:r>
              <a:rPr lang="en-US" sz="1600" dirty="0" err="1" smtClean="0">
                <a:latin typeface="Arial"/>
                <a:cs typeface="Arial"/>
              </a:rPr>
              <a:t>emopoietico</a:t>
            </a:r>
            <a:r>
              <a:rPr lang="en-US" sz="1600" dirty="0" smtClean="0">
                <a:latin typeface="Arial"/>
                <a:cs typeface="Arial"/>
              </a:rPr>
              <a:t>.</a:t>
            </a:r>
          </a:p>
          <a:p>
            <a:r>
              <a:rPr lang="en-US" sz="1600" dirty="0" smtClean="0">
                <a:latin typeface="Arial"/>
                <a:cs typeface="Arial"/>
              </a:rPr>
              <a:t> </a:t>
            </a:r>
            <a:endParaRPr lang="it-IT" sz="1600" dirty="0" smtClean="0">
              <a:latin typeface="Arial"/>
              <a:cs typeface="Arial"/>
            </a:endParaRPr>
          </a:p>
          <a:p>
            <a:pPr marL="342900" indent="-342900">
              <a:buAutoNum type="alphaUcParenR"/>
            </a:pPr>
            <a:r>
              <a:rPr lang="en-US" sz="1600" b="1" dirty="0" err="1" smtClean="0">
                <a:latin typeface="Arial"/>
                <a:cs typeface="Arial"/>
              </a:rPr>
              <a:t>Attivazione</a:t>
            </a:r>
            <a:r>
              <a:rPr lang="en-US" sz="1600" b="1" dirty="0" smtClean="0">
                <a:latin typeface="Arial"/>
                <a:cs typeface="Arial"/>
              </a:rPr>
              <a:t>  </a:t>
            </a:r>
            <a:r>
              <a:rPr lang="en-US" sz="1600" b="1" dirty="0" err="1" smtClean="0">
                <a:latin typeface="Arial"/>
                <a:cs typeface="Arial"/>
              </a:rPr>
              <a:t>canonica</a:t>
            </a:r>
            <a:r>
              <a:rPr lang="en-US" sz="1600" dirty="0" smtClean="0">
                <a:latin typeface="Arial"/>
                <a:cs typeface="Arial"/>
              </a:rPr>
              <a:t>: </a:t>
            </a:r>
            <a:r>
              <a:rPr lang="en-US" sz="1600" dirty="0" err="1" smtClean="0">
                <a:latin typeface="Arial"/>
                <a:cs typeface="Arial"/>
              </a:rPr>
              <a:t>dopo</a:t>
            </a:r>
            <a:r>
              <a:rPr lang="en-US" sz="1600" dirty="0" smtClean="0">
                <a:latin typeface="Arial"/>
                <a:cs typeface="Arial"/>
              </a:rPr>
              <a:t> </a:t>
            </a:r>
            <a:r>
              <a:rPr lang="en-US" sz="1600" dirty="0" err="1" smtClean="0">
                <a:latin typeface="Arial"/>
                <a:cs typeface="Arial"/>
              </a:rPr>
              <a:t>dimerizzazione</a:t>
            </a:r>
            <a:r>
              <a:rPr lang="en-US" sz="1600" dirty="0" smtClean="0">
                <a:latin typeface="Arial"/>
                <a:cs typeface="Arial"/>
              </a:rPr>
              <a:t> </a:t>
            </a:r>
            <a:r>
              <a:rPr lang="en-US" sz="1600" dirty="0" err="1" smtClean="0">
                <a:latin typeface="Arial"/>
                <a:cs typeface="Arial"/>
              </a:rPr>
              <a:t>indotta</a:t>
            </a:r>
            <a:r>
              <a:rPr lang="en-US" sz="1600" dirty="0" smtClean="0">
                <a:latin typeface="Arial"/>
                <a:cs typeface="Arial"/>
              </a:rPr>
              <a:t> </a:t>
            </a:r>
            <a:r>
              <a:rPr lang="en-US" sz="1600" dirty="0" err="1" smtClean="0">
                <a:latin typeface="Arial"/>
                <a:cs typeface="Arial"/>
              </a:rPr>
              <a:t>dal</a:t>
            </a:r>
            <a:r>
              <a:rPr lang="en-US" sz="1600" dirty="0" smtClean="0">
                <a:latin typeface="Arial"/>
                <a:cs typeface="Arial"/>
              </a:rPr>
              <a:t> </a:t>
            </a:r>
            <a:r>
              <a:rPr lang="en-US" sz="1600" dirty="0" err="1" smtClean="0">
                <a:latin typeface="Arial"/>
                <a:cs typeface="Arial"/>
              </a:rPr>
              <a:t>legame</a:t>
            </a:r>
            <a:r>
              <a:rPr lang="en-US" sz="1600" dirty="0" smtClean="0">
                <a:latin typeface="Arial"/>
                <a:cs typeface="Arial"/>
              </a:rPr>
              <a:t> </a:t>
            </a:r>
            <a:r>
              <a:rPr lang="en-US" sz="1600" dirty="0" err="1" smtClean="0">
                <a:latin typeface="Arial"/>
                <a:cs typeface="Arial"/>
              </a:rPr>
              <a:t>della</a:t>
            </a:r>
            <a:r>
              <a:rPr lang="en-US" sz="1600" dirty="0" smtClean="0">
                <a:latin typeface="Arial"/>
                <a:cs typeface="Arial"/>
              </a:rPr>
              <a:t> </a:t>
            </a:r>
            <a:r>
              <a:rPr lang="en-US" sz="1600" dirty="0" err="1" smtClean="0">
                <a:latin typeface="Arial"/>
                <a:cs typeface="Arial"/>
              </a:rPr>
              <a:t>citochina</a:t>
            </a:r>
            <a:r>
              <a:rPr lang="en-US" sz="1600" dirty="0" smtClean="0">
                <a:latin typeface="Arial"/>
                <a:cs typeface="Arial"/>
              </a:rPr>
              <a:t> </a:t>
            </a:r>
            <a:r>
              <a:rPr lang="en-US" sz="1600" dirty="0" err="1" smtClean="0">
                <a:latin typeface="Arial"/>
                <a:cs typeface="Arial"/>
              </a:rPr>
              <a:t>col</a:t>
            </a:r>
            <a:r>
              <a:rPr lang="en-US" sz="1600" dirty="0" smtClean="0">
                <a:latin typeface="Arial"/>
                <a:cs typeface="Arial"/>
              </a:rPr>
              <a:t> </a:t>
            </a:r>
            <a:r>
              <a:rPr lang="en-US" sz="1600" dirty="0" err="1" smtClean="0">
                <a:latin typeface="Arial"/>
                <a:cs typeface="Arial"/>
              </a:rPr>
              <a:t>suo</a:t>
            </a:r>
            <a:r>
              <a:rPr lang="en-US" sz="1600" dirty="0" smtClean="0">
                <a:latin typeface="Arial"/>
                <a:cs typeface="Arial"/>
              </a:rPr>
              <a:t> </a:t>
            </a:r>
            <a:r>
              <a:rPr lang="en-US" sz="1600" dirty="0" err="1" smtClean="0">
                <a:latin typeface="Arial"/>
                <a:cs typeface="Arial"/>
              </a:rPr>
              <a:t>recettore</a:t>
            </a:r>
            <a:r>
              <a:rPr lang="en-US" sz="1600" dirty="0" smtClean="0">
                <a:latin typeface="Arial"/>
                <a:cs typeface="Arial"/>
              </a:rPr>
              <a:t> </a:t>
            </a:r>
            <a:r>
              <a:rPr lang="en-US" sz="1600" dirty="0" err="1" smtClean="0">
                <a:latin typeface="Arial"/>
                <a:cs typeface="Arial"/>
              </a:rPr>
              <a:t>e</a:t>
            </a:r>
            <a:r>
              <a:rPr lang="en-US" sz="1600" dirty="0" smtClean="0">
                <a:latin typeface="Arial"/>
                <a:cs typeface="Arial"/>
              </a:rPr>
              <a:t> la </a:t>
            </a:r>
            <a:r>
              <a:rPr lang="en-US" sz="1600" dirty="0" err="1" smtClean="0">
                <a:latin typeface="Arial"/>
                <a:cs typeface="Arial"/>
              </a:rPr>
              <a:t>conseguente</a:t>
            </a:r>
            <a:r>
              <a:rPr lang="en-US" sz="1600" dirty="0" smtClean="0">
                <a:latin typeface="Arial"/>
                <a:cs typeface="Arial"/>
              </a:rPr>
              <a:t> </a:t>
            </a:r>
            <a:r>
              <a:rPr lang="en-US" sz="1600" b="1" dirty="0" smtClean="0">
                <a:latin typeface="Arial"/>
                <a:cs typeface="Arial"/>
              </a:rPr>
              <a:t>trans-</a:t>
            </a:r>
            <a:r>
              <a:rPr lang="en-US" sz="1600" b="1" dirty="0" err="1" smtClean="0">
                <a:latin typeface="Arial"/>
                <a:cs typeface="Arial"/>
              </a:rPr>
              <a:t>fosforilazione</a:t>
            </a:r>
            <a:r>
              <a:rPr lang="en-US" sz="1600" dirty="0" smtClean="0">
                <a:latin typeface="Arial"/>
                <a:cs typeface="Arial"/>
              </a:rPr>
              <a:t> </a:t>
            </a:r>
            <a:r>
              <a:rPr lang="en-US" sz="1600" dirty="0" err="1" smtClean="0">
                <a:latin typeface="Arial"/>
                <a:cs typeface="Arial"/>
              </a:rPr>
              <a:t>delle</a:t>
            </a:r>
            <a:r>
              <a:rPr lang="en-US" sz="1600" dirty="0" smtClean="0">
                <a:latin typeface="Arial"/>
                <a:cs typeface="Arial"/>
              </a:rPr>
              <a:t> </a:t>
            </a:r>
            <a:r>
              <a:rPr lang="en-US" sz="1600" dirty="0" err="1" smtClean="0">
                <a:latin typeface="Arial"/>
                <a:cs typeface="Arial"/>
              </a:rPr>
              <a:t>subunità</a:t>
            </a:r>
            <a:r>
              <a:rPr lang="en-US" sz="1600" dirty="0" smtClean="0">
                <a:latin typeface="Arial"/>
                <a:cs typeface="Arial"/>
              </a:rPr>
              <a:t> Tyr 1007 </a:t>
            </a:r>
            <a:r>
              <a:rPr lang="en-US" sz="1600" dirty="0" err="1" smtClean="0">
                <a:latin typeface="Arial"/>
                <a:cs typeface="Arial"/>
              </a:rPr>
              <a:t>e</a:t>
            </a:r>
            <a:r>
              <a:rPr lang="en-US" sz="1600" dirty="0" smtClean="0">
                <a:latin typeface="Arial"/>
                <a:cs typeface="Arial"/>
              </a:rPr>
              <a:t> 1008)    </a:t>
            </a:r>
            <a:r>
              <a:rPr lang="en-US" sz="1600" dirty="0" err="1" smtClean="0">
                <a:latin typeface="Arial"/>
                <a:cs typeface="Arial"/>
              </a:rPr>
              <a:t>aumenta</a:t>
            </a:r>
            <a:r>
              <a:rPr lang="en-US" sz="1600" dirty="0" smtClean="0">
                <a:latin typeface="Arial"/>
                <a:cs typeface="Arial"/>
              </a:rPr>
              <a:t> </a:t>
            </a:r>
            <a:r>
              <a:rPr lang="en-US" sz="1600" dirty="0" err="1" smtClean="0">
                <a:latin typeface="Arial"/>
                <a:cs typeface="Arial"/>
              </a:rPr>
              <a:t>l'affinità</a:t>
            </a:r>
            <a:r>
              <a:rPr lang="en-US" sz="1600" dirty="0" smtClean="0">
                <a:latin typeface="Arial"/>
                <a:cs typeface="Arial"/>
              </a:rPr>
              <a:t> </a:t>
            </a:r>
            <a:r>
              <a:rPr lang="en-US" sz="1600" dirty="0" err="1" smtClean="0">
                <a:latin typeface="Arial"/>
                <a:cs typeface="Arial"/>
              </a:rPr>
              <a:t>dei</a:t>
            </a:r>
            <a:r>
              <a:rPr lang="en-US" sz="1600" dirty="0" smtClean="0">
                <a:latin typeface="Arial"/>
                <a:cs typeface="Arial"/>
              </a:rPr>
              <a:t> </a:t>
            </a:r>
            <a:r>
              <a:rPr lang="en-US" sz="1600" dirty="0" err="1" smtClean="0">
                <a:latin typeface="Arial"/>
                <a:cs typeface="Arial"/>
              </a:rPr>
              <a:t>suoi</a:t>
            </a:r>
            <a:r>
              <a:rPr lang="en-US" sz="1600" dirty="0" smtClean="0">
                <a:latin typeface="Arial"/>
                <a:cs typeface="Arial"/>
              </a:rPr>
              <a:t> </a:t>
            </a:r>
            <a:r>
              <a:rPr lang="en-US" sz="1600" dirty="0" err="1" smtClean="0">
                <a:latin typeface="Arial"/>
                <a:cs typeface="Arial"/>
              </a:rPr>
              <a:t>substrati</a:t>
            </a:r>
            <a:r>
              <a:rPr lang="en-US" sz="1600" dirty="0" smtClean="0">
                <a:latin typeface="Arial"/>
                <a:cs typeface="Arial"/>
              </a:rPr>
              <a:t> di </a:t>
            </a:r>
            <a:r>
              <a:rPr lang="en-US" sz="1600" dirty="0" err="1" smtClean="0">
                <a:latin typeface="Arial"/>
                <a:cs typeface="Arial"/>
              </a:rPr>
              <a:t>almeno</a:t>
            </a:r>
            <a:r>
              <a:rPr lang="en-US" sz="1600" dirty="0" smtClean="0">
                <a:latin typeface="Arial"/>
                <a:cs typeface="Arial"/>
              </a:rPr>
              <a:t> 4-5-volte</a:t>
            </a:r>
            <a:r>
              <a:rPr lang="en-US" sz="1600" dirty="0" smtClean="0">
                <a:latin typeface="Arial"/>
                <a:cs typeface="Arial"/>
              </a:rPr>
              <a:t>.</a:t>
            </a:r>
          </a:p>
          <a:p>
            <a:pPr marL="342900" indent="-342900"/>
            <a:r>
              <a:rPr lang="en-US" sz="1600" dirty="0" smtClean="0">
                <a:latin typeface="Arial"/>
                <a:cs typeface="Arial"/>
              </a:rPr>
              <a:t> </a:t>
            </a:r>
            <a:endParaRPr lang="it-IT" sz="1600" dirty="0" smtClean="0">
              <a:latin typeface="Arial"/>
              <a:cs typeface="Arial"/>
            </a:endParaRPr>
          </a:p>
          <a:p>
            <a:r>
              <a:rPr lang="en-US" sz="1600" dirty="0" smtClean="0">
                <a:latin typeface="Arial"/>
                <a:cs typeface="Arial"/>
              </a:rPr>
              <a:t>B) </a:t>
            </a:r>
            <a:r>
              <a:rPr lang="en-US" sz="1600" dirty="0" err="1" smtClean="0">
                <a:latin typeface="Arial"/>
                <a:cs typeface="Arial"/>
              </a:rPr>
              <a:t>Attivazione</a:t>
            </a:r>
            <a:r>
              <a:rPr lang="en-US" sz="1600" dirty="0" smtClean="0">
                <a:latin typeface="Arial"/>
                <a:cs typeface="Arial"/>
              </a:rPr>
              <a:t> </a:t>
            </a:r>
            <a:r>
              <a:rPr lang="en-US" sz="1600" b="1" dirty="0" smtClean="0">
                <a:latin typeface="Arial"/>
                <a:cs typeface="Arial"/>
              </a:rPr>
              <a:t>"non-</a:t>
            </a:r>
            <a:r>
              <a:rPr lang="en-US" sz="1600" b="1" dirty="0" err="1" smtClean="0">
                <a:latin typeface="Arial"/>
                <a:cs typeface="Arial"/>
              </a:rPr>
              <a:t>canonica</a:t>
            </a:r>
            <a:r>
              <a:rPr lang="en-US" sz="1600" b="1" dirty="0" smtClean="0">
                <a:latin typeface="Arial"/>
                <a:cs typeface="Arial"/>
              </a:rPr>
              <a:t>"</a:t>
            </a:r>
            <a:r>
              <a:rPr lang="en-US" sz="1600" dirty="0" smtClean="0">
                <a:latin typeface="Arial"/>
                <a:cs typeface="Arial"/>
              </a:rPr>
              <a:t>, </a:t>
            </a:r>
            <a:r>
              <a:rPr lang="en-US" sz="1600" dirty="0" err="1" smtClean="0">
                <a:latin typeface="Arial"/>
                <a:cs typeface="Arial"/>
              </a:rPr>
              <a:t>che</a:t>
            </a:r>
            <a:r>
              <a:rPr lang="en-US" sz="1600" dirty="0" smtClean="0">
                <a:latin typeface="Arial"/>
                <a:cs typeface="Arial"/>
              </a:rPr>
              <a:t> </a:t>
            </a:r>
            <a:r>
              <a:rPr lang="en-US" sz="1600" dirty="0" err="1" smtClean="0">
                <a:latin typeface="Arial"/>
                <a:cs typeface="Arial"/>
              </a:rPr>
              <a:t>è</a:t>
            </a:r>
            <a:r>
              <a:rPr lang="en-US" sz="1600" dirty="0" smtClean="0">
                <a:latin typeface="Arial"/>
                <a:cs typeface="Arial"/>
              </a:rPr>
              <a:t> </a:t>
            </a:r>
            <a:r>
              <a:rPr lang="en-US" sz="1600" dirty="0" err="1" smtClean="0">
                <a:latin typeface="Arial"/>
                <a:cs typeface="Arial"/>
              </a:rPr>
              <a:t>regolata</a:t>
            </a:r>
            <a:r>
              <a:rPr lang="en-US" sz="1600" dirty="0" smtClean="0">
                <a:latin typeface="Arial"/>
                <a:cs typeface="Arial"/>
              </a:rPr>
              <a:t> </a:t>
            </a:r>
            <a:r>
              <a:rPr lang="en-US" sz="1600" dirty="0" err="1" smtClean="0">
                <a:latin typeface="Arial"/>
                <a:cs typeface="Arial"/>
              </a:rPr>
              <a:t>da</a:t>
            </a:r>
            <a:r>
              <a:rPr lang="en-US" sz="1600" dirty="0" smtClean="0">
                <a:latin typeface="Arial"/>
                <a:cs typeface="Arial"/>
              </a:rPr>
              <a:t> </a:t>
            </a:r>
            <a:r>
              <a:rPr lang="en-US" sz="1600" dirty="0" err="1" smtClean="0">
                <a:latin typeface="Arial"/>
                <a:cs typeface="Arial"/>
              </a:rPr>
              <a:t>stimoli</a:t>
            </a:r>
            <a:r>
              <a:rPr lang="en-US" sz="1600" dirty="0" smtClean="0">
                <a:latin typeface="Arial"/>
                <a:cs typeface="Arial"/>
              </a:rPr>
              <a:t> </a:t>
            </a:r>
            <a:r>
              <a:rPr lang="en-US" sz="1600" dirty="0" err="1" smtClean="0">
                <a:latin typeface="Arial"/>
                <a:cs typeface="Arial"/>
              </a:rPr>
              <a:t>diversi</a:t>
            </a:r>
            <a:r>
              <a:rPr lang="en-US" sz="1600" dirty="0" smtClean="0">
                <a:latin typeface="Arial"/>
                <a:cs typeface="Arial"/>
              </a:rPr>
              <a:t> </a:t>
            </a:r>
            <a:r>
              <a:rPr lang="en-US" sz="1600" dirty="0" err="1" smtClean="0">
                <a:latin typeface="Arial"/>
                <a:cs typeface="Arial"/>
              </a:rPr>
              <a:t>da</a:t>
            </a:r>
            <a:r>
              <a:rPr lang="en-US" sz="1600" dirty="0" smtClean="0">
                <a:latin typeface="Arial"/>
                <a:cs typeface="Arial"/>
              </a:rPr>
              <a:t> </a:t>
            </a:r>
            <a:r>
              <a:rPr lang="en-US" sz="1600" dirty="0" err="1" smtClean="0">
                <a:latin typeface="Arial"/>
                <a:cs typeface="Arial"/>
              </a:rPr>
              <a:t>quelli</a:t>
            </a:r>
            <a:r>
              <a:rPr lang="en-US" sz="1600" dirty="0" smtClean="0">
                <a:latin typeface="Arial"/>
                <a:cs typeface="Arial"/>
              </a:rPr>
              <a:t> </a:t>
            </a:r>
            <a:r>
              <a:rPr lang="en-US" sz="1600" dirty="0" err="1" smtClean="0">
                <a:latin typeface="Arial"/>
                <a:cs typeface="Arial"/>
              </a:rPr>
              <a:t>citochinici</a:t>
            </a:r>
            <a:r>
              <a:rPr lang="en-US" sz="1600" dirty="0" smtClean="0">
                <a:latin typeface="Arial"/>
                <a:cs typeface="Arial"/>
              </a:rPr>
              <a:t>, come:</a:t>
            </a:r>
            <a:endParaRPr lang="it-IT" sz="1600" dirty="0" smtClean="0">
              <a:latin typeface="Arial"/>
              <a:cs typeface="Arial"/>
            </a:endParaRPr>
          </a:p>
          <a:p>
            <a:pPr lvl="0"/>
            <a:r>
              <a:rPr lang="en-US" sz="1600" dirty="0" smtClean="0">
                <a:latin typeface="Arial"/>
                <a:cs typeface="Arial"/>
              </a:rPr>
              <a:t>1) </a:t>
            </a:r>
            <a:r>
              <a:rPr lang="en-US" sz="1600" dirty="0" err="1" smtClean="0">
                <a:latin typeface="Arial"/>
                <a:cs typeface="Arial"/>
              </a:rPr>
              <a:t>dai</a:t>
            </a:r>
            <a:r>
              <a:rPr lang="en-US" sz="1600" dirty="0" smtClean="0">
                <a:latin typeface="Arial"/>
                <a:cs typeface="Arial"/>
              </a:rPr>
              <a:t> </a:t>
            </a:r>
            <a:r>
              <a:rPr lang="en-US" sz="1600" b="1" dirty="0" err="1" smtClean="0">
                <a:latin typeface="Arial"/>
                <a:cs typeface="Arial"/>
              </a:rPr>
              <a:t>recettori</a:t>
            </a:r>
            <a:r>
              <a:rPr lang="en-US" sz="1600" dirty="0" smtClean="0">
                <a:latin typeface="Arial"/>
                <a:cs typeface="Arial"/>
              </a:rPr>
              <a:t> di </a:t>
            </a:r>
            <a:r>
              <a:rPr lang="en-US" sz="1600" dirty="0" err="1" smtClean="0">
                <a:latin typeface="Arial"/>
                <a:cs typeface="Arial"/>
              </a:rPr>
              <a:t>membrana</a:t>
            </a:r>
            <a:r>
              <a:rPr lang="en-US" sz="1600" dirty="0" smtClean="0">
                <a:latin typeface="Arial"/>
                <a:cs typeface="Arial"/>
              </a:rPr>
              <a:t> con </a:t>
            </a:r>
            <a:r>
              <a:rPr lang="en-US" sz="1600" dirty="0" err="1" smtClean="0">
                <a:latin typeface="Arial"/>
                <a:cs typeface="Arial"/>
              </a:rPr>
              <a:t>domini</a:t>
            </a:r>
            <a:r>
              <a:rPr lang="en-US" sz="1600" dirty="0" smtClean="0">
                <a:latin typeface="Arial"/>
                <a:cs typeface="Arial"/>
              </a:rPr>
              <a:t> a 7 </a:t>
            </a:r>
            <a:r>
              <a:rPr lang="en-US" sz="1600" dirty="0" err="1" smtClean="0">
                <a:latin typeface="Arial"/>
                <a:cs typeface="Arial"/>
              </a:rPr>
              <a:t>eliche</a:t>
            </a:r>
            <a:r>
              <a:rPr lang="en-US" sz="1600" dirty="0" smtClean="0">
                <a:latin typeface="Arial"/>
                <a:cs typeface="Arial"/>
              </a:rPr>
              <a:t> (7TM);</a:t>
            </a:r>
            <a:endParaRPr lang="it-IT" sz="1600" dirty="0" smtClean="0">
              <a:latin typeface="Arial"/>
              <a:cs typeface="Arial"/>
            </a:endParaRPr>
          </a:p>
          <a:p>
            <a:pPr lvl="0"/>
            <a:r>
              <a:rPr lang="en-US" sz="1600" dirty="0" smtClean="0">
                <a:latin typeface="Arial"/>
                <a:cs typeface="Arial"/>
              </a:rPr>
              <a:t>2) </a:t>
            </a:r>
            <a:r>
              <a:rPr lang="en-US" sz="1600" dirty="0" err="1" smtClean="0">
                <a:latin typeface="Arial"/>
                <a:cs typeface="Arial"/>
              </a:rPr>
              <a:t>attraverso</a:t>
            </a:r>
            <a:r>
              <a:rPr lang="en-US" sz="1600" dirty="0" smtClean="0">
                <a:latin typeface="Arial"/>
                <a:cs typeface="Arial"/>
              </a:rPr>
              <a:t> </a:t>
            </a:r>
            <a:r>
              <a:rPr lang="en-US" sz="1600" dirty="0" err="1" smtClean="0">
                <a:latin typeface="Arial"/>
                <a:cs typeface="Arial"/>
              </a:rPr>
              <a:t>delle</a:t>
            </a:r>
            <a:r>
              <a:rPr lang="en-US" sz="1600" dirty="0" smtClean="0">
                <a:latin typeface="Arial"/>
                <a:cs typeface="Arial"/>
              </a:rPr>
              <a:t> </a:t>
            </a:r>
            <a:r>
              <a:rPr lang="en-US" sz="1600" b="1" dirty="0" err="1" smtClean="0">
                <a:latin typeface="Arial"/>
                <a:cs typeface="Arial"/>
              </a:rPr>
              <a:t>tirosina</a:t>
            </a:r>
            <a:r>
              <a:rPr lang="en-US" sz="1600" b="1" dirty="0" smtClean="0">
                <a:latin typeface="Arial"/>
                <a:cs typeface="Arial"/>
              </a:rPr>
              <a:t> </a:t>
            </a:r>
            <a:r>
              <a:rPr lang="en-US" sz="1600" b="1" dirty="0" err="1" smtClean="0">
                <a:latin typeface="Arial"/>
                <a:cs typeface="Arial"/>
              </a:rPr>
              <a:t>chinasi</a:t>
            </a:r>
            <a:r>
              <a:rPr lang="en-US" sz="1600" dirty="0" smtClean="0">
                <a:latin typeface="Arial"/>
                <a:cs typeface="Arial"/>
              </a:rPr>
              <a:t> non </a:t>
            </a:r>
            <a:r>
              <a:rPr lang="en-US" sz="1600" dirty="0" err="1" smtClean="0">
                <a:latin typeface="Arial"/>
                <a:cs typeface="Arial"/>
              </a:rPr>
              <a:t>recettoriali</a:t>
            </a:r>
            <a:r>
              <a:rPr lang="en-US" sz="1600" dirty="0" smtClean="0">
                <a:latin typeface="Arial"/>
                <a:cs typeface="Arial"/>
              </a:rPr>
              <a:t> </a:t>
            </a:r>
            <a:r>
              <a:rPr lang="en-US" sz="1600" dirty="0" err="1" smtClean="0">
                <a:latin typeface="Arial"/>
                <a:cs typeface="Arial"/>
              </a:rPr>
              <a:t>indotte</a:t>
            </a:r>
            <a:r>
              <a:rPr lang="en-US" sz="1600" dirty="0" smtClean="0">
                <a:latin typeface="Arial"/>
                <a:cs typeface="Arial"/>
              </a:rPr>
              <a:t> </a:t>
            </a:r>
            <a:r>
              <a:rPr lang="en-US" sz="1600" dirty="0" err="1" smtClean="0">
                <a:latin typeface="Arial"/>
                <a:cs typeface="Arial"/>
              </a:rPr>
              <a:t>dallo</a:t>
            </a:r>
            <a:r>
              <a:rPr lang="en-US" sz="1600" dirty="0" smtClean="0">
                <a:latin typeface="Arial"/>
                <a:cs typeface="Arial"/>
              </a:rPr>
              <a:t> stress </a:t>
            </a:r>
            <a:r>
              <a:rPr lang="en-US" sz="1600" dirty="0" err="1" smtClean="0">
                <a:latin typeface="Arial"/>
                <a:cs typeface="Arial"/>
              </a:rPr>
              <a:t>ossidativo</a:t>
            </a:r>
            <a:r>
              <a:rPr lang="en-US" sz="1600" dirty="0" smtClean="0">
                <a:latin typeface="Arial"/>
                <a:cs typeface="Arial"/>
              </a:rPr>
              <a:t>,</a:t>
            </a:r>
            <a:endParaRPr lang="it-IT" sz="1600" dirty="0" smtClean="0">
              <a:latin typeface="Arial"/>
              <a:cs typeface="Arial"/>
            </a:endParaRPr>
          </a:p>
          <a:p>
            <a:pPr lvl="0"/>
            <a:r>
              <a:rPr lang="en-US" sz="1600" dirty="0" smtClean="0">
                <a:latin typeface="Arial"/>
                <a:cs typeface="Arial"/>
              </a:rPr>
              <a:t>3)   </a:t>
            </a:r>
            <a:r>
              <a:rPr lang="en-US" sz="1600" dirty="0" err="1" smtClean="0">
                <a:latin typeface="Arial"/>
                <a:cs typeface="Arial"/>
              </a:rPr>
              <a:t>dall'</a:t>
            </a:r>
            <a:r>
              <a:rPr lang="en-US" sz="1600" b="1" dirty="0" err="1" smtClean="0">
                <a:latin typeface="Arial"/>
                <a:cs typeface="Arial"/>
              </a:rPr>
              <a:t>ipertonicità</a:t>
            </a:r>
            <a:r>
              <a:rPr lang="en-US" sz="1600" b="1" dirty="0" smtClean="0">
                <a:latin typeface="Arial"/>
                <a:cs typeface="Arial"/>
              </a:rPr>
              <a:t> </a:t>
            </a:r>
            <a:r>
              <a:rPr lang="en-US" sz="1600" b="1" dirty="0" err="1" smtClean="0">
                <a:latin typeface="Arial"/>
                <a:cs typeface="Arial"/>
              </a:rPr>
              <a:t>cellulare</a:t>
            </a:r>
            <a:r>
              <a:rPr lang="en-US" sz="1600" dirty="0" smtClean="0">
                <a:latin typeface="Arial"/>
                <a:cs typeface="Arial"/>
              </a:rPr>
              <a:t>.</a:t>
            </a:r>
            <a:endParaRPr lang="it-IT" sz="1600" dirty="0" smtClean="0">
              <a:latin typeface="Arial"/>
              <a:cs typeface="Arial"/>
            </a:endParaRPr>
          </a:p>
          <a:p>
            <a:endParaRPr lang="it-IT" dirty="0"/>
          </a:p>
        </p:txBody>
      </p:sp>
      <p:pic>
        <p:nvPicPr>
          <p:cNvPr id="5" name="Picture 4" descr="350px-Stat_domain_structure.png"/>
          <p:cNvPicPr>
            <a:picLocks noChangeAspect="1"/>
          </p:cNvPicPr>
          <p:nvPr/>
        </p:nvPicPr>
        <p:blipFill>
          <a:blip r:embed="rId2"/>
          <a:stretch>
            <a:fillRect/>
          </a:stretch>
        </p:blipFill>
        <p:spPr>
          <a:xfrm>
            <a:off x="914400" y="4953000"/>
            <a:ext cx="5334010" cy="762000"/>
          </a:xfrm>
          <a:prstGeom prst="rect">
            <a:avLst/>
          </a:prstGeom>
        </p:spPr>
      </p:pic>
      <p:sp>
        <p:nvSpPr>
          <p:cNvPr id="6" name="TextBox 5"/>
          <p:cNvSpPr txBox="1"/>
          <p:nvPr/>
        </p:nvSpPr>
        <p:spPr>
          <a:xfrm>
            <a:off x="914400" y="4029670"/>
            <a:ext cx="7086600" cy="923330"/>
          </a:xfrm>
          <a:prstGeom prst="rect">
            <a:avLst/>
          </a:prstGeom>
          <a:noFill/>
        </p:spPr>
        <p:txBody>
          <a:bodyPr wrap="square" rtlCol="0">
            <a:spAutoFit/>
          </a:bodyPr>
          <a:lstStyle/>
          <a:p>
            <a:r>
              <a:rPr lang="en-US" b="1" dirty="0" smtClean="0"/>
              <a:t>STAT protein (Signal Transducer and Activator of Transcription, or Signal Transduction And transcription </a:t>
            </a:r>
            <a:r>
              <a:rPr lang="en-US" dirty="0" smtClean="0">
                <a:hlinkClick r:id="rId3"/>
              </a:rPr>
              <a:t>STAT1, </a:t>
            </a:r>
            <a:r>
              <a:rPr lang="en-US" dirty="0" smtClean="0">
                <a:hlinkClick r:id="rId4"/>
              </a:rPr>
              <a:t>STAT2, </a:t>
            </a:r>
            <a:r>
              <a:rPr lang="en-US" dirty="0" smtClean="0">
                <a:hlinkClick r:id="rId5"/>
              </a:rPr>
              <a:t>STAT3, </a:t>
            </a:r>
            <a:r>
              <a:rPr lang="en-US" dirty="0" smtClean="0">
                <a:hlinkClick r:id="rId6"/>
              </a:rPr>
              <a:t>STAT4, </a:t>
            </a:r>
            <a:r>
              <a:rPr lang="en-US" dirty="0" smtClean="0">
                <a:hlinkClick r:id="rId7"/>
              </a:rPr>
              <a:t>STAT5 (</a:t>
            </a:r>
            <a:r>
              <a:rPr lang="en-US" dirty="0" smtClean="0">
                <a:hlinkClick r:id="rId8"/>
              </a:rPr>
              <a:t>STAT5A and </a:t>
            </a:r>
            <a:r>
              <a:rPr lang="en-US" dirty="0" smtClean="0">
                <a:hlinkClick r:id="rId9"/>
              </a:rPr>
              <a:t>STAT5B), and </a:t>
            </a:r>
            <a:r>
              <a:rPr lang="en-US" dirty="0" smtClean="0">
                <a:hlinkClick r:id="rId10"/>
              </a:rPr>
              <a:t>STAT6.</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71690"/>
            <a:ext cx="8915400" cy="6186310"/>
          </a:xfrm>
          <a:prstGeom prst="rect">
            <a:avLst/>
          </a:prstGeom>
          <a:noFill/>
        </p:spPr>
        <p:txBody>
          <a:bodyPr wrap="square" rtlCol="0">
            <a:spAutoFit/>
          </a:bodyPr>
          <a:lstStyle/>
          <a:p>
            <a:pPr algn="just"/>
            <a:r>
              <a:rPr lang="it-IT" dirty="0">
                <a:latin typeface="Times New Roman"/>
                <a:cs typeface="Times New Roman"/>
              </a:rPr>
              <a:t>Sono complessi </a:t>
            </a:r>
            <a:r>
              <a:rPr lang="it-IT" dirty="0" err="1">
                <a:latin typeface="Times New Roman"/>
                <a:cs typeface="Times New Roman"/>
              </a:rPr>
              <a:t>multiproteici</a:t>
            </a:r>
            <a:r>
              <a:rPr lang="it-IT" dirty="0">
                <a:latin typeface="Times New Roman"/>
                <a:cs typeface="Times New Roman"/>
              </a:rPr>
              <a:t> </a:t>
            </a:r>
            <a:r>
              <a:rPr lang="it-IT" dirty="0" err="1">
                <a:latin typeface="Times New Roman"/>
                <a:cs typeface="Times New Roman"/>
              </a:rPr>
              <a:t>t</a:t>
            </a:r>
            <a:r>
              <a:rPr lang="it-IT" b="1" dirty="0" err="1">
                <a:latin typeface="Times New Roman"/>
                <a:cs typeface="Times New Roman"/>
              </a:rPr>
              <a:t>ransmembranari</a:t>
            </a:r>
            <a:r>
              <a:rPr lang="it-IT" b="1" dirty="0">
                <a:latin typeface="Times New Roman"/>
                <a:cs typeface="Times New Roman"/>
              </a:rPr>
              <a:t> </a:t>
            </a:r>
            <a:r>
              <a:rPr lang="it-IT" dirty="0">
                <a:latin typeface="Times New Roman"/>
                <a:cs typeface="Times New Roman"/>
              </a:rPr>
              <a:t>costituiti da </a:t>
            </a:r>
            <a:r>
              <a:rPr lang="it-IT" b="1" dirty="0" err="1">
                <a:latin typeface="Times New Roman"/>
                <a:cs typeface="Times New Roman"/>
              </a:rPr>
              <a:t>4</a:t>
            </a:r>
            <a:r>
              <a:rPr lang="it-IT" b="1" dirty="0">
                <a:latin typeface="Times New Roman"/>
                <a:cs typeface="Times New Roman"/>
              </a:rPr>
              <a:t> o </a:t>
            </a:r>
            <a:r>
              <a:rPr lang="it-IT" b="1" dirty="0" err="1">
                <a:latin typeface="Times New Roman"/>
                <a:cs typeface="Times New Roman"/>
              </a:rPr>
              <a:t>5</a:t>
            </a:r>
            <a:r>
              <a:rPr lang="it-IT" b="1" dirty="0">
                <a:latin typeface="Times New Roman"/>
                <a:cs typeface="Times New Roman"/>
              </a:rPr>
              <a:t> </a:t>
            </a:r>
            <a:r>
              <a:rPr lang="it-IT" b="1" dirty="0" err="1">
                <a:latin typeface="Times New Roman"/>
                <a:cs typeface="Times New Roman"/>
              </a:rPr>
              <a:t>subunità</a:t>
            </a:r>
            <a:r>
              <a:rPr lang="it-IT" b="1" dirty="0">
                <a:latin typeface="Times New Roman"/>
                <a:cs typeface="Times New Roman"/>
              </a:rPr>
              <a:t> </a:t>
            </a:r>
            <a:r>
              <a:rPr lang="it-IT" dirty="0">
                <a:latin typeface="Times New Roman"/>
                <a:cs typeface="Times New Roman"/>
              </a:rPr>
              <a:t>(</a:t>
            </a:r>
            <a:r>
              <a:rPr lang="it-IT" dirty="0" err="1">
                <a:latin typeface="Times New Roman"/>
                <a:cs typeface="Times New Roman"/>
              </a:rPr>
              <a:t>tetramerici</a:t>
            </a:r>
            <a:r>
              <a:rPr lang="it-IT" dirty="0">
                <a:latin typeface="Times New Roman"/>
                <a:cs typeface="Times New Roman"/>
              </a:rPr>
              <a:t> o </a:t>
            </a:r>
            <a:r>
              <a:rPr lang="it-IT" dirty="0" err="1">
                <a:latin typeface="Times New Roman"/>
                <a:cs typeface="Times New Roman"/>
              </a:rPr>
              <a:t>pentamerici</a:t>
            </a:r>
            <a:r>
              <a:rPr lang="it-IT" dirty="0">
                <a:latin typeface="Times New Roman"/>
                <a:cs typeface="Times New Roman"/>
              </a:rPr>
              <a:t> ), costitute da proteine lineari dotate di un elevato </a:t>
            </a:r>
            <a:r>
              <a:rPr lang="it-IT" b="1" dirty="0">
                <a:latin typeface="Times New Roman"/>
                <a:cs typeface="Times New Roman"/>
              </a:rPr>
              <a:t>grado di omologia</a:t>
            </a:r>
            <a:r>
              <a:rPr lang="it-IT" dirty="0">
                <a:latin typeface="Times New Roman"/>
                <a:cs typeface="Times New Roman"/>
              </a:rPr>
              <a:t>, che si organizzano a formare un canale che a </a:t>
            </a:r>
            <a:r>
              <a:rPr lang="it-IT" b="1" dirty="0">
                <a:latin typeface="Times New Roman"/>
                <a:cs typeface="Times New Roman"/>
              </a:rPr>
              <a:t>riposo è chiuso</a:t>
            </a:r>
            <a:r>
              <a:rPr lang="it-IT" dirty="0">
                <a:latin typeface="Times New Roman"/>
                <a:cs typeface="Times New Roman"/>
              </a:rPr>
              <a:t> </a:t>
            </a:r>
          </a:p>
          <a:p>
            <a:pPr algn="just"/>
            <a:r>
              <a:rPr lang="it-IT" dirty="0" err="1">
                <a:latin typeface="Times New Roman"/>
                <a:cs typeface="Times New Roman"/>
              </a:rPr>
              <a:t> </a:t>
            </a:r>
            <a:endParaRPr lang="it-IT" dirty="0">
              <a:latin typeface="Times New Roman"/>
              <a:cs typeface="Times New Roman"/>
            </a:endParaRPr>
          </a:p>
          <a:p>
            <a:pPr algn="just"/>
            <a:r>
              <a:rPr lang="it-IT" dirty="0">
                <a:latin typeface="Times New Roman"/>
                <a:cs typeface="Times New Roman"/>
              </a:rPr>
              <a:t>Ciascuna </a:t>
            </a:r>
            <a:r>
              <a:rPr lang="it-IT" dirty="0" err="1">
                <a:latin typeface="Times New Roman"/>
                <a:cs typeface="Times New Roman"/>
              </a:rPr>
              <a:t>subunità</a:t>
            </a:r>
            <a:r>
              <a:rPr lang="it-IT" dirty="0">
                <a:latin typeface="Times New Roman"/>
                <a:cs typeface="Times New Roman"/>
              </a:rPr>
              <a:t> proteica attraversa quattro volte il doppio strato </a:t>
            </a:r>
            <a:r>
              <a:rPr lang="it-IT" dirty="0" err="1">
                <a:latin typeface="Times New Roman"/>
                <a:cs typeface="Times New Roman"/>
              </a:rPr>
              <a:t>fosfolipidico</a:t>
            </a:r>
            <a:r>
              <a:rPr lang="it-IT" dirty="0">
                <a:latin typeface="Times New Roman"/>
                <a:cs typeface="Times New Roman"/>
              </a:rPr>
              <a:t> della membrana; le estremità </a:t>
            </a:r>
            <a:r>
              <a:rPr lang="it-IT" dirty="0" err="1">
                <a:latin typeface="Times New Roman"/>
                <a:cs typeface="Times New Roman"/>
              </a:rPr>
              <a:t>N-terminale</a:t>
            </a:r>
            <a:r>
              <a:rPr lang="it-IT" dirty="0">
                <a:latin typeface="Times New Roman"/>
                <a:cs typeface="Times New Roman"/>
              </a:rPr>
              <a:t> e </a:t>
            </a:r>
            <a:r>
              <a:rPr lang="it-IT" dirty="0" err="1">
                <a:latin typeface="Times New Roman"/>
                <a:cs typeface="Times New Roman"/>
              </a:rPr>
              <a:t>C-teminale</a:t>
            </a:r>
            <a:r>
              <a:rPr lang="it-IT" dirty="0">
                <a:latin typeface="Times New Roman"/>
                <a:cs typeface="Times New Roman"/>
              </a:rPr>
              <a:t> sono extracellulari.  </a:t>
            </a:r>
          </a:p>
          <a:p>
            <a:pPr algn="just"/>
            <a:r>
              <a:rPr lang="it-IT" dirty="0">
                <a:latin typeface="Times New Roman"/>
                <a:cs typeface="Times New Roman"/>
              </a:rPr>
              <a:t>Le regioni </a:t>
            </a:r>
            <a:r>
              <a:rPr lang="it-IT" dirty="0" err="1">
                <a:latin typeface="Times New Roman"/>
                <a:cs typeface="Times New Roman"/>
              </a:rPr>
              <a:t>tramsmembranarie</a:t>
            </a:r>
            <a:r>
              <a:rPr lang="it-IT" dirty="0">
                <a:latin typeface="Times New Roman"/>
                <a:cs typeface="Times New Roman"/>
              </a:rPr>
              <a:t>, </a:t>
            </a:r>
            <a:r>
              <a:rPr lang="it-IT" b="1" dirty="0">
                <a:latin typeface="Times New Roman"/>
                <a:cs typeface="Times New Roman"/>
              </a:rPr>
              <a:t>M1, M2, M3, M4</a:t>
            </a:r>
            <a:r>
              <a:rPr lang="it-IT" dirty="0">
                <a:latin typeface="Times New Roman"/>
                <a:cs typeface="Times New Roman"/>
              </a:rPr>
              <a:t>, contengono aminoacidi più apolari (LEU, ILE, VAL) che presentano pertanto maggior affinità per le catene lipidiche della membrana.</a:t>
            </a:r>
          </a:p>
          <a:p>
            <a:pPr algn="just"/>
            <a:r>
              <a:rPr lang="it-IT" dirty="0">
                <a:latin typeface="Times New Roman"/>
                <a:cs typeface="Times New Roman"/>
              </a:rPr>
              <a:t> </a:t>
            </a:r>
            <a:r>
              <a:rPr lang="it-IT" b="1" dirty="0">
                <a:latin typeface="Times New Roman"/>
                <a:cs typeface="Times New Roman"/>
              </a:rPr>
              <a:t>La regione M2 di ciascuna </a:t>
            </a:r>
            <a:r>
              <a:rPr lang="it-IT" b="1" dirty="0" err="1">
                <a:latin typeface="Times New Roman"/>
                <a:cs typeface="Times New Roman"/>
              </a:rPr>
              <a:t>subunità</a:t>
            </a:r>
            <a:r>
              <a:rPr lang="it-IT" b="1" dirty="0">
                <a:latin typeface="Times New Roman"/>
                <a:cs typeface="Times New Roman"/>
              </a:rPr>
              <a:t> delimita il canale</a:t>
            </a:r>
            <a:r>
              <a:rPr lang="it-IT" dirty="0">
                <a:latin typeface="Times New Roman"/>
                <a:cs typeface="Times New Roman"/>
              </a:rPr>
              <a:t>.  La presenza simmetrica nelle regioni M2 adiacenti di residui di aminoacidi con carica negativa in catena laterale (ASP, GLU) crea zone anulari con </a:t>
            </a:r>
            <a:r>
              <a:rPr lang="it-IT" b="1" dirty="0">
                <a:latin typeface="Times New Roman"/>
                <a:cs typeface="Times New Roman"/>
              </a:rPr>
              <a:t>carica negativa</a:t>
            </a:r>
            <a:r>
              <a:rPr lang="it-IT" dirty="0">
                <a:latin typeface="Times New Roman"/>
                <a:cs typeface="Times New Roman"/>
              </a:rPr>
              <a:t> rendendo il canale permeabile a </a:t>
            </a:r>
            <a:r>
              <a:rPr lang="it-IT" b="1" dirty="0">
                <a:latin typeface="Times New Roman"/>
                <a:cs typeface="Times New Roman"/>
              </a:rPr>
              <a:t>cationi</a:t>
            </a:r>
            <a:r>
              <a:rPr lang="it-IT" dirty="0">
                <a:latin typeface="Times New Roman"/>
                <a:cs typeface="Times New Roman"/>
              </a:rPr>
              <a:t> ; viceversa, la presenza di residui con carica positiva (LYS-ARG) è tipico dei  canali permeabile agli anioni.</a:t>
            </a:r>
          </a:p>
          <a:p>
            <a:pPr algn="just"/>
            <a:r>
              <a:rPr lang="it-IT" dirty="0" err="1">
                <a:latin typeface="Times New Roman"/>
                <a:cs typeface="Times New Roman"/>
              </a:rPr>
              <a:t> </a:t>
            </a:r>
            <a:endParaRPr lang="it-IT" dirty="0">
              <a:latin typeface="Times New Roman"/>
              <a:cs typeface="Times New Roman"/>
            </a:endParaRPr>
          </a:p>
          <a:p>
            <a:pPr algn="just"/>
            <a:r>
              <a:rPr lang="it-IT" dirty="0">
                <a:latin typeface="Times New Roman"/>
                <a:cs typeface="Times New Roman"/>
              </a:rPr>
              <a:t>L’interazione con il </a:t>
            </a:r>
            <a:r>
              <a:rPr lang="it-IT" dirty="0" err="1">
                <a:latin typeface="Times New Roman"/>
                <a:cs typeface="Times New Roman"/>
              </a:rPr>
              <a:t>ligando</a:t>
            </a:r>
            <a:r>
              <a:rPr lang="it-IT" dirty="0">
                <a:latin typeface="Times New Roman"/>
                <a:cs typeface="Times New Roman"/>
              </a:rPr>
              <a:t> naturale o con opportune sostanze (agoniste) sulla porzione extracellulare del recettore determina l'apertura del canale, in seguito alla quale si ha un rapido e consistente passaggio di ioni. </a:t>
            </a:r>
          </a:p>
          <a:p>
            <a:pPr algn="just"/>
            <a:r>
              <a:rPr lang="it-IT" dirty="0">
                <a:latin typeface="Times New Roman"/>
                <a:cs typeface="Times New Roman"/>
              </a:rPr>
              <a:t>La direzione, influsso (extra → intra-cellulare) o efflusso (intra → extra-cellulare), il tipo di ione prevalentemente scambiato (Na, K, Ca, Cl) e l'entità della risposta sono influenzati dal gradiente di concentrazione e di potenziale elettrico, dalla forma del canale e dalla natura e disposizione degli aminoacidi che si affacciano sul canale.  </a:t>
            </a:r>
          </a:p>
          <a:p>
            <a:r>
              <a:rPr lang="it-IT" dirty="0" err="1"/>
              <a:t> </a:t>
            </a:r>
            <a:endParaRPr lang="it-IT" dirty="0"/>
          </a:p>
          <a:p>
            <a:endParaRPr lang="it-IT" dirty="0"/>
          </a:p>
        </p:txBody>
      </p:sp>
      <p:sp>
        <p:nvSpPr>
          <p:cNvPr id="5" name="TextBox 4"/>
          <p:cNvSpPr txBox="1"/>
          <p:nvPr/>
        </p:nvSpPr>
        <p:spPr>
          <a:xfrm>
            <a:off x="1295400" y="304800"/>
            <a:ext cx="6477000" cy="366890"/>
          </a:xfrm>
          <a:prstGeom prst="rect">
            <a:avLst/>
          </a:prstGeom>
          <a:noFill/>
        </p:spPr>
        <p:txBody>
          <a:bodyPr wrap="square" rtlCol="0">
            <a:spAutoFit/>
          </a:bodyPr>
          <a:lstStyle/>
          <a:p>
            <a:pPr algn="ctr"/>
            <a:r>
              <a:rPr lang="it-IT" b="1" dirty="0" smtClean="0">
                <a:latin typeface="Times New Roman"/>
                <a:cs typeface="Times New Roman"/>
              </a:rPr>
              <a:t>Recettori canale</a:t>
            </a:r>
            <a:endParaRPr lang="it-IT" b="1" dirty="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it-IT" sz="1800" b="1" dirty="0" smtClean="0">
                <a:latin typeface="Times New Roman"/>
                <a:cs typeface="Times New Roman"/>
              </a:rPr>
              <a:t>Recettore nicotinico: esempio di recettore canale</a:t>
            </a:r>
            <a:endParaRPr lang="it-IT" sz="1800" b="1" dirty="0">
              <a:latin typeface="Times New Roman"/>
              <a:cs typeface="Times New Roman"/>
            </a:endParaRPr>
          </a:p>
        </p:txBody>
      </p:sp>
      <p:graphicFrame>
        <p:nvGraphicFramePr>
          <p:cNvPr id="17410" name="Object 2"/>
          <p:cNvGraphicFramePr>
            <a:graphicFrameLocks noChangeAspect="1"/>
          </p:cNvGraphicFramePr>
          <p:nvPr/>
        </p:nvGraphicFramePr>
        <p:xfrm>
          <a:off x="914400" y="1219200"/>
          <a:ext cx="2057400" cy="2706053"/>
        </p:xfrm>
        <a:graphic>
          <a:graphicData uri="http://schemas.openxmlformats.org/presentationml/2006/ole">
            <p:oleObj spid="_x0000_s17410" r:id="rId3" imgW="1143000" imgH="1498600" progId="">
              <p:embed/>
            </p:oleObj>
          </a:graphicData>
        </a:graphic>
      </p:graphicFrame>
      <p:pic>
        <p:nvPicPr>
          <p:cNvPr id="17411" name="Picture 3"/>
          <p:cNvPicPr>
            <a:picLocks noChangeAspect="1" noChangeArrowheads="1"/>
          </p:cNvPicPr>
          <p:nvPr/>
        </p:nvPicPr>
        <p:blipFill>
          <a:blip r:embed="rId4"/>
          <a:srcRect/>
          <a:stretch>
            <a:fillRect/>
          </a:stretch>
        </p:blipFill>
        <p:spPr bwMode="auto">
          <a:xfrm>
            <a:off x="4572000" y="1867852"/>
            <a:ext cx="4112843" cy="2475548"/>
          </a:xfrm>
          <a:prstGeom prst="rect">
            <a:avLst/>
          </a:prstGeom>
          <a:noFill/>
          <a:ln w="9525">
            <a:noFill/>
            <a:miter lim="800000"/>
            <a:headEnd/>
            <a:tailEnd/>
          </a:ln>
        </p:spPr>
      </p:pic>
      <p:graphicFrame>
        <p:nvGraphicFramePr>
          <p:cNvPr id="17412" name="Object 4"/>
          <p:cNvGraphicFramePr>
            <a:graphicFrameLocks noChangeAspect="1"/>
          </p:cNvGraphicFramePr>
          <p:nvPr/>
        </p:nvGraphicFramePr>
        <p:xfrm>
          <a:off x="2971800" y="3925252"/>
          <a:ext cx="2329332" cy="2932747"/>
        </p:xfrm>
        <a:graphic>
          <a:graphicData uri="http://schemas.openxmlformats.org/presentationml/2006/ole">
            <p:oleObj spid="_x0000_s17412" r:id="rId5" imgW="1981200" imgH="2489200" progId="">
              <p:embed/>
            </p:oleObj>
          </a:graphicData>
        </a:graphic>
      </p:graphicFrame>
      <p:sp>
        <p:nvSpPr>
          <p:cNvPr id="7" name="TextBox 6"/>
          <p:cNvSpPr txBox="1"/>
          <p:nvPr/>
        </p:nvSpPr>
        <p:spPr>
          <a:xfrm>
            <a:off x="4572000" y="1221521"/>
            <a:ext cx="2190135" cy="646331"/>
          </a:xfrm>
          <a:prstGeom prst="rect">
            <a:avLst/>
          </a:prstGeom>
          <a:noFill/>
        </p:spPr>
        <p:txBody>
          <a:bodyPr wrap="none" rtlCol="0">
            <a:spAutoFit/>
          </a:bodyPr>
          <a:lstStyle/>
          <a:p>
            <a:r>
              <a:rPr lang="it-IT" dirty="0" err="1" smtClean="0">
                <a:latin typeface="Times New Roman"/>
                <a:cs typeface="Times New Roman"/>
              </a:rPr>
              <a:t>Ach</a:t>
            </a:r>
            <a:endParaRPr lang="it-IT" dirty="0" smtClean="0">
              <a:latin typeface="Times New Roman"/>
              <a:cs typeface="Times New Roman"/>
            </a:endParaRPr>
          </a:p>
          <a:p>
            <a:r>
              <a:rPr lang="it-IT" dirty="0" smtClean="0">
                <a:latin typeface="Times New Roman"/>
                <a:cs typeface="Times New Roman"/>
              </a:rPr>
              <a:t>Miorilassanti (curaro)</a:t>
            </a:r>
            <a:endParaRPr lang="it-IT" dirty="0">
              <a:latin typeface="Times New Roman"/>
              <a:cs typeface="Times New Roman"/>
            </a:endParaRPr>
          </a:p>
        </p:txBody>
      </p:sp>
      <p:cxnSp>
        <p:nvCxnSpPr>
          <p:cNvPr id="9" name="Straight Arrow Connector 8"/>
          <p:cNvCxnSpPr/>
          <p:nvPr/>
        </p:nvCxnSpPr>
        <p:spPr>
          <a:xfrm>
            <a:off x="5301132" y="1867852"/>
            <a:ext cx="490068" cy="418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60125" y="4950770"/>
            <a:ext cx="729937" cy="461665"/>
          </a:xfrm>
          <a:prstGeom prst="rect">
            <a:avLst/>
          </a:prstGeom>
          <a:noFill/>
        </p:spPr>
        <p:txBody>
          <a:bodyPr wrap="square" rtlCol="0">
            <a:spAutoFit/>
          </a:bodyPr>
          <a:lstStyle/>
          <a:p>
            <a:r>
              <a:rPr lang="it-IT" sz="2400" dirty="0" err="1" smtClean="0">
                <a:latin typeface="Times New Roman"/>
                <a:cs typeface="Times New Roman"/>
              </a:rPr>
              <a:t>Na+</a:t>
            </a:r>
            <a:endParaRPr lang="it-IT" sz="2400" dirty="0">
              <a:latin typeface="Times New Roman"/>
              <a:cs typeface="Times New Roman"/>
            </a:endParaRPr>
          </a:p>
        </p:txBody>
      </p:sp>
      <p:cxnSp>
        <p:nvCxnSpPr>
          <p:cNvPr id="12" name="Straight Arrow Connector 11"/>
          <p:cNvCxnSpPr/>
          <p:nvPr/>
        </p:nvCxnSpPr>
        <p:spPr>
          <a:xfrm rot="5400000">
            <a:off x="6457260" y="4645895"/>
            <a:ext cx="607368" cy="2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905000"/>
          </a:xfrm>
        </p:spPr>
        <p:txBody>
          <a:bodyPr>
            <a:normAutofit fontScale="90000"/>
          </a:bodyPr>
          <a:lstStyle/>
          <a:p>
            <a:pPr algn="just"/>
            <a:r>
              <a:rPr lang="it-IT" sz="2000" b="1" dirty="0" smtClean="0">
                <a:latin typeface="Times New Roman"/>
                <a:cs typeface="Times New Roman"/>
              </a:rPr>
              <a:t>Canali ionici</a:t>
            </a:r>
            <a:r>
              <a:rPr lang="it-IT" sz="2800" dirty="0" smtClean="0">
                <a:latin typeface="Times New Roman"/>
                <a:cs typeface="Times New Roman"/>
              </a:rPr>
              <a:t/>
            </a:r>
            <a:br>
              <a:rPr lang="it-IT" sz="2800" dirty="0" smtClean="0">
                <a:latin typeface="Times New Roman"/>
                <a:cs typeface="Times New Roman"/>
              </a:rPr>
            </a:br>
            <a:r>
              <a:rPr lang="it-IT" sz="1778" dirty="0" smtClean="0">
                <a:latin typeface="Times New Roman"/>
                <a:cs typeface="Times New Roman"/>
              </a:rPr>
              <a:t>I </a:t>
            </a:r>
            <a:r>
              <a:rPr lang="en-US" sz="1778" dirty="0" err="1" smtClean="0">
                <a:latin typeface="Times New Roman"/>
                <a:cs typeface="Times New Roman"/>
              </a:rPr>
              <a:t>canali</a:t>
            </a:r>
            <a:r>
              <a:rPr lang="en-US" sz="1778" dirty="0" smtClean="0">
                <a:latin typeface="Times New Roman"/>
                <a:cs typeface="Times New Roman"/>
              </a:rPr>
              <a:t> </a:t>
            </a:r>
            <a:r>
              <a:rPr lang="en-US" sz="1778" dirty="0" err="1">
                <a:latin typeface="Times New Roman"/>
                <a:cs typeface="Times New Roman"/>
              </a:rPr>
              <a:t>ionici</a:t>
            </a:r>
            <a:r>
              <a:rPr lang="en-US" sz="1778" dirty="0" smtClean="0">
                <a:latin typeface="Times New Roman"/>
                <a:cs typeface="Times New Roman"/>
              </a:rPr>
              <a:t> </a:t>
            </a:r>
            <a:r>
              <a:rPr lang="en-US" sz="1778" dirty="0" err="1" smtClean="0">
                <a:latin typeface="Times New Roman"/>
                <a:cs typeface="Times New Roman"/>
              </a:rPr>
              <a:t>sono</a:t>
            </a:r>
            <a:r>
              <a:rPr lang="en-US" sz="1778" dirty="0" smtClean="0">
                <a:latin typeface="Times New Roman"/>
                <a:cs typeface="Times New Roman"/>
              </a:rPr>
              <a:t> </a:t>
            </a:r>
            <a:r>
              <a:rPr lang="en-US" sz="1778" dirty="0" err="1" smtClean="0">
                <a:latin typeface="Times New Roman"/>
                <a:cs typeface="Times New Roman"/>
              </a:rPr>
              <a:t>macromolecole</a:t>
            </a:r>
            <a:r>
              <a:rPr lang="en-US" sz="1778" dirty="0" smtClean="0">
                <a:latin typeface="Times New Roman"/>
                <a:cs typeface="Times New Roman"/>
              </a:rPr>
              <a:t> </a:t>
            </a:r>
            <a:r>
              <a:rPr lang="en-US" sz="1778" dirty="0" err="1" smtClean="0">
                <a:latin typeface="Times New Roman"/>
                <a:cs typeface="Times New Roman"/>
              </a:rPr>
              <a:t>glicoproteiche</a:t>
            </a:r>
            <a:r>
              <a:rPr lang="en-US" sz="1778" dirty="0" smtClean="0">
                <a:latin typeface="Times New Roman"/>
                <a:cs typeface="Times New Roman"/>
              </a:rPr>
              <a:t> </a:t>
            </a:r>
            <a:r>
              <a:rPr lang="en-US" sz="1778" dirty="0" err="1" smtClean="0">
                <a:latin typeface="Times New Roman"/>
                <a:cs typeface="Times New Roman"/>
              </a:rPr>
              <a:t>struttura</a:t>
            </a:r>
            <a:r>
              <a:rPr lang="en-US" sz="1778" dirty="0" smtClean="0">
                <a:latin typeface="Times New Roman"/>
                <a:cs typeface="Times New Roman"/>
              </a:rPr>
              <a:t> </a:t>
            </a:r>
            <a:r>
              <a:rPr lang="en-US" sz="1778" dirty="0" smtClean="0">
                <a:latin typeface="Times New Roman"/>
                <a:cs typeface="Times New Roman"/>
              </a:rPr>
              <a:t>simile </a:t>
            </a:r>
            <a:r>
              <a:rPr lang="en-US" sz="1778" dirty="0" err="1" smtClean="0">
                <a:latin typeface="Times New Roman"/>
                <a:cs typeface="Times New Roman"/>
              </a:rPr>
              <a:t>ai</a:t>
            </a:r>
            <a:r>
              <a:rPr lang="en-US" sz="1778" dirty="0" smtClean="0">
                <a:latin typeface="Times New Roman"/>
                <a:cs typeface="Times New Roman"/>
              </a:rPr>
              <a:t> </a:t>
            </a:r>
            <a:r>
              <a:rPr lang="en-US" sz="1778" dirty="0" err="1" smtClean="0">
                <a:latin typeface="Times New Roman"/>
                <a:cs typeface="Times New Roman"/>
              </a:rPr>
              <a:t>recettori</a:t>
            </a:r>
            <a:r>
              <a:rPr lang="en-US" sz="1778" dirty="0" smtClean="0">
                <a:latin typeface="Times New Roman"/>
                <a:cs typeface="Times New Roman"/>
              </a:rPr>
              <a:t> </a:t>
            </a:r>
            <a:r>
              <a:rPr lang="en-US" sz="1778" dirty="0" err="1" smtClean="0">
                <a:latin typeface="Times New Roman"/>
                <a:cs typeface="Times New Roman"/>
              </a:rPr>
              <a:t>canali</a:t>
            </a:r>
            <a:r>
              <a:rPr lang="en-US" sz="1778" dirty="0" smtClean="0">
                <a:latin typeface="Times New Roman"/>
                <a:cs typeface="Times New Roman"/>
              </a:rPr>
              <a:t> </a:t>
            </a:r>
            <a:r>
              <a:rPr lang="en-US" sz="1778" dirty="0" smtClean="0">
                <a:latin typeface="Times New Roman"/>
                <a:cs typeface="Times New Roman"/>
              </a:rPr>
              <a:t>–</a:t>
            </a:r>
            <a:r>
              <a:rPr lang="en-US" sz="1778" dirty="0" err="1" smtClean="0">
                <a:latin typeface="Times New Roman"/>
                <a:cs typeface="Times New Roman"/>
              </a:rPr>
              <a:t>subunità</a:t>
            </a:r>
            <a:r>
              <a:rPr lang="en-US" sz="1778" dirty="0" smtClean="0">
                <a:latin typeface="Times New Roman"/>
                <a:cs typeface="Times New Roman"/>
              </a:rPr>
              <a:t> </a:t>
            </a:r>
            <a:r>
              <a:rPr lang="en-US" sz="1778" dirty="0" err="1" smtClean="0">
                <a:latin typeface="Times New Roman"/>
                <a:cs typeface="Times New Roman"/>
              </a:rPr>
              <a:t>omomeriche</a:t>
            </a:r>
            <a:r>
              <a:rPr lang="en-US" sz="1778" dirty="0" smtClean="0">
                <a:latin typeface="Times New Roman"/>
                <a:cs typeface="Times New Roman"/>
              </a:rPr>
              <a:t> (K+ </a:t>
            </a:r>
            <a:r>
              <a:rPr lang="en-US" sz="1778" dirty="0" err="1" smtClean="0">
                <a:latin typeface="Times New Roman"/>
                <a:cs typeface="Times New Roman"/>
              </a:rPr>
              <a:t>voltaggio</a:t>
            </a:r>
            <a:r>
              <a:rPr lang="en-US" sz="1778" dirty="0" smtClean="0">
                <a:latin typeface="Times New Roman"/>
                <a:cs typeface="Times New Roman"/>
              </a:rPr>
              <a:t> </a:t>
            </a:r>
            <a:r>
              <a:rPr lang="en-US" sz="1778" dirty="0" err="1" smtClean="0">
                <a:latin typeface="Times New Roman"/>
                <a:cs typeface="Times New Roman"/>
              </a:rPr>
              <a:t>dipendenti</a:t>
            </a:r>
            <a:r>
              <a:rPr lang="en-US" sz="1778" dirty="0" smtClean="0">
                <a:latin typeface="Times New Roman"/>
                <a:cs typeface="Times New Roman"/>
              </a:rPr>
              <a:t>), </a:t>
            </a:r>
            <a:r>
              <a:rPr lang="en-US" sz="1778" dirty="0" err="1" smtClean="0">
                <a:latin typeface="Times New Roman"/>
                <a:cs typeface="Times New Roman"/>
              </a:rPr>
              <a:t>subunità</a:t>
            </a:r>
            <a:r>
              <a:rPr lang="en-US" sz="1778" dirty="0" smtClean="0">
                <a:latin typeface="Times New Roman"/>
                <a:cs typeface="Times New Roman"/>
              </a:rPr>
              <a:t> </a:t>
            </a:r>
            <a:r>
              <a:rPr lang="en-US" sz="1778" dirty="0" err="1" smtClean="0">
                <a:latin typeface="Times New Roman"/>
                <a:cs typeface="Times New Roman"/>
              </a:rPr>
              <a:t>eteromeriche</a:t>
            </a:r>
            <a:r>
              <a:rPr lang="en-US" sz="1778" dirty="0" smtClean="0">
                <a:latin typeface="Times New Roman"/>
                <a:cs typeface="Times New Roman"/>
              </a:rPr>
              <a:t> (Ca+ </a:t>
            </a:r>
            <a:r>
              <a:rPr lang="en-US" sz="1778" dirty="0" err="1" smtClean="0">
                <a:latin typeface="Times New Roman"/>
                <a:cs typeface="Times New Roman"/>
              </a:rPr>
              <a:t>alfa</a:t>
            </a:r>
            <a:r>
              <a:rPr lang="en-US" sz="1778" dirty="0" smtClean="0">
                <a:latin typeface="Times New Roman"/>
                <a:cs typeface="Times New Roman"/>
              </a:rPr>
              <a:t> forma </a:t>
            </a:r>
            <a:r>
              <a:rPr lang="en-US" sz="1778" dirty="0" err="1" smtClean="0">
                <a:latin typeface="Times New Roman"/>
                <a:cs typeface="Times New Roman"/>
              </a:rPr>
              <a:t>il</a:t>
            </a:r>
            <a:r>
              <a:rPr lang="en-US" sz="1778" dirty="0" smtClean="0">
                <a:latin typeface="Times New Roman"/>
                <a:cs typeface="Times New Roman"/>
              </a:rPr>
              <a:t> </a:t>
            </a:r>
            <a:r>
              <a:rPr lang="en-US" sz="1778" dirty="0" err="1" smtClean="0">
                <a:latin typeface="Times New Roman"/>
                <a:cs typeface="Times New Roman"/>
              </a:rPr>
              <a:t>poro</a:t>
            </a:r>
            <a:r>
              <a:rPr lang="en-US" sz="1778" dirty="0" smtClean="0">
                <a:latin typeface="Times New Roman"/>
                <a:cs typeface="Times New Roman"/>
              </a:rPr>
              <a:t>, </a:t>
            </a:r>
            <a:r>
              <a:rPr lang="en-US" sz="1778" dirty="0" err="1" smtClean="0">
                <a:latin typeface="Times New Roman"/>
                <a:cs typeface="Times New Roman"/>
              </a:rPr>
              <a:t>altre</a:t>
            </a:r>
            <a:r>
              <a:rPr lang="en-US" sz="1778" dirty="0" smtClean="0">
                <a:latin typeface="Times New Roman"/>
                <a:cs typeface="Times New Roman"/>
              </a:rPr>
              <a:t> </a:t>
            </a:r>
            <a:r>
              <a:rPr lang="en-US" sz="1778" dirty="0" err="1" smtClean="0">
                <a:latin typeface="Times New Roman"/>
                <a:cs typeface="Times New Roman"/>
              </a:rPr>
              <a:t>subunità</a:t>
            </a:r>
            <a:r>
              <a:rPr lang="en-US" sz="1778" dirty="0" smtClean="0">
                <a:latin typeface="Times New Roman"/>
                <a:cs typeface="Times New Roman"/>
              </a:rPr>
              <a:t> </a:t>
            </a:r>
            <a:r>
              <a:rPr lang="en-US" sz="1778" dirty="0" err="1" smtClean="0">
                <a:latin typeface="Times New Roman"/>
                <a:cs typeface="Times New Roman"/>
              </a:rPr>
              <a:t>extr</a:t>
            </a:r>
            <a:r>
              <a:rPr lang="en-US" sz="1778" dirty="0" smtClean="0">
                <a:latin typeface="Times New Roman"/>
                <a:cs typeface="Times New Roman"/>
              </a:rPr>
              <a:t> </a:t>
            </a:r>
            <a:r>
              <a:rPr lang="en-US" sz="1778" dirty="0" err="1" smtClean="0">
                <a:latin typeface="Times New Roman"/>
                <a:cs typeface="Times New Roman"/>
              </a:rPr>
              <a:t>o</a:t>
            </a:r>
            <a:r>
              <a:rPr lang="en-US" sz="1778" dirty="0" smtClean="0">
                <a:latin typeface="Times New Roman"/>
                <a:cs typeface="Times New Roman"/>
              </a:rPr>
              <a:t> </a:t>
            </a:r>
            <a:r>
              <a:rPr lang="en-US" sz="1778" dirty="0" err="1" smtClean="0">
                <a:latin typeface="Times New Roman"/>
                <a:cs typeface="Times New Roman"/>
              </a:rPr>
              <a:t>intracellulari</a:t>
            </a:r>
            <a:r>
              <a:rPr lang="en-US" sz="1778" dirty="0" smtClean="0">
                <a:latin typeface="Times New Roman"/>
                <a:cs typeface="Times New Roman"/>
              </a:rPr>
              <a:t>, </a:t>
            </a:r>
            <a:r>
              <a:rPr lang="en-US" sz="1778" dirty="0" err="1" smtClean="0">
                <a:latin typeface="Times New Roman"/>
                <a:cs typeface="Times New Roman"/>
              </a:rPr>
              <a:t>funzioni</a:t>
            </a:r>
            <a:r>
              <a:rPr lang="en-US" sz="1778" dirty="0" smtClean="0">
                <a:latin typeface="Times New Roman"/>
                <a:cs typeface="Times New Roman"/>
              </a:rPr>
              <a:t> </a:t>
            </a:r>
            <a:r>
              <a:rPr lang="en-US" sz="1778" dirty="0" err="1" smtClean="0">
                <a:latin typeface="Times New Roman"/>
                <a:cs typeface="Times New Roman"/>
              </a:rPr>
              <a:t>modulatorie</a:t>
            </a:r>
            <a:r>
              <a:rPr lang="en-US" sz="1778" dirty="0" smtClean="0">
                <a:latin typeface="Times New Roman"/>
                <a:cs typeface="Times New Roman"/>
              </a:rPr>
              <a:t>)</a:t>
            </a:r>
            <a:r>
              <a:rPr lang="en-US" sz="1778" dirty="0" smtClean="0">
                <a:latin typeface="Times New Roman"/>
                <a:cs typeface="Times New Roman"/>
              </a:rPr>
              <a:t> </a:t>
            </a:r>
            <a:r>
              <a:rPr lang="en-US" sz="1778" dirty="0" smtClean="0">
                <a:latin typeface="Times New Roman"/>
                <a:cs typeface="Times New Roman"/>
              </a:rPr>
              <a:t>-</a:t>
            </a:r>
            <a:r>
              <a:rPr lang="en-US" sz="1778" dirty="0" smtClean="0">
                <a:latin typeface="Times New Roman"/>
                <a:cs typeface="Times New Roman"/>
              </a:rPr>
              <a:t>  </a:t>
            </a:r>
            <a:r>
              <a:rPr lang="en-US" sz="1778" dirty="0" err="1" smtClean="0">
                <a:latin typeface="Times New Roman"/>
                <a:cs typeface="Times New Roman"/>
              </a:rPr>
              <a:t>circoscrive</a:t>
            </a:r>
            <a:r>
              <a:rPr lang="en-US" sz="1778" dirty="0" smtClean="0">
                <a:latin typeface="Times New Roman"/>
                <a:cs typeface="Times New Roman"/>
              </a:rPr>
              <a:t> </a:t>
            </a:r>
            <a:r>
              <a:rPr lang="en-US" sz="1778" b="1" dirty="0" smtClean="0">
                <a:latin typeface="Times New Roman"/>
                <a:cs typeface="Times New Roman"/>
              </a:rPr>
              <a:t>un </a:t>
            </a:r>
            <a:r>
              <a:rPr lang="en-US" sz="1778" b="1" dirty="0" err="1" smtClean="0">
                <a:latin typeface="Times New Roman"/>
                <a:cs typeface="Times New Roman"/>
              </a:rPr>
              <a:t>poro</a:t>
            </a:r>
            <a:r>
              <a:rPr lang="en-US" sz="1778" b="1" dirty="0" smtClean="0">
                <a:latin typeface="Times New Roman"/>
                <a:cs typeface="Times New Roman"/>
              </a:rPr>
              <a:t> </a:t>
            </a:r>
            <a:r>
              <a:rPr lang="en-US" sz="1778" b="1" dirty="0" err="1" smtClean="0">
                <a:latin typeface="Times New Roman"/>
                <a:cs typeface="Times New Roman"/>
              </a:rPr>
              <a:t>idofilo</a:t>
            </a:r>
            <a:r>
              <a:rPr lang="en-US" sz="1778" b="1" dirty="0" smtClean="0">
                <a:latin typeface="Times New Roman"/>
                <a:cs typeface="Times New Roman"/>
              </a:rPr>
              <a:t> </a:t>
            </a:r>
            <a:r>
              <a:rPr lang="en-US" sz="1778" dirty="0" err="1" smtClean="0">
                <a:latin typeface="Times New Roman"/>
                <a:cs typeface="Times New Roman"/>
              </a:rPr>
              <a:t>che</a:t>
            </a:r>
            <a:r>
              <a:rPr lang="en-US" sz="1778" dirty="0" smtClean="0">
                <a:latin typeface="Times New Roman"/>
                <a:cs typeface="Times New Roman"/>
              </a:rPr>
              <a:t>   </a:t>
            </a:r>
            <a:r>
              <a:rPr lang="en-US" sz="1778" dirty="0" err="1" smtClean="0">
                <a:latin typeface="Times New Roman"/>
                <a:cs typeface="Times New Roman"/>
              </a:rPr>
              <a:t>consente</a:t>
            </a:r>
            <a:r>
              <a:rPr lang="en-US" sz="1778" dirty="0" smtClean="0">
                <a:latin typeface="Times New Roman"/>
                <a:cs typeface="Times New Roman"/>
              </a:rPr>
              <a:t> </a:t>
            </a:r>
            <a:r>
              <a:rPr lang="en-US" sz="1778" dirty="0" err="1">
                <a:latin typeface="Times New Roman"/>
                <a:cs typeface="Times New Roman"/>
              </a:rPr>
              <a:t>il</a:t>
            </a:r>
            <a:r>
              <a:rPr lang="en-US" sz="1778" dirty="0">
                <a:latin typeface="Times New Roman"/>
                <a:cs typeface="Times New Roman"/>
              </a:rPr>
              <a:t> </a:t>
            </a:r>
            <a:r>
              <a:rPr lang="en-US" sz="1778" dirty="0" err="1">
                <a:latin typeface="Times New Roman"/>
                <a:cs typeface="Times New Roman"/>
              </a:rPr>
              <a:t>passaggio</a:t>
            </a:r>
            <a:r>
              <a:rPr lang="en-US" sz="1778" dirty="0">
                <a:latin typeface="Times New Roman"/>
                <a:cs typeface="Times New Roman"/>
              </a:rPr>
              <a:t> di </a:t>
            </a:r>
            <a:r>
              <a:rPr lang="en-US" sz="1778" dirty="0" err="1">
                <a:latin typeface="Times New Roman"/>
                <a:cs typeface="Times New Roman"/>
              </a:rPr>
              <a:t>ioni</a:t>
            </a:r>
            <a:r>
              <a:rPr lang="en-US" sz="1778" dirty="0">
                <a:latin typeface="Times New Roman"/>
                <a:cs typeface="Times New Roman"/>
              </a:rPr>
              <a:t>, </a:t>
            </a:r>
            <a:r>
              <a:rPr lang="en-US" sz="1778" dirty="0" err="1">
                <a:latin typeface="Times New Roman"/>
                <a:cs typeface="Times New Roman"/>
              </a:rPr>
              <a:t>nella</a:t>
            </a:r>
            <a:r>
              <a:rPr lang="en-US" sz="1778" dirty="0">
                <a:latin typeface="Times New Roman"/>
                <a:cs typeface="Times New Roman"/>
              </a:rPr>
              <a:t> </a:t>
            </a:r>
            <a:r>
              <a:rPr lang="en-US" sz="1778" dirty="0" err="1">
                <a:latin typeface="Times New Roman"/>
                <a:cs typeface="Times New Roman"/>
              </a:rPr>
              <a:t>direzione</a:t>
            </a:r>
            <a:r>
              <a:rPr lang="en-US" sz="1778" dirty="0">
                <a:latin typeface="Times New Roman"/>
                <a:cs typeface="Times New Roman"/>
              </a:rPr>
              <a:t> </a:t>
            </a:r>
            <a:r>
              <a:rPr lang="en-US" sz="1778" dirty="0" err="1">
                <a:latin typeface="Times New Roman"/>
                <a:cs typeface="Times New Roman"/>
              </a:rPr>
              <a:t>determinata</a:t>
            </a:r>
            <a:r>
              <a:rPr lang="en-US" sz="1778" dirty="0">
                <a:latin typeface="Times New Roman"/>
                <a:cs typeface="Times New Roman"/>
              </a:rPr>
              <a:t> </a:t>
            </a:r>
            <a:r>
              <a:rPr lang="en-US" sz="1778" dirty="0" err="1">
                <a:latin typeface="Times New Roman"/>
                <a:cs typeface="Times New Roman"/>
              </a:rPr>
              <a:t>dal</a:t>
            </a:r>
            <a:r>
              <a:rPr lang="en-US" sz="1778" dirty="0">
                <a:latin typeface="Times New Roman"/>
                <a:cs typeface="Times New Roman"/>
              </a:rPr>
              <a:t> </a:t>
            </a:r>
            <a:r>
              <a:rPr lang="en-US" sz="1778" dirty="0" err="1">
                <a:latin typeface="Times New Roman"/>
                <a:cs typeface="Times New Roman"/>
              </a:rPr>
              <a:t>loro</a:t>
            </a:r>
            <a:r>
              <a:rPr lang="en-US" sz="1778" dirty="0">
                <a:latin typeface="Times New Roman"/>
                <a:cs typeface="Times New Roman"/>
              </a:rPr>
              <a:t> </a:t>
            </a:r>
            <a:r>
              <a:rPr lang="en-US" sz="1778" dirty="0" err="1">
                <a:latin typeface="Times New Roman"/>
                <a:cs typeface="Times New Roman"/>
              </a:rPr>
              <a:t>gradiente</a:t>
            </a:r>
            <a:r>
              <a:rPr lang="en-US" sz="1778" dirty="0">
                <a:latin typeface="Times New Roman"/>
                <a:cs typeface="Times New Roman"/>
              </a:rPr>
              <a:t> </a:t>
            </a:r>
            <a:r>
              <a:rPr lang="en-US" sz="1778" dirty="0" err="1" smtClean="0">
                <a:latin typeface="Times New Roman"/>
                <a:cs typeface="Times New Roman"/>
              </a:rPr>
              <a:t>elettrochimico</a:t>
            </a:r>
            <a:r>
              <a:rPr lang="en-US" sz="1778" dirty="0" smtClean="0">
                <a:latin typeface="Times New Roman"/>
                <a:cs typeface="Times New Roman"/>
              </a:rPr>
              <a:t/>
            </a:r>
            <a:br>
              <a:rPr lang="en-US" sz="1778" dirty="0" smtClean="0">
                <a:latin typeface="Times New Roman"/>
                <a:cs typeface="Times New Roman"/>
              </a:rPr>
            </a:br>
            <a:r>
              <a:rPr lang="en-US" sz="1778" dirty="0" smtClean="0">
                <a:latin typeface="Times New Roman"/>
                <a:cs typeface="Times New Roman"/>
              </a:rPr>
              <a:t/>
            </a:r>
            <a:br>
              <a:rPr lang="en-US" sz="1778" dirty="0" smtClean="0">
                <a:latin typeface="Times New Roman"/>
                <a:cs typeface="Times New Roman"/>
              </a:rPr>
            </a:br>
            <a:r>
              <a:rPr lang="en-US" sz="1778" dirty="0">
                <a:latin typeface="Times New Roman"/>
                <a:cs typeface="Times New Roman"/>
              </a:rPr>
              <a:t>In </a:t>
            </a:r>
            <a:r>
              <a:rPr lang="en-US" sz="1778" dirty="0" err="1">
                <a:latin typeface="Times New Roman"/>
                <a:cs typeface="Times New Roman"/>
              </a:rPr>
              <a:t>genere</a:t>
            </a:r>
            <a:r>
              <a:rPr lang="en-US" sz="1778" dirty="0">
                <a:latin typeface="Times New Roman"/>
                <a:cs typeface="Times New Roman"/>
              </a:rPr>
              <a:t>, </a:t>
            </a:r>
            <a:r>
              <a:rPr lang="en-US" sz="1778" dirty="0" err="1">
                <a:latin typeface="Times New Roman"/>
                <a:cs typeface="Times New Roman"/>
              </a:rPr>
              <a:t>gli</a:t>
            </a:r>
            <a:r>
              <a:rPr lang="en-US" sz="1778" dirty="0">
                <a:latin typeface="Times New Roman"/>
                <a:cs typeface="Times New Roman"/>
              </a:rPr>
              <a:t> </a:t>
            </a:r>
            <a:r>
              <a:rPr lang="en-US" sz="1778" dirty="0" err="1">
                <a:latin typeface="Times New Roman"/>
                <a:cs typeface="Times New Roman"/>
              </a:rPr>
              <a:t>ioni</a:t>
            </a:r>
            <a:r>
              <a:rPr lang="en-US" sz="1778" dirty="0">
                <a:latin typeface="Times New Roman"/>
                <a:cs typeface="Times New Roman"/>
              </a:rPr>
              <a:t> </a:t>
            </a:r>
            <a:r>
              <a:rPr lang="en-US" sz="1778" dirty="0" err="1">
                <a:latin typeface="Times New Roman"/>
                <a:cs typeface="Times New Roman"/>
              </a:rPr>
              <a:t>tendono</a:t>
            </a:r>
            <a:r>
              <a:rPr lang="en-US" sz="1778" dirty="0">
                <a:latin typeface="Times New Roman"/>
                <a:cs typeface="Times New Roman"/>
              </a:rPr>
              <a:t> a </a:t>
            </a:r>
            <a:r>
              <a:rPr lang="en-US" sz="1778" dirty="0" err="1">
                <a:latin typeface="Times New Roman"/>
                <a:cs typeface="Times New Roman"/>
              </a:rPr>
              <a:t>spostarsi</a:t>
            </a:r>
            <a:r>
              <a:rPr lang="en-US" sz="1778" dirty="0">
                <a:latin typeface="Times New Roman"/>
                <a:cs typeface="Times New Roman"/>
              </a:rPr>
              <a:t> </a:t>
            </a:r>
            <a:r>
              <a:rPr lang="en-US" sz="1778" dirty="0" err="1">
                <a:latin typeface="Times New Roman"/>
                <a:cs typeface="Times New Roman"/>
              </a:rPr>
              <a:t>da</a:t>
            </a:r>
            <a:r>
              <a:rPr lang="en-US" sz="1778" dirty="0">
                <a:latin typeface="Times New Roman"/>
                <a:cs typeface="Times New Roman"/>
              </a:rPr>
              <a:t> </a:t>
            </a:r>
            <a:r>
              <a:rPr lang="en-US" sz="1778" dirty="0" err="1">
                <a:latin typeface="Times New Roman"/>
                <a:cs typeface="Times New Roman"/>
              </a:rPr>
              <a:t>una</a:t>
            </a:r>
            <a:r>
              <a:rPr lang="en-US" sz="1778" dirty="0">
                <a:latin typeface="Times New Roman"/>
                <a:cs typeface="Times New Roman"/>
              </a:rPr>
              <a:t> </a:t>
            </a:r>
            <a:r>
              <a:rPr lang="en-US" sz="1778" dirty="0" err="1">
                <a:latin typeface="Times New Roman"/>
                <a:cs typeface="Times New Roman"/>
              </a:rPr>
              <a:t>regione</a:t>
            </a:r>
            <a:r>
              <a:rPr lang="en-US" sz="1778" dirty="0">
                <a:latin typeface="Times New Roman"/>
                <a:cs typeface="Times New Roman"/>
              </a:rPr>
              <a:t> a </a:t>
            </a:r>
            <a:r>
              <a:rPr lang="en-US" sz="1778" dirty="0" err="1">
                <a:latin typeface="Times New Roman"/>
                <a:cs typeface="Times New Roman"/>
              </a:rPr>
              <a:t>maggiore</a:t>
            </a:r>
            <a:r>
              <a:rPr lang="en-US" sz="1778" dirty="0">
                <a:latin typeface="Times New Roman"/>
                <a:cs typeface="Times New Roman"/>
              </a:rPr>
              <a:t> </a:t>
            </a:r>
            <a:r>
              <a:rPr lang="en-US" sz="1778" dirty="0" err="1">
                <a:latin typeface="Times New Roman"/>
                <a:cs typeface="Times New Roman"/>
              </a:rPr>
              <a:t>concentrazione</a:t>
            </a:r>
            <a:r>
              <a:rPr lang="en-US" sz="1778" dirty="0">
                <a:latin typeface="Times New Roman"/>
                <a:cs typeface="Times New Roman"/>
              </a:rPr>
              <a:t> verso </a:t>
            </a:r>
            <a:r>
              <a:rPr lang="en-US" sz="1778" dirty="0" err="1">
                <a:latin typeface="Times New Roman"/>
                <a:cs typeface="Times New Roman"/>
              </a:rPr>
              <a:t>una</a:t>
            </a:r>
            <a:r>
              <a:rPr lang="en-US" sz="1778" dirty="0">
                <a:latin typeface="Times New Roman"/>
                <a:cs typeface="Times New Roman"/>
              </a:rPr>
              <a:t> a </a:t>
            </a:r>
            <a:r>
              <a:rPr lang="en-US" sz="1778" dirty="0" err="1">
                <a:latin typeface="Times New Roman"/>
                <a:cs typeface="Times New Roman"/>
              </a:rPr>
              <a:t>concentrazione</a:t>
            </a:r>
            <a:r>
              <a:rPr lang="en-US" sz="1778" dirty="0">
                <a:latin typeface="Times New Roman"/>
                <a:cs typeface="Times New Roman"/>
              </a:rPr>
              <a:t> </a:t>
            </a:r>
            <a:r>
              <a:rPr lang="en-US" sz="1778" dirty="0" err="1">
                <a:latin typeface="Times New Roman"/>
                <a:cs typeface="Times New Roman"/>
              </a:rPr>
              <a:t>minore</a:t>
            </a:r>
            <a:r>
              <a:rPr lang="en-US" sz="1778" dirty="0">
                <a:latin typeface="Times New Roman"/>
                <a:cs typeface="Times New Roman"/>
              </a:rPr>
              <a:t>, ma in </a:t>
            </a:r>
            <a:r>
              <a:rPr lang="en-US" sz="1778" dirty="0" err="1">
                <a:latin typeface="Times New Roman"/>
                <a:cs typeface="Times New Roman"/>
              </a:rPr>
              <a:t>presenza</a:t>
            </a:r>
            <a:r>
              <a:rPr lang="en-US" sz="1778" dirty="0">
                <a:latin typeface="Times New Roman"/>
                <a:cs typeface="Times New Roman"/>
              </a:rPr>
              <a:t> di un </a:t>
            </a:r>
            <a:r>
              <a:rPr lang="en-US" sz="1778" dirty="0" err="1">
                <a:latin typeface="Times New Roman"/>
                <a:cs typeface="Times New Roman"/>
              </a:rPr>
              <a:t>gradiente</a:t>
            </a:r>
            <a:r>
              <a:rPr lang="en-US" sz="1778" dirty="0">
                <a:latin typeface="Times New Roman"/>
                <a:cs typeface="Times New Roman"/>
              </a:rPr>
              <a:t> </a:t>
            </a:r>
            <a:r>
              <a:rPr lang="en-US" sz="1778" dirty="0" err="1">
                <a:latin typeface="Times New Roman"/>
                <a:cs typeface="Times New Roman"/>
              </a:rPr>
              <a:t>elettrico</a:t>
            </a:r>
            <a:r>
              <a:rPr lang="en-US" sz="1778" dirty="0">
                <a:latin typeface="Times New Roman"/>
                <a:cs typeface="Times New Roman"/>
              </a:rPr>
              <a:t> </a:t>
            </a:r>
            <a:r>
              <a:rPr lang="en-US" sz="1778" dirty="0" err="1">
                <a:latin typeface="Times New Roman"/>
                <a:cs typeface="Times New Roman"/>
              </a:rPr>
              <a:t>è</a:t>
            </a:r>
            <a:r>
              <a:rPr lang="en-US" sz="1778" dirty="0">
                <a:latin typeface="Times New Roman"/>
                <a:cs typeface="Times New Roman"/>
              </a:rPr>
              <a:t> </a:t>
            </a:r>
            <a:r>
              <a:rPr lang="en-US" sz="1778" dirty="0" err="1">
                <a:latin typeface="Times New Roman"/>
                <a:cs typeface="Times New Roman"/>
              </a:rPr>
              <a:t>possibile</a:t>
            </a:r>
            <a:r>
              <a:rPr lang="en-US" sz="1778" dirty="0">
                <a:latin typeface="Times New Roman"/>
                <a:cs typeface="Times New Roman"/>
              </a:rPr>
              <a:t> </a:t>
            </a:r>
            <a:r>
              <a:rPr lang="en-US" sz="1778" dirty="0" err="1">
                <a:latin typeface="Times New Roman"/>
                <a:cs typeface="Times New Roman"/>
              </a:rPr>
              <a:t>che</a:t>
            </a:r>
            <a:r>
              <a:rPr lang="en-US" sz="1778" dirty="0">
                <a:latin typeface="Times New Roman"/>
                <a:cs typeface="Times New Roman"/>
              </a:rPr>
              <a:t> non vi </a:t>
            </a:r>
            <a:r>
              <a:rPr lang="en-US" sz="1778" dirty="0" err="1">
                <a:latin typeface="Times New Roman"/>
                <a:cs typeface="Times New Roman"/>
              </a:rPr>
              <a:t>sia</a:t>
            </a:r>
            <a:r>
              <a:rPr lang="en-US" sz="1778" dirty="0">
                <a:latin typeface="Times New Roman"/>
                <a:cs typeface="Times New Roman"/>
              </a:rPr>
              <a:t> </a:t>
            </a:r>
            <a:r>
              <a:rPr lang="en-US" sz="1778" dirty="0" err="1">
                <a:latin typeface="Times New Roman"/>
                <a:cs typeface="Times New Roman"/>
              </a:rPr>
              <a:t>flusso</a:t>
            </a:r>
            <a:r>
              <a:rPr lang="en-US" sz="1778" dirty="0">
                <a:latin typeface="Times New Roman"/>
                <a:cs typeface="Times New Roman"/>
              </a:rPr>
              <a:t> </a:t>
            </a:r>
            <a:r>
              <a:rPr lang="en-US" sz="1778" dirty="0" err="1" smtClean="0">
                <a:latin typeface="Times New Roman"/>
                <a:cs typeface="Times New Roman"/>
              </a:rPr>
              <a:t>transmembranario</a:t>
            </a:r>
            <a:r>
              <a:rPr lang="en-US" sz="1778" dirty="0" smtClean="0">
                <a:latin typeface="Times New Roman"/>
                <a:cs typeface="Times New Roman"/>
              </a:rPr>
              <a:t> </a:t>
            </a:r>
            <a:r>
              <a:rPr lang="en-US" sz="1778" dirty="0">
                <a:latin typeface="Times New Roman"/>
                <a:cs typeface="Times New Roman"/>
              </a:rPr>
              <a:t>di </a:t>
            </a:r>
            <a:r>
              <a:rPr lang="en-US" sz="1778" dirty="0" err="1">
                <a:latin typeface="Times New Roman"/>
                <a:cs typeface="Times New Roman"/>
              </a:rPr>
              <a:t>ioni</a:t>
            </a:r>
            <a:r>
              <a:rPr lang="en-US" sz="1778" dirty="0">
                <a:latin typeface="Times New Roman"/>
                <a:cs typeface="Times New Roman"/>
              </a:rPr>
              <a:t>, </a:t>
            </a:r>
            <a:r>
              <a:rPr lang="en-US" sz="1778" dirty="0" err="1">
                <a:latin typeface="Times New Roman"/>
                <a:cs typeface="Times New Roman"/>
              </a:rPr>
              <a:t>anche</a:t>
            </a:r>
            <a:r>
              <a:rPr lang="en-US" sz="1778" dirty="0">
                <a:latin typeface="Times New Roman"/>
                <a:cs typeface="Times New Roman"/>
              </a:rPr>
              <a:t> in </a:t>
            </a:r>
            <a:r>
              <a:rPr lang="en-US" sz="1778" dirty="0" err="1">
                <a:latin typeface="Times New Roman"/>
                <a:cs typeface="Times New Roman"/>
              </a:rPr>
              <a:t>presenza</a:t>
            </a:r>
            <a:r>
              <a:rPr lang="en-US" sz="1778" dirty="0">
                <a:latin typeface="Times New Roman"/>
                <a:cs typeface="Times New Roman"/>
              </a:rPr>
              <a:t> di un </a:t>
            </a:r>
            <a:r>
              <a:rPr lang="en-US" sz="1778" dirty="0" err="1">
                <a:latin typeface="Times New Roman"/>
                <a:cs typeface="Times New Roman"/>
              </a:rPr>
              <a:t>gradiente</a:t>
            </a:r>
            <a:r>
              <a:rPr lang="en-US" sz="1778" dirty="0">
                <a:latin typeface="Times New Roman"/>
                <a:cs typeface="Times New Roman"/>
              </a:rPr>
              <a:t> di </a:t>
            </a:r>
            <a:r>
              <a:rPr lang="en-US" sz="1778" dirty="0" err="1">
                <a:latin typeface="Times New Roman"/>
                <a:cs typeface="Times New Roman"/>
              </a:rPr>
              <a:t>concentrazione</a:t>
            </a:r>
            <a:r>
              <a:rPr lang="en-US" sz="1778" dirty="0">
                <a:latin typeface="Times New Roman"/>
                <a:cs typeface="Times New Roman"/>
              </a:rPr>
              <a:t>.</a:t>
            </a:r>
            <a:r>
              <a:rPr lang="en-US" sz="1778" dirty="0" smtClean="0">
                <a:latin typeface="Times New Roman"/>
                <a:cs typeface="Times New Roman"/>
              </a:rPr>
              <a:t> </a:t>
            </a:r>
            <a:br>
              <a:rPr lang="en-US" sz="1778" dirty="0" smtClean="0">
                <a:latin typeface="Times New Roman"/>
                <a:cs typeface="Times New Roman"/>
              </a:rPr>
            </a:br>
            <a:r>
              <a:rPr lang="en-US" sz="1778" dirty="0" smtClean="0">
                <a:latin typeface="Times New Roman"/>
                <a:cs typeface="Times New Roman"/>
              </a:rPr>
              <a:t/>
            </a:r>
            <a:br>
              <a:rPr lang="en-US" sz="1778" dirty="0" smtClean="0">
                <a:latin typeface="Times New Roman"/>
                <a:cs typeface="Times New Roman"/>
              </a:rPr>
            </a:br>
            <a:r>
              <a:rPr lang="en-US" sz="2000" dirty="0" smtClean="0">
                <a:latin typeface="Times New Roman"/>
                <a:cs typeface="Times New Roman"/>
              </a:rPr>
              <a:t/>
            </a:r>
            <a:br>
              <a:rPr lang="en-US" sz="2000" dirty="0" smtClean="0">
                <a:latin typeface="Times New Roman"/>
                <a:cs typeface="Times New Roman"/>
              </a:rPr>
            </a:br>
            <a:r>
              <a:rPr lang="en-US" sz="2000" dirty="0" smtClean="0">
                <a:latin typeface="Times New Roman"/>
                <a:cs typeface="Times New Roman"/>
              </a:rPr>
              <a:t/>
            </a:r>
            <a:br>
              <a:rPr lang="en-US" sz="2000" dirty="0" smtClean="0">
                <a:latin typeface="Times New Roman"/>
                <a:cs typeface="Times New Roman"/>
              </a:rPr>
            </a:br>
            <a:r>
              <a:rPr lang="en-US" sz="1556" b="1" dirty="0" smtClean="0">
                <a:latin typeface="Arial"/>
                <a:cs typeface="Arial"/>
              </a:rPr>
              <a:t> </a:t>
            </a:r>
            <a:r>
              <a:rPr lang="en-US" sz="1556" b="1" dirty="0" smtClean="0">
                <a:latin typeface="Arial"/>
                <a:cs typeface="Arial"/>
              </a:rPr>
              <a:t>In  </a:t>
            </a:r>
            <a:r>
              <a:rPr lang="en-US" sz="1556" b="1" dirty="0" err="1" smtClean="0">
                <a:latin typeface="Arial"/>
                <a:cs typeface="Arial"/>
              </a:rPr>
              <a:t>soluzione</a:t>
            </a:r>
            <a:r>
              <a:rPr lang="en-US" sz="1556" b="1" dirty="0" smtClean="0">
                <a:latin typeface="Arial"/>
                <a:cs typeface="Arial"/>
              </a:rPr>
              <a:t> </a:t>
            </a:r>
            <a:r>
              <a:rPr lang="en-US" sz="1556" b="1" dirty="0" err="1" smtClean="0">
                <a:latin typeface="Arial"/>
                <a:cs typeface="Arial"/>
              </a:rPr>
              <a:t>acquosa</a:t>
            </a:r>
            <a:r>
              <a:rPr lang="en-US" sz="1556" b="1" dirty="0" smtClean="0">
                <a:latin typeface="Arial"/>
                <a:cs typeface="Arial"/>
              </a:rPr>
              <a:t> </a:t>
            </a:r>
            <a:r>
              <a:rPr lang="en-US" sz="1556" b="1" dirty="0" err="1" smtClean="0">
                <a:latin typeface="Arial"/>
                <a:cs typeface="Arial"/>
              </a:rPr>
              <a:t>tutti</a:t>
            </a:r>
            <a:r>
              <a:rPr lang="en-US" sz="1556" b="1" dirty="0" smtClean="0">
                <a:latin typeface="Arial"/>
                <a:cs typeface="Arial"/>
              </a:rPr>
              <a:t> </a:t>
            </a:r>
            <a:r>
              <a:rPr lang="en-US" sz="1556" b="1" dirty="0" err="1" smtClean="0">
                <a:latin typeface="Arial"/>
                <a:cs typeface="Arial"/>
              </a:rPr>
              <a:t>gli</a:t>
            </a:r>
            <a:r>
              <a:rPr lang="en-US" sz="1556" b="1" dirty="0" smtClean="0">
                <a:latin typeface="Arial"/>
                <a:cs typeface="Arial"/>
              </a:rPr>
              <a:t> </a:t>
            </a:r>
            <a:r>
              <a:rPr lang="en-US" sz="1556" b="1" dirty="0" err="1" smtClean="0">
                <a:latin typeface="Arial"/>
                <a:cs typeface="Arial"/>
              </a:rPr>
              <a:t>ioni</a:t>
            </a:r>
            <a:r>
              <a:rPr lang="en-US" sz="1556" b="1" dirty="0" smtClean="0">
                <a:latin typeface="Arial"/>
                <a:cs typeface="Arial"/>
              </a:rPr>
              <a:t> </a:t>
            </a:r>
            <a:r>
              <a:rPr lang="en-US" sz="1556" b="1" dirty="0" err="1" smtClean="0">
                <a:latin typeface="Arial"/>
                <a:cs typeface="Arial"/>
              </a:rPr>
              <a:t>sono</a:t>
            </a:r>
            <a:r>
              <a:rPr lang="en-US" sz="1556" b="1" dirty="0" smtClean="0">
                <a:latin typeface="Arial"/>
                <a:cs typeface="Arial"/>
              </a:rPr>
              <a:t> </a:t>
            </a:r>
            <a:r>
              <a:rPr lang="en-US" sz="1556" b="1" dirty="0" err="1" smtClean="0">
                <a:latin typeface="Arial"/>
                <a:cs typeface="Arial"/>
              </a:rPr>
              <a:t>circondati</a:t>
            </a:r>
            <a:r>
              <a:rPr lang="en-US" sz="1556" b="1" dirty="0" smtClean="0">
                <a:latin typeface="Arial"/>
                <a:cs typeface="Arial"/>
              </a:rPr>
              <a:t> </a:t>
            </a:r>
            <a:r>
              <a:rPr lang="en-US" sz="1556" b="1" dirty="0" err="1" smtClean="0">
                <a:latin typeface="Arial"/>
                <a:cs typeface="Arial"/>
              </a:rPr>
              <a:t>da</a:t>
            </a:r>
            <a:r>
              <a:rPr lang="en-US" sz="1556" b="1" dirty="0" smtClean="0">
                <a:latin typeface="Arial"/>
                <a:cs typeface="Arial"/>
              </a:rPr>
              <a:t> un alone di </a:t>
            </a:r>
            <a:r>
              <a:rPr lang="en-US" sz="1556" b="1" dirty="0" err="1" smtClean="0">
                <a:latin typeface="Arial"/>
                <a:cs typeface="Arial"/>
              </a:rPr>
              <a:t>molecole</a:t>
            </a:r>
            <a:r>
              <a:rPr lang="en-US" sz="1556" b="1" dirty="0" smtClean="0">
                <a:latin typeface="Arial"/>
                <a:cs typeface="Arial"/>
              </a:rPr>
              <a:t> </a:t>
            </a:r>
            <a:r>
              <a:rPr lang="en-US" sz="1556" b="1" dirty="0" err="1" smtClean="0">
                <a:latin typeface="Arial"/>
                <a:cs typeface="Arial"/>
              </a:rPr>
              <a:t>d’acqua</a:t>
            </a:r>
            <a:r>
              <a:rPr lang="en-US" sz="2400" b="1" dirty="0" smtClean="0">
                <a:solidFill>
                  <a:srgbClr val="FF0000"/>
                </a:solidFill>
              </a:rPr>
              <a:t/>
            </a:r>
            <a:br>
              <a:rPr lang="en-US" sz="2400" b="1" dirty="0" smtClean="0">
                <a:solidFill>
                  <a:srgbClr val="FF0000"/>
                </a:solidFill>
              </a:rPr>
            </a:br>
            <a:endParaRPr lang="it-IT" sz="2222" dirty="0">
              <a:latin typeface="Times New Roman"/>
              <a:cs typeface="Times New Roman"/>
            </a:endParaRPr>
          </a:p>
        </p:txBody>
      </p:sp>
      <p:pic>
        <p:nvPicPr>
          <p:cNvPr id="10" name="Picture 9" descr="&#10;F02-14.JPG                                                     00012A4AMCB 4.0 IRCD                   B243B1B0:"/>
          <p:cNvPicPr>
            <a:picLocks noChangeAspect="1" noChangeArrowheads="1"/>
          </p:cNvPicPr>
          <p:nvPr/>
        </p:nvPicPr>
        <p:blipFill>
          <a:blip r:embed="rId2"/>
          <a:srcRect/>
          <a:stretch>
            <a:fillRect/>
          </a:stretch>
        </p:blipFill>
        <p:spPr bwMode="auto">
          <a:xfrm>
            <a:off x="1600200" y="3846512"/>
            <a:ext cx="2757435" cy="2782888"/>
          </a:xfrm>
          <a:prstGeom prst="rect">
            <a:avLst/>
          </a:prstGeom>
          <a:noFill/>
        </p:spPr>
      </p:pic>
      <p:pic>
        <p:nvPicPr>
          <p:cNvPr id="11" name="Picture 10"/>
          <p:cNvPicPr>
            <a:picLocks noChangeAspect="1" noChangeArrowheads="1"/>
          </p:cNvPicPr>
          <p:nvPr/>
        </p:nvPicPr>
        <p:blipFill>
          <a:blip r:embed="rId3"/>
          <a:srcRect/>
          <a:stretch>
            <a:fillRect/>
          </a:stretch>
        </p:blipFill>
        <p:spPr bwMode="auto">
          <a:xfrm>
            <a:off x="5591116" y="4114800"/>
            <a:ext cx="2754371"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1600200" y="521732"/>
            <a:ext cx="6477000" cy="2030413"/>
          </a:xfrm>
          <a:prstGeom prst="rect">
            <a:avLst/>
          </a:prstGeom>
          <a:noFill/>
          <a:ln w="9525">
            <a:noFill/>
            <a:miter lim="800000"/>
            <a:headEnd/>
            <a:tailEnd/>
          </a:ln>
          <a:effectLst/>
        </p:spPr>
      </p:pic>
      <p:sp>
        <p:nvSpPr>
          <p:cNvPr id="5" name="Text Box 5"/>
          <p:cNvSpPr txBox="1">
            <a:spLocks noChangeArrowheads="1"/>
          </p:cNvSpPr>
          <p:nvPr/>
        </p:nvSpPr>
        <p:spPr bwMode="auto">
          <a:xfrm>
            <a:off x="1295400" y="152400"/>
            <a:ext cx="6781800" cy="36933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dirty="0"/>
              <a:t>Raggio anidro e idrato e spessore dell’alone idrico di </a:t>
            </a:r>
            <a:r>
              <a:rPr lang="it-IT" dirty="0" smtClean="0"/>
              <a:t>solvatazione</a:t>
            </a:r>
            <a:endParaRPr lang="it-IT" dirty="0"/>
          </a:p>
        </p:txBody>
      </p:sp>
      <p:graphicFrame>
        <p:nvGraphicFramePr>
          <p:cNvPr id="11" name="Object 7"/>
          <p:cNvGraphicFramePr>
            <a:graphicFrameLocks noChangeAspect="1"/>
          </p:cNvGraphicFramePr>
          <p:nvPr/>
        </p:nvGraphicFramePr>
        <p:xfrm>
          <a:off x="914400" y="3356034"/>
          <a:ext cx="3505200" cy="3025715"/>
        </p:xfrm>
        <a:graphic>
          <a:graphicData uri="http://schemas.openxmlformats.org/presentationml/2006/ole">
            <p:oleObj spid="_x0000_s56322" name="Immagine bitmap" r:id="rId4" imgW="2507197" imgH="2163810" progId="Paint.Picture">
              <p:embed/>
            </p:oleObj>
          </a:graphicData>
        </a:graphic>
      </p:graphicFrame>
      <p:sp>
        <p:nvSpPr>
          <p:cNvPr id="12" name="Rectangle 11"/>
          <p:cNvSpPr/>
          <p:nvPr/>
        </p:nvSpPr>
        <p:spPr>
          <a:xfrm>
            <a:off x="1066800" y="4876800"/>
            <a:ext cx="1326806" cy="369332"/>
          </a:xfrm>
          <a:prstGeom prst="rect">
            <a:avLst/>
          </a:prstGeom>
        </p:spPr>
        <p:txBody>
          <a:bodyPr wrap="none">
            <a:spAutoFit/>
          </a:bodyPr>
          <a:lstStyle/>
          <a:p>
            <a:pPr>
              <a:spcBef>
                <a:spcPct val="50000"/>
              </a:spcBef>
            </a:pPr>
            <a:r>
              <a:rPr lang="it-IT" dirty="0" err="1" smtClean="0">
                <a:latin typeface="Arial" pitchFamily="-112" charset="0"/>
              </a:rPr>
              <a:t>K</a:t>
            </a:r>
            <a:r>
              <a:rPr lang="it-IT" baseline="30000" dirty="0" err="1" smtClean="0">
                <a:latin typeface="Arial" pitchFamily="-112" charset="0"/>
              </a:rPr>
              <a:t>+</a:t>
            </a:r>
            <a:r>
              <a:rPr lang="it-IT" dirty="0" smtClean="0">
                <a:latin typeface="Arial" pitchFamily="-112" charset="0"/>
              </a:rPr>
              <a:t> nel poro</a:t>
            </a:r>
            <a:endParaRPr lang="it-IT" dirty="0">
              <a:latin typeface="Arial" pitchFamily="-112" charset="0"/>
            </a:endParaRPr>
          </a:p>
        </p:txBody>
      </p:sp>
      <p:sp>
        <p:nvSpPr>
          <p:cNvPr id="13" name="Rectangle 12"/>
          <p:cNvSpPr/>
          <p:nvPr/>
        </p:nvSpPr>
        <p:spPr>
          <a:xfrm>
            <a:off x="2590800" y="4876800"/>
            <a:ext cx="1467920" cy="369332"/>
          </a:xfrm>
          <a:prstGeom prst="rect">
            <a:avLst/>
          </a:prstGeom>
        </p:spPr>
        <p:txBody>
          <a:bodyPr wrap="none">
            <a:spAutoFit/>
          </a:bodyPr>
          <a:lstStyle/>
          <a:p>
            <a:pPr>
              <a:spcBef>
                <a:spcPct val="50000"/>
              </a:spcBef>
            </a:pPr>
            <a:r>
              <a:rPr lang="it-IT" dirty="0" err="1" smtClean="0">
                <a:latin typeface="Arial" pitchFamily="-112" charset="0"/>
              </a:rPr>
              <a:t>Na</a:t>
            </a:r>
            <a:r>
              <a:rPr lang="it-IT" baseline="30000" dirty="0" err="1" smtClean="0">
                <a:latin typeface="Arial" pitchFamily="-112" charset="0"/>
              </a:rPr>
              <a:t>+</a:t>
            </a:r>
            <a:r>
              <a:rPr lang="it-IT" dirty="0" smtClean="0">
                <a:latin typeface="Arial" pitchFamily="-112" charset="0"/>
              </a:rPr>
              <a:t> nel poro</a:t>
            </a:r>
            <a:endParaRPr lang="it-IT" dirty="0">
              <a:latin typeface="Arial" pitchFamily="-112" charset="0"/>
            </a:endParaRPr>
          </a:p>
        </p:txBody>
      </p:sp>
      <p:sp>
        <p:nvSpPr>
          <p:cNvPr id="14" name="TextBox 13"/>
          <p:cNvSpPr txBox="1"/>
          <p:nvPr/>
        </p:nvSpPr>
        <p:spPr>
          <a:xfrm>
            <a:off x="5181600" y="3356034"/>
            <a:ext cx="3124200" cy="2923877"/>
          </a:xfrm>
          <a:prstGeom prst="rect">
            <a:avLst/>
          </a:prstGeom>
          <a:noFill/>
        </p:spPr>
        <p:txBody>
          <a:bodyPr wrap="square" rtlCol="0">
            <a:spAutoFit/>
          </a:bodyPr>
          <a:lstStyle/>
          <a:p>
            <a:pPr>
              <a:spcBef>
                <a:spcPct val="50000"/>
              </a:spcBef>
            </a:pPr>
            <a:r>
              <a:rPr lang="it-IT" sz="1600" dirty="0" smtClean="0">
                <a:latin typeface="Arial"/>
                <a:cs typeface="Arial"/>
              </a:rPr>
              <a:t>Gli ioni </a:t>
            </a:r>
            <a:r>
              <a:rPr lang="it-IT" sz="1600" dirty="0" err="1" smtClean="0">
                <a:latin typeface="Arial"/>
                <a:cs typeface="Arial"/>
              </a:rPr>
              <a:t>K</a:t>
            </a:r>
            <a:r>
              <a:rPr lang="it-IT" sz="1600" baseline="30000" dirty="0" err="1" smtClean="0">
                <a:latin typeface="Arial"/>
                <a:cs typeface="Arial"/>
              </a:rPr>
              <a:t>+</a:t>
            </a:r>
            <a:r>
              <a:rPr lang="it-IT" sz="1600" dirty="0" smtClean="0">
                <a:latin typeface="Arial"/>
                <a:cs typeface="Arial"/>
              </a:rPr>
              <a:t>, idrati in soluzione, perdono le molecole di H</a:t>
            </a:r>
            <a:r>
              <a:rPr lang="it-IT" sz="1600" baseline="-25000" dirty="0" smtClean="0">
                <a:latin typeface="Arial"/>
                <a:cs typeface="Arial"/>
              </a:rPr>
              <a:t>2</a:t>
            </a:r>
            <a:r>
              <a:rPr lang="it-IT" sz="1600" dirty="0" smtClean="0">
                <a:latin typeface="Arial"/>
                <a:cs typeface="Arial"/>
              </a:rPr>
              <a:t>O quando passano attraverso il filtro di selettività e formano dei legami di coordinazione con quattro O di gruppi carbonilici.</a:t>
            </a:r>
          </a:p>
          <a:p>
            <a:pPr>
              <a:spcBef>
                <a:spcPct val="50000"/>
              </a:spcBef>
            </a:pPr>
            <a:r>
              <a:rPr lang="it-IT" sz="1600" dirty="0" smtClean="0">
                <a:latin typeface="Arial"/>
                <a:cs typeface="Arial"/>
              </a:rPr>
              <a:t>Gli ioni </a:t>
            </a:r>
            <a:r>
              <a:rPr lang="it-IT" sz="1600" dirty="0" err="1" smtClean="0">
                <a:latin typeface="Arial"/>
                <a:cs typeface="Arial"/>
              </a:rPr>
              <a:t>Na</a:t>
            </a:r>
            <a:r>
              <a:rPr lang="it-IT" sz="1600" baseline="30000" dirty="0" err="1" smtClean="0">
                <a:latin typeface="Arial"/>
                <a:cs typeface="Arial"/>
              </a:rPr>
              <a:t>+</a:t>
            </a:r>
            <a:r>
              <a:rPr lang="it-IT" sz="1600" dirty="0" smtClean="0">
                <a:latin typeface="Arial"/>
                <a:cs typeface="Arial"/>
              </a:rPr>
              <a:t>, essendo più piccoli, non possono coordinarsi perfettamente con questi O e quindi attraversano il canale solo raramente.</a:t>
            </a:r>
          </a:p>
          <a:p>
            <a:endParaRPr lang="it-IT" dirty="0"/>
          </a:p>
        </p:txBody>
      </p:sp>
      <p:sp>
        <p:nvSpPr>
          <p:cNvPr id="15" name="TextBox 14"/>
          <p:cNvSpPr txBox="1"/>
          <p:nvPr/>
        </p:nvSpPr>
        <p:spPr>
          <a:xfrm>
            <a:off x="914400" y="2819400"/>
            <a:ext cx="7848600" cy="369332"/>
          </a:xfrm>
          <a:prstGeom prst="rect">
            <a:avLst/>
          </a:prstGeom>
          <a:noFill/>
        </p:spPr>
        <p:txBody>
          <a:bodyPr wrap="square" rtlCol="0">
            <a:spAutoFit/>
          </a:bodyPr>
          <a:lstStyle/>
          <a:p>
            <a:pPr algn="ctr"/>
            <a:r>
              <a:rPr lang="it-IT" dirty="0" smtClean="0"/>
              <a:t>Selettività del canale del </a:t>
            </a:r>
            <a:r>
              <a:rPr lang="it-IT" dirty="0" err="1" smtClean="0"/>
              <a:t>K+</a:t>
            </a:r>
            <a:r>
              <a:rPr lang="it-IT" dirty="0" smtClean="0"/>
              <a:t> per il </a:t>
            </a:r>
            <a:r>
              <a:rPr lang="it-IT" dirty="0" err="1" smtClean="0"/>
              <a:t>K+</a:t>
            </a:r>
            <a:r>
              <a:rPr lang="it-IT" dirty="0" smtClean="0"/>
              <a:t> e non per il </a:t>
            </a:r>
            <a:r>
              <a:rPr lang="it-IT" dirty="0" err="1" smtClean="0"/>
              <a:t>Na+</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57200" y="1905000"/>
            <a:ext cx="8166100" cy="3522663"/>
            <a:chOff x="480" y="1056"/>
            <a:chExt cx="5144" cy="2219"/>
          </a:xfrm>
        </p:grpSpPr>
        <p:pic>
          <p:nvPicPr>
            <p:cNvPr id="23555" name="Picture 3"/>
            <p:cNvPicPr>
              <a:picLocks noChangeAspect="1" noChangeArrowheads="1"/>
            </p:cNvPicPr>
            <p:nvPr/>
          </p:nvPicPr>
          <p:blipFill>
            <a:blip r:embed="rId2"/>
            <a:srcRect/>
            <a:stretch>
              <a:fillRect/>
            </a:stretch>
          </p:blipFill>
          <p:spPr bwMode="auto">
            <a:xfrm>
              <a:off x="480" y="1344"/>
              <a:ext cx="5144" cy="1931"/>
            </a:xfrm>
            <a:prstGeom prst="rect">
              <a:avLst/>
            </a:prstGeom>
            <a:noFill/>
            <a:ln w="9525">
              <a:noFill/>
              <a:miter lim="800000"/>
              <a:headEnd/>
              <a:tailEnd/>
            </a:ln>
            <a:effectLst/>
          </p:spPr>
        </p:pic>
        <p:sp>
          <p:nvSpPr>
            <p:cNvPr id="23556" name="Text Box 4"/>
            <p:cNvSpPr txBox="1">
              <a:spLocks noChangeArrowheads="1"/>
            </p:cNvSpPr>
            <p:nvPr/>
          </p:nvSpPr>
          <p:spPr bwMode="auto">
            <a:xfrm>
              <a:off x="480" y="1104"/>
              <a:ext cx="768" cy="304"/>
            </a:xfrm>
            <a:prstGeom prst="rect">
              <a:avLst/>
            </a:prstGeom>
            <a:noFill/>
            <a:ln w="9525">
              <a:noFill/>
              <a:miter lim="800000"/>
              <a:headEnd/>
              <a:tailEnd/>
            </a:ln>
            <a:effectLst/>
          </p:spPr>
          <p:txBody>
            <a:bodyPr>
              <a:prstTxWarp prst="textNoShape">
                <a:avLst/>
              </a:prstTxWarp>
              <a:spAutoFit/>
            </a:bodyPr>
            <a:lstStyle/>
            <a:p>
              <a:pPr algn="ctr">
                <a:lnSpc>
                  <a:spcPct val="80000"/>
                </a:lnSpc>
                <a:spcBef>
                  <a:spcPct val="50000"/>
                </a:spcBef>
              </a:pPr>
              <a:r>
                <a:rPr lang="it-IT" sz="1600" b="1">
                  <a:latin typeface="Arial" pitchFamily="-112" charset="0"/>
                </a:rPr>
                <a:t>canale del potassio</a:t>
              </a:r>
              <a:endParaRPr lang="it-IT" sz="1600" b="1" baseline="30000">
                <a:latin typeface="Arial" pitchFamily="-112" charset="0"/>
              </a:endParaRPr>
            </a:p>
          </p:txBody>
        </p:sp>
        <p:sp>
          <p:nvSpPr>
            <p:cNvPr id="23557" name="Text Box 5"/>
            <p:cNvSpPr txBox="1">
              <a:spLocks noChangeArrowheads="1"/>
            </p:cNvSpPr>
            <p:nvPr/>
          </p:nvSpPr>
          <p:spPr bwMode="auto">
            <a:xfrm>
              <a:off x="1344" y="1104"/>
              <a:ext cx="768" cy="304"/>
            </a:xfrm>
            <a:prstGeom prst="rect">
              <a:avLst/>
            </a:prstGeom>
            <a:noFill/>
            <a:ln w="9525">
              <a:noFill/>
              <a:miter lim="800000"/>
              <a:headEnd/>
              <a:tailEnd/>
            </a:ln>
            <a:effectLst/>
          </p:spPr>
          <p:txBody>
            <a:bodyPr>
              <a:prstTxWarp prst="textNoShape">
                <a:avLst/>
              </a:prstTxWarp>
              <a:spAutoFit/>
            </a:bodyPr>
            <a:lstStyle/>
            <a:p>
              <a:pPr algn="ctr">
                <a:lnSpc>
                  <a:spcPct val="80000"/>
                </a:lnSpc>
                <a:spcBef>
                  <a:spcPct val="50000"/>
                </a:spcBef>
              </a:pPr>
              <a:r>
                <a:rPr lang="it-IT" sz="1600" b="1">
                  <a:latin typeface="Arial" pitchFamily="-112" charset="0"/>
                </a:rPr>
                <a:t>canale del sodio</a:t>
              </a:r>
              <a:endParaRPr lang="it-IT" sz="1600" b="1" baseline="30000">
                <a:latin typeface="Arial" pitchFamily="-112" charset="0"/>
              </a:endParaRPr>
            </a:p>
          </p:txBody>
        </p:sp>
        <p:sp>
          <p:nvSpPr>
            <p:cNvPr id="23558" name="Text Box 6"/>
            <p:cNvSpPr txBox="1">
              <a:spLocks noChangeArrowheads="1"/>
            </p:cNvSpPr>
            <p:nvPr/>
          </p:nvSpPr>
          <p:spPr bwMode="auto">
            <a:xfrm>
              <a:off x="2256" y="1104"/>
              <a:ext cx="1152" cy="304"/>
            </a:xfrm>
            <a:prstGeom prst="rect">
              <a:avLst/>
            </a:prstGeom>
            <a:noFill/>
            <a:ln w="9525">
              <a:noFill/>
              <a:miter lim="800000"/>
              <a:headEnd/>
              <a:tailEnd/>
            </a:ln>
            <a:effectLst/>
          </p:spPr>
          <p:txBody>
            <a:bodyPr>
              <a:prstTxWarp prst="textNoShape">
                <a:avLst/>
              </a:prstTxWarp>
              <a:spAutoFit/>
            </a:bodyPr>
            <a:lstStyle/>
            <a:p>
              <a:pPr algn="ctr">
                <a:lnSpc>
                  <a:spcPct val="80000"/>
                </a:lnSpc>
                <a:spcBef>
                  <a:spcPct val="50000"/>
                </a:spcBef>
              </a:pPr>
              <a:r>
                <a:rPr lang="it-IT" sz="1600" b="1">
                  <a:latin typeface="Arial" pitchFamily="-112" charset="0"/>
                </a:rPr>
                <a:t>canale-recettore per l’Ach</a:t>
              </a:r>
              <a:endParaRPr lang="it-IT" sz="1600" b="1" baseline="30000">
                <a:latin typeface="Arial" pitchFamily="-112" charset="0"/>
              </a:endParaRPr>
            </a:p>
          </p:txBody>
        </p:sp>
        <p:sp>
          <p:nvSpPr>
            <p:cNvPr id="23559" name="Text Box 7"/>
            <p:cNvSpPr txBox="1">
              <a:spLocks noChangeArrowheads="1"/>
            </p:cNvSpPr>
            <p:nvPr/>
          </p:nvSpPr>
          <p:spPr bwMode="auto">
            <a:xfrm>
              <a:off x="3648" y="1056"/>
              <a:ext cx="768" cy="304"/>
            </a:xfrm>
            <a:prstGeom prst="rect">
              <a:avLst/>
            </a:prstGeom>
            <a:noFill/>
            <a:ln w="9525">
              <a:noFill/>
              <a:miter lim="800000"/>
              <a:headEnd/>
              <a:tailEnd/>
            </a:ln>
            <a:effectLst/>
          </p:spPr>
          <p:txBody>
            <a:bodyPr>
              <a:prstTxWarp prst="textNoShape">
                <a:avLst/>
              </a:prstTxWarp>
              <a:spAutoFit/>
            </a:bodyPr>
            <a:lstStyle/>
            <a:p>
              <a:pPr algn="ctr">
                <a:lnSpc>
                  <a:spcPct val="80000"/>
                </a:lnSpc>
                <a:spcBef>
                  <a:spcPct val="50000"/>
                </a:spcBef>
              </a:pPr>
              <a:r>
                <a:rPr lang="it-IT" sz="1600" b="1">
                  <a:latin typeface="Arial" pitchFamily="-112" charset="0"/>
                </a:rPr>
                <a:t>canale del potassio</a:t>
              </a:r>
              <a:endParaRPr lang="it-IT" sz="1600" b="1" baseline="30000">
                <a:latin typeface="Arial" pitchFamily="-112" charset="0"/>
              </a:endParaRPr>
            </a:p>
          </p:txBody>
        </p:sp>
        <p:sp>
          <p:nvSpPr>
            <p:cNvPr id="23560" name="Text Box 8"/>
            <p:cNvSpPr txBox="1">
              <a:spLocks noChangeArrowheads="1"/>
            </p:cNvSpPr>
            <p:nvPr/>
          </p:nvSpPr>
          <p:spPr bwMode="auto">
            <a:xfrm>
              <a:off x="4704" y="1056"/>
              <a:ext cx="768" cy="304"/>
            </a:xfrm>
            <a:prstGeom prst="rect">
              <a:avLst/>
            </a:prstGeom>
            <a:noFill/>
            <a:ln w="9525">
              <a:noFill/>
              <a:miter lim="800000"/>
              <a:headEnd/>
              <a:tailEnd/>
            </a:ln>
            <a:effectLst/>
          </p:spPr>
          <p:txBody>
            <a:bodyPr>
              <a:prstTxWarp prst="textNoShape">
                <a:avLst/>
              </a:prstTxWarp>
              <a:spAutoFit/>
            </a:bodyPr>
            <a:lstStyle/>
            <a:p>
              <a:pPr algn="ctr">
                <a:lnSpc>
                  <a:spcPct val="80000"/>
                </a:lnSpc>
                <a:spcBef>
                  <a:spcPct val="50000"/>
                </a:spcBef>
              </a:pPr>
              <a:r>
                <a:rPr lang="it-IT" sz="1600" b="1">
                  <a:latin typeface="Arial" pitchFamily="-112" charset="0"/>
                </a:rPr>
                <a:t>canale del sodio</a:t>
              </a:r>
              <a:endParaRPr lang="it-IT" sz="1600" b="1" baseline="30000">
                <a:latin typeface="Arial" pitchFamily="-112" charset="0"/>
              </a:endParaRPr>
            </a:p>
          </p:txBody>
        </p:sp>
      </p:grpSp>
      <p:sp>
        <p:nvSpPr>
          <p:cNvPr id="23561" name="Rectangle 9"/>
          <p:cNvSpPr>
            <a:spLocks noChangeArrowheads="1"/>
          </p:cNvSpPr>
          <p:nvPr/>
        </p:nvSpPr>
        <p:spPr bwMode="auto">
          <a:xfrm>
            <a:off x="457200" y="990600"/>
            <a:ext cx="7772400" cy="457200"/>
          </a:xfrm>
          <a:prstGeom prst="rect">
            <a:avLst/>
          </a:prstGeom>
          <a:noFill/>
          <a:ln w="12700">
            <a:noFill/>
            <a:miter lim="800000"/>
            <a:headEnd/>
            <a:tailEnd/>
          </a:ln>
          <a:effectLst/>
        </p:spPr>
        <p:txBody>
          <a:bodyPr lIns="90487" tIns="44450" rIns="90487" bIns="44450" anchor="b">
            <a:prstTxWarp prst="textNoShape">
              <a:avLst/>
            </a:prstTxWarp>
          </a:bodyPr>
          <a:lstStyle/>
          <a:p>
            <a:pPr algn="ctr"/>
            <a:r>
              <a:rPr lang="en-US" sz="2400" b="1" dirty="0" err="1"/>
              <a:t>Dimensioni</a:t>
            </a:r>
            <a:r>
              <a:rPr lang="en-US" sz="2400" b="1" dirty="0"/>
              <a:t> del </a:t>
            </a:r>
            <a:r>
              <a:rPr lang="en-US" sz="2400" b="1" dirty="0" err="1"/>
              <a:t>Poro</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Documents and Settings\Administrator\Documenti\Didattica\Channels &amp; Transporters\Channels\Irk1\neq.gif"/>
          <p:cNvPicPr>
            <a:picLocks noChangeAspect="1" noChangeArrowheads="1" noCrop="1"/>
          </p:cNvPicPr>
          <p:nvPr/>
        </p:nvPicPr>
        <p:blipFill>
          <a:blip r:embed="rId3"/>
          <a:srcRect/>
          <a:stretch>
            <a:fillRect/>
          </a:stretch>
        </p:blipFill>
        <p:spPr bwMode="auto">
          <a:xfrm>
            <a:off x="533400" y="750332"/>
            <a:ext cx="2498609" cy="3429000"/>
          </a:xfrm>
          <a:prstGeom prst="rect">
            <a:avLst/>
          </a:prstGeom>
          <a:noFill/>
        </p:spPr>
      </p:pic>
      <p:pic>
        <p:nvPicPr>
          <p:cNvPr id="3" name="Picture 2"/>
          <p:cNvPicPr>
            <a:picLocks noChangeAspect="1" noChangeArrowheads="1"/>
          </p:cNvPicPr>
          <p:nvPr/>
        </p:nvPicPr>
        <p:blipFill>
          <a:blip r:embed="rId4"/>
          <a:srcRect/>
          <a:stretch>
            <a:fillRect/>
          </a:stretch>
        </p:blipFill>
        <p:spPr bwMode="auto">
          <a:xfrm>
            <a:off x="3242394" y="750332"/>
            <a:ext cx="2276969" cy="3429000"/>
          </a:xfrm>
          <a:prstGeom prst="rect">
            <a:avLst/>
          </a:prstGeom>
          <a:noFill/>
          <a:ln w="9525">
            <a:solidFill>
              <a:schemeClr val="tx1"/>
            </a:solidFill>
            <a:miter lim="800000"/>
            <a:headEnd/>
            <a:tailEnd/>
          </a:ln>
          <a:effectLst/>
        </p:spPr>
      </p:pic>
      <p:sp>
        <p:nvSpPr>
          <p:cNvPr id="4" name="TextBox 3"/>
          <p:cNvSpPr txBox="1"/>
          <p:nvPr/>
        </p:nvSpPr>
        <p:spPr>
          <a:xfrm>
            <a:off x="1066800" y="381000"/>
            <a:ext cx="3657600" cy="369332"/>
          </a:xfrm>
          <a:prstGeom prst="rect">
            <a:avLst/>
          </a:prstGeom>
          <a:noFill/>
        </p:spPr>
        <p:txBody>
          <a:bodyPr wrap="square" rtlCol="0">
            <a:spAutoFit/>
          </a:bodyPr>
          <a:lstStyle/>
          <a:p>
            <a:pPr algn="ctr"/>
            <a:r>
              <a:rPr lang="it-IT" dirty="0" smtClean="0"/>
              <a:t>Passaggio ioni </a:t>
            </a:r>
            <a:r>
              <a:rPr lang="it-IT" dirty="0" err="1" smtClean="0"/>
              <a:t>K+</a:t>
            </a:r>
            <a:r>
              <a:rPr lang="it-IT" dirty="0" smtClean="0"/>
              <a:t> in fila indiana</a:t>
            </a:r>
            <a:endParaRPr lang="it-IT" dirty="0"/>
          </a:p>
        </p:txBody>
      </p:sp>
      <p:grpSp>
        <p:nvGrpSpPr>
          <p:cNvPr id="5" name="Group 7"/>
          <p:cNvGrpSpPr>
            <a:grpSpLocks/>
          </p:cNvGrpSpPr>
          <p:nvPr/>
        </p:nvGrpSpPr>
        <p:grpSpPr bwMode="auto">
          <a:xfrm>
            <a:off x="5519263" y="3860941"/>
            <a:ext cx="3478094" cy="2848473"/>
            <a:chOff x="3767" y="1209"/>
            <a:chExt cx="3254" cy="2074"/>
          </a:xfrm>
        </p:grpSpPr>
        <p:graphicFrame>
          <p:nvGraphicFramePr>
            <p:cNvPr id="6" name="Object 4"/>
            <p:cNvGraphicFramePr>
              <a:graphicFrameLocks noChangeAspect="1"/>
            </p:cNvGraphicFramePr>
            <p:nvPr/>
          </p:nvGraphicFramePr>
          <p:xfrm>
            <a:off x="4093" y="1209"/>
            <a:ext cx="2928" cy="1815"/>
          </p:xfrm>
          <a:graphic>
            <a:graphicData uri="http://schemas.openxmlformats.org/presentationml/2006/ole">
              <p:oleObj spid="_x0000_s54274" name="Immagine bitmap" r:id="rId5" imgW="4069433" imgH="2521905" progId="Paint.Picture">
                <p:embed/>
              </p:oleObj>
            </a:graphicData>
          </a:graphic>
        </p:graphicFrame>
        <p:sp>
          <p:nvSpPr>
            <p:cNvPr id="7" name="Text Box 5"/>
            <p:cNvSpPr txBox="1">
              <a:spLocks noChangeArrowheads="1"/>
            </p:cNvSpPr>
            <p:nvPr/>
          </p:nvSpPr>
          <p:spPr bwMode="auto">
            <a:xfrm>
              <a:off x="5019" y="3110"/>
              <a:ext cx="1344" cy="17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200" b="1" dirty="0" err="1">
                  <a:latin typeface="Arial" pitchFamily="-112" charset="0"/>
                </a:rPr>
                <a:t>Concentr</a:t>
              </a:r>
              <a:r>
                <a:rPr lang="it-IT" sz="1200" b="1" dirty="0">
                  <a:latin typeface="Arial" pitchFamily="-112" charset="0"/>
                </a:rPr>
                <a:t>. di </a:t>
              </a:r>
              <a:r>
                <a:rPr lang="it-IT" sz="1200" b="1" dirty="0" err="1">
                  <a:latin typeface="Arial" pitchFamily="-112" charset="0"/>
                </a:rPr>
                <a:t>Na</a:t>
              </a:r>
              <a:r>
                <a:rPr lang="it-IT" sz="1200" b="1" baseline="30000" dirty="0" err="1">
                  <a:latin typeface="Arial" pitchFamily="-112" charset="0"/>
                </a:rPr>
                <a:t>+</a:t>
              </a:r>
              <a:r>
                <a:rPr lang="it-IT" sz="1200" b="1" dirty="0">
                  <a:latin typeface="Arial" pitchFamily="-112" charset="0"/>
                </a:rPr>
                <a:t> o </a:t>
              </a:r>
              <a:r>
                <a:rPr lang="it-IT" sz="1200" b="1" dirty="0" err="1">
                  <a:latin typeface="Arial" pitchFamily="-112" charset="0"/>
                </a:rPr>
                <a:t>K</a:t>
              </a:r>
              <a:r>
                <a:rPr lang="it-IT" sz="1200" b="1" baseline="30000" dirty="0" err="1">
                  <a:latin typeface="Arial" pitchFamily="-112" charset="0"/>
                </a:rPr>
                <a:t>+</a:t>
              </a:r>
              <a:r>
                <a:rPr lang="it-IT" sz="1200" b="1" baseline="30000" dirty="0">
                  <a:latin typeface="Arial" pitchFamily="-112" charset="0"/>
                </a:rPr>
                <a:t> </a:t>
              </a:r>
              <a:r>
                <a:rPr lang="it-IT" sz="1200" b="1" dirty="0">
                  <a:latin typeface="Arial" pitchFamily="-112" charset="0"/>
                </a:rPr>
                <a:t>(</a:t>
              </a:r>
              <a:r>
                <a:rPr lang="it-IT" sz="1200" b="1" dirty="0" err="1">
                  <a:latin typeface="Arial" pitchFamily="-112" charset="0"/>
                </a:rPr>
                <a:t>mM</a:t>
              </a:r>
              <a:r>
                <a:rPr lang="it-IT" sz="1200" b="1" dirty="0">
                  <a:latin typeface="Arial" pitchFamily="-112" charset="0"/>
                </a:rPr>
                <a:t>)</a:t>
              </a:r>
            </a:p>
          </p:txBody>
        </p:sp>
        <p:sp>
          <p:nvSpPr>
            <p:cNvPr id="8" name="Text Box 6"/>
            <p:cNvSpPr txBox="1">
              <a:spLocks noChangeArrowheads="1"/>
            </p:cNvSpPr>
            <p:nvPr/>
          </p:nvSpPr>
          <p:spPr bwMode="auto">
            <a:xfrm rot="16200000">
              <a:off x="2990" y="2160"/>
              <a:ext cx="1727" cy="17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200" b="1" dirty="0">
                  <a:latin typeface="Arial" pitchFamily="-112" charset="0"/>
                </a:rPr>
                <a:t>Conduttanza di singolo canale (</a:t>
              </a:r>
              <a:r>
                <a:rPr lang="it-IT" sz="1200" b="1" dirty="0" err="1">
                  <a:latin typeface="Arial" pitchFamily="-112" charset="0"/>
                </a:rPr>
                <a:t>pS</a:t>
              </a:r>
              <a:r>
                <a:rPr lang="it-IT" sz="1200" b="1" dirty="0">
                  <a:latin typeface="Arial" pitchFamily="-112" charset="0"/>
                </a:rPr>
                <a:t>)</a:t>
              </a:r>
            </a:p>
          </p:txBody>
        </p:sp>
      </p:grpSp>
      <p:sp>
        <p:nvSpPr>
          <p:cNvPr id="9" name="TextBox 8"/>
          <p:cNvSpPr txBox="1"/>
          <p:nvPr/>
        </p:nvSpPr>
        <p:spPr>
          <a:xfrm>
            <a:off x="6248400" y="3429000"/>
            <a:ext cx="2209800" cy="369332"/>
          </a:xfrm>
          <a:prstGeom prst="rect">
            <a:avLst/>
          </a:prstGeom>
          <a:noFill/>
        </p:spPr>
        <p:txBody>
          <a:bodyPr wrap="square" rtlCol="0">
            <a:spAutoFit/>
          </a:bodyPr>
          <a:lstStyle/>
          <a:p>
            <a:r>
              <a:rPr lang="it-IT" b="1" dirty="0" smtClean="0"/>
              <a:t>Flussi sono </a:t>
            </a:r>
            <a:r>
              <a:rPr lang="it-IT" b="1" dirty="0" smtClean="0"/>
              <a:t>saturanti</a:t>
            </a:r>
            <a:endParaRPr lang="it-IT"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1224</TotalTime>
  <Words>4128</Words>
  <Application>Microsoft Macintosh PowerPoint</Application>
  <PresentationFormat>On-screen Show (4:3)</PresentationFormat>
  <Paragraphs>243</Paragraphs>
  <Slides>39</Slides>
  <Notes>0</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39</vt:i4>
      </vt:variant>
    </vt:vector>
  </HeadingPairs>
  <TitlesOfParts>
    <vt:vector size="42" baseType="lpstr">
      <vt:lpstr>Office Theme</vt:lpstr>
      <vt:lpstr>???</vt:lpstr>
      <vt:lpstr>Immagine bitmap</vt:lpstr>
      <vt:lpstr>Slide 1</vt:lpstr>
      <vt:lpstr>Slide 2</vt:lpstr>
      <vt:lpstr>Slide 3</vt:lpstr>
      <vt:lpstr>Slide 4</vt:lpstr>
      <vt:lpstr>Recettore nicotinico: esempio di recettore canale</vt:lpstr>
      <vt:lpstr>Canali ionici I canali ionici sono macromolecole glicoproteiche struttura simile ai recettori canali –subunità omomeriche (K+ voltaggio dipendenti), subunità eteromeriche (Ca+ alfa forma il poro, altre subunità extr o intracellulari, funzioni modulatorie) -  circoscrive un poro idofilo che   consente il passaggio di ioni, nella direzione determinata dal loro gradiente elettrochimico  In genere, gli ioni tendono a spostarsi da una regione a maggiore concentrazione verso una a concentrazione minore, ma in presenza di un gradiente elettrico è possibile che non vi sia flusso transmembranario di ioni, anche in presenza di un gradiente di concentrazione.      In  soluzione acquosa tutti gli ioni sono circondati da un alone di molecole d’acqua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Recettori accoppiati a tirosin chinasi  </vt:lpstr>
      <vt:lpstr>Slide 38</vt:lpstr>
      <vt:lpstr>Slide 39</vt:lpstr>
    </vt:vector>
  </TitlesOfParts>
  <Company>Canu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90</cp:revision>
  <dcterms:created xsi:type="dcterms:W3CDTF">2012-10-10T15:23:02Z</dcterms:created>
  <dcterms:modified xsi:type="dcterms:W3CDTF">2012-10-11T04:40:23Z</dcterms:modified>
</cp:coreProperties>
</file>