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B3BF4-9C24-4BBD-9A42-766C59070EE1}" type="datetimeFigureOut">
              <a:rPr lang="it-IT" smtClean="0"/>
              <a:t>29/11/2010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1713-8DA7-4FD4-AF01-598E10904834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22475" y="271463"/>
            <a:ext cx="43386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>
                <a:solidFill>
                  <a:srgbClr val="FF0000"/>
                </a:solidFill>
              </a:rPr>
              <a:t>SOLUBILITA’ DEI GAS NEI LIQUIDI</a:t>
            </a:r>
            <a:endParaRPr lang="it-IT" sz="2800"/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57188" y="1214438"/>
            <a:ext cx="857250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dirty="0"/>
              <a:t>I gas possono sciogliersi in un liquido. All’equilibrio la quantità di gas disciolta per unità di volume in un liquido, cioè la sua concentrazione dipende dalla </a:t>
            </a:r>
            <a:r>
              <a:rPr lang="it-IT" sz="1400" dirty="0">
                <a:solidFill>
                  <a:srgbClr val="FF0000"/>
                </a:solidFill>
              </a:rPr>
              <a:t>TEMPERATURA</a:t>
            </a:r>
            <a:r>
              <a:rPr lang="it-IT" sz="1400" dirty="0"/>
              <a:t>, dalla </a:t>
            </a:r>
            <a:r>
              <a:rPr lang="it-IT" sz="1400" dirty="0">
                <a:solidFill>
                  <a:srgbClr val="FF0000"/>
                </a:solidFill>
              </a:rPr>
              <a:t>PRESSIONE PARZIALE</a:t>
            </a:r>
            <a:r>
              <a:rPr lang="it-IT" sz="1400" dirty="0"/>
              <a:t>  del gas nella miscela gassosa, dalle </a:t>
            </a:r>
            <a:r>
              <a:rPr lang="it-IT" sz="1400" dirty="0">
                <a:solidFill>
                  <a:srgbClr val="FF0000"/>
                </a:solidFill>
              </a:rPr>
              <a:t>PROPRIETA’ CHIMICHE</a:t>
            </a:r>
            <a:r>
              <a:rPr lang="it-IT" sz="1400" dirty="0"/>
              <a:t> del gas e dalle </a:t>
            </a:r>
            <a:r>
              <a:rPr lang="it-IT" sz="1400" dirty="0">
                <a:solidFill>
                  <a:srgbClr val="FF0000"/>
                </a:solidFill>
              </a:rPr>
              <a:t>PROPRIETA’CHIMICHE</a:t>
            </a:r>
            <a:r>
              <a:rPr lang="it-IT" sz="1400" dirty="0"/>
              <a:t> del liquido. Maggiore affinità vi sarà tra le molecole del liquido e quelle del gas che, a parità di P, si scioglierà in maggior quantità.</a:t>
            </a:r>
          </a:p>
          <a:p>
            <a:r>
              <a:rPr lang="it-IT" sz="1400" dirty="0"/>
              <a:t>La quantità di gas  che si scioglie in un volume unitario di liquido è espressa dalla</a:t>
            </a:r>
          </a:p>
          <a:p>
            <a:endParaRPr lang="it-IT" sz="1400" dirty="0"/>
          </a:p>
          <a:p>
            <a:r>
              <a:rPr lang="it-IT" sz="1400" dirty="0">
                <a:solidFill>
                  <a:srgbClr val="FF0000"/>
                </a:solidFill>
              </a:rPr>
              <a:t>LEGGE </a:t>
            </a:r>
            <a:r>
              <a:rPr lang="it-IT" sz="1400" dirty="0" err="1">
                <a:solidFill>
                  <a:srgbClr val="FF0000"/>
                </a:solidFill>
              </a:rPr>
              <a:t>DI</a:t>
            </a:r>
            <a:r>
              <a:rPr lang="it-IT" sz="1400" dirty="0">
                <a:solidFill>
                  <a:srgbClr val="FF0000"/>
                </a:solidFill>
              </a:rPr>
              <a:t> HENRY:</a:t>
            </a:r>
          </a:p>
          <a:p>
            <a:r>
              <a:rPr lang="it-IT" sz="1400" dirty="0"/>
              <a:t>A  T costante la concentrazione di un gas in un  liquido è proporzionale  alla sua pressione  parziale.</a:t>
            </a:r>
          </a:p>
          <a:p>
            <a:endParaRPr lang="it-IT" sz="1400" dirty="0">
              <a:solidFill>
                <a:srgbClr val="FF0000"/>
              </a:solidFill>
            </a:endParaRPr>
          </a:p>
          <a:p>
            <a:r>
              <a:rPr lang="it-IT" sz="1400" dirty="0" err="1"/>
              <a:t>C=kP</a:t>
            </a:r>
            <a:endParaRPr lang="it-IT" sz="1400" dirty="0"/>
          </a:p>
          <a:p>
            <a:endParaRPr lang="it-IT" sz="1400" dirty="0"/>
          </a:p>
          <a:p>
            <a:r>
              <a:rPr lang="it-IT" sz="1400" dirty="0" err="1"/>
              <a:t>C=</a:t>
            </a:r>
            <a:r>
              <a:rPr lang="it-IT" sz="1400" dirty="0"/>
              <a:t> concentrazione gas disciolto              </a:t>
            </a:r>
            <a:r>
              <a:rPr lang="it-IT" sz="1400" dirty="0" err="1"/>
              <a:t>P=</a:t>
            </a:r>
            <a:r>
              <a:rPr lang="it-IT" sz="1400" dirty="0"/>
              <a:t> pressione del gas                </a:t>
            </a:r>
            <a:r>
              <a:rPr lang="it-IT" sz="1400" dirty="0" err="1"/>
              <a:t>K=</a:t>
            </a:r>
            <a:r>
              <a:rPr lang="it-IT" sz="1400" dirty="0"/>
              <a:t> coefficiente di solubilità</a:t>
            </a:r>
          </a:p>
          <a:p>
            <a:endParaRPr lang="it-IT" sz="1400" dirty="0"/>
          </a:p>
          <a:p>
            <a:r>
              <a:rPr lang="it-IT" sz="1400" dirty="0"/>
              <a:t>Maggiore è  K maggiore sarà la quantità di gas che si scioglie ad una data P</a:t>
            </a:r>
          </a:p>
          <a:p>
            <a:endParaRPr lang="it-IT" sz="1400" dirty="0"/>
          </a:p>
          <a:p>
            <a:r>
              <a:rPr lang="it-IT" sz="1400" dirty="0"/>
              <a:t>Più il gas è solubile nel liquido  e maggiore sarà la sua concentrazione.  Il gas disciolto in un liquido esercita una P che si chiama tensione del gas in soluzione che è = alla P parziale del gas nella fase gassosa in equilibrio con il liquido.</a:t>
            </a:r>
          </a:p>
          <a:p>
            <a:endParaRPr lang="it-IT" sz="1400" dirty="0"/>
          </a:p>
          <a:p>
            <a:endParaRPr lang="it-IT" sz="1400" dirty="0"/>
          </a:p>
          <a:p>
            <a:r>
              <a:rPr lang="it-IT" sz="1400" dirty="0" err="1"/>
              <a:t>k=C</a:t>
            </a:r>
            <a:r>
              <a:rPr lang="it-IT" sz="1400" dirty="0"/>
              <a:t>/P             C1/P1=C2/P2  </a:t>
            </a:r>
          </a:p>
          <a:p>
            <a:r>
              <a:rPr lang="it-IT" sz="1400" dirty="0"/>
              <a:t> </a:t>
            </a:r>
          </a:p>
          <a:p>
            <a:r>
              <a:rPr lang="it-IT" sz="1400" dirty="0"/>
              <a:t>quindi se la P parziale raddoppia, </a:t>
            </a:r>
            <a:r>
              <a:rPr lang="it-IT" sz="1400" dirty="0" err="1"/>
              <a:t>raddoppia</a:t>
            </a:r>
            <a:r>
              <a:rPr lang="it-IT" sz="1400" dirty="0"/>
              <a:t> anche la concentrazione di gas disciolto nel liquido</a:t>
            </a:r>
          </a:p>
          <a:p>
            <a:endParaRPr lang="it-I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Attività didattica\MedIsem\resp1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4000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Attività didattica\MedIsem\resp1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4676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026" descr="C:\Attività didattica\MedIsem\resp1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0"/>
            <a:ext cx="74676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it-IT" smtClean="0"/>
              <a:t>D.U. Silverthon                  </a:t>
            </a:r>
            <a:r>
              <a:rPr lang="it-IT" b="1" smtClean="0"/>
              <a:t>Fisiologia: un approccio integrato</a:t>
            </a:r>
            <a:r>
              <a:rPr lang="it-IT" smtClean="0"/>
              <a:t>, terza edizione               Copyright 2007 CEA Casa Editrice Ambrosiana</a:t>
            </a:r>
          </a:p>
        </p:txBody>
      </p:sp>
      <p:pic>
        <p:nvPicPr>
          <p:cNvPr id="40963" name="Picture 2" descr="3684918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013" y="381000"/>
            <a:ext cx="3355975" cy="561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476672"/>
            <a:ext cx="94685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            </a:t>
            </a:r>
            <a:r>
              <a:rPr lang="it-IT" dirty="0" smtClean="0">
                <a:solidFill>
                  <a:srgbClr val="FF0000"/>
                </a:solidFill>
              </a:rPr>
              <a:t>EMOGLOBINE </a:t>
            </a:r>
            <a:r>
              <a:rPr lang="it-IT" dirty="0">
                <a:solidFill>
                  <a:srgbClr val="FF0000"/>
                </a:solidFill>
              </a:rPr>
              <a:t>PATOLOGICHE </a:t>
            </a:r>
            <a:r>
              <a:rPr lang="it-IT" dirty="0" smtClean="0">
                <a:solidFill>
                  <a:srgbClr val="FF0000"/>
                </a:solidFill>
              </a:rPr>
              <a:t>UMANE</a:t>
            </a:r>
          </a:p>
          <a:p>
            <a:endParaRPr lang="it-IT" dirty="0" smtClean="0"/>
          </a:p>
          <a:p>
            <a:r>
              <a:rPr lang="it-IT" dirty="0" smtClean="0"/>
              <a:t>                                                     </a:t>
            </a:r>
            <a:r>
              <a:rPr lang="it-IT" dirty="0" smtClean="0">
                <a:solidFill>
                  <a:srgbClr val="FF0000"/>
                </a:solidFill>
              </a:rPr>
              <a:t>CARBOSSIEMOGLOBINA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FORME </a:t>
            </a:r>
            <a:r>
              <a:rPr lang="it-IT" dirty="0"/>
              <a:t>INATTIVE </a:t>
            </a:r>
            <a:r>
              <a:rPr lang="it-IT" dirty="0" err="1" smtClean="0"/>
              <a:t>DI</a:t>
            </a:r>
            <a:r>
              <a:rPr lang="it-IT" dirty="0" smtClean="0"/>
              <a:t> </a:t>
            </a:r>
            <a:r>
              <a:rPr lang="it-IT" dirty="0" err="1" smtClean="0"/>
              <a:t>Hb</a:t>
            </a:r>
            <a:endParaRPr lang="it-IT" dirty="0" smtClean="0"/>
          </a:p>
          <a:p>
            <a:r>
              <a:rPr lang="it-IT" dirty="0" smtClean="0"/>
              <a:t>                                                        </a:t>
            </a:r>
            <a:r>
              <a:rPr lang="it-IT" dirty="0" smtClean="0">
                <a:solidFill>
                  <a:srgbClr val="FF0000"/>
                </a:solidFill>
              </a:rPr>
              <a:t>METEMOGLOBINA</a:t>
            </a:r>
          </a:p>
          <a:p>
            <a:endParaRPr lang="it-IT" dirty="0" smtClean="0"/>
          </a:p>
          <a:p>
            <a:r>
              <a:rPr lang="it-IT" dirty="0" smtClean="0"/>
              <a:t>MODIFICAZIONI </a:t>
            </a:r>
            <a:r>
              <a:rPr lang="it-IT" dirty="0"/>
              <a:t>QUALITATIVE </a:t>
            </a:r>
            <a:r>
              <a:rPr lang="it-IT" dirty="0" smtClean="0"/>
              <a:t>           </a:t>
            </a:r>
            <a:r>
              <a:rPr lang="it-IT" dirty="0" smtClean="0">
                <a:solidFill>
                  <a:srgbClr val="FF0000"/>
                </a:solidFill>
              </a:rPr>
              <a:t>ANEMIA  FALCIFORME</a:t>
            </a:r>
          </a:p>
          <a:p>
            <a:endParaRPr lang="it-IT" dirty="0"/>
          </a:p>
          <a:p>
            <a:r>
              <a:rPr lang="it-IT" dirty="0" smtClean="0"/>
              <a:t>MODIFICAZIONI </a:t>
            </a:r>
            <a:r>
              <a:rPr lang="it-IT" dirty="0"/>
              <a:t>QUANTITATIVE (</a:t>
            </a:r>
            <a:r>
              <a:rPr lang="it-IT" dirty="0" smtClean="0"/>
              <a:t>SINDROMI TALASSEMICHE)</a:t>
            </a:r>
          </a:p>
          <a:p>
            <a:endParaRPr lang="it-IT" dirty="0"/>
          </a:p>
          <a:p>
            <a:r>
              <a:rPr lang="it-IT" dirty="0" smtClean="0"/>
              <a:t>                                                  </a:t>
            </a:r>
            <a:r>
              <a:rPr lang="el-GR" dirty="0" smtClean="0">
                <a:solidFill>
                  <a:srgbClr val="FF0000"/>
                </a:solidFill>
              </a:rPr>
              <a:t>α-</a:t>
            </a:r>
            <a:r>
              <a:rPr lang="it-IT" dirty="0" smtClean="0">
                <a:solidFill>
                  <a:srgbClr val="FF0000"/>
                </a:solidFill>
              </a:rPr>
              <a:t>TALASSEMIE   ß-TALASSEMIE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/>
          <p:nvPr/>
        </p:nvCxnSpPr>
        <p:spPr bwMode="auto">
          <a:xfrm flipV="1">
            <a:off x="3635896" y="1628800"/>
            <a:ext cx="504056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Connettore 2 6"/>
          <p:cNvCxnSpPr/>
          <p:nvPr/>
        </p:nvCxnSpPr>
        <p:spPr bwMode="auto">
          <a:xfrm>
            <a:off x="3707904" y="2492896"/>
            <a:ext cx="567680" cy="4236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Connettore 2 8"/>
          <p:cNvCxnSpPr/>
          <p:nvPr/>
        </p:nvCxnSpPr>
        <p:spPr bwMode="auto">
          <a:xfrm>
            <a:off x="4644008" y="3645024"/>
            <a:ext cx="50405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980728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L'intossicazione da monossido di carbonio</a:t>
            </a:r>
            <a:endParaRPr lang="it-IT" dirty="0" smtClean="0"/>
          </a:p>
          <a:p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Il CO presenta un'affinità per l'emoglobina 200-300 volte maggiore rispetto a quella per l'ossigeno.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In presenza di un'elevata concentrazione nell'aria inspirata, il CO viene assorbito rapidamente, a livello alveolare, andando a formare un solido legame con l'emoglobina formando la Carbossiemoglobina (</a:t>
            </a:r>
            <a:r>
              <a:rPr lang="it-IT" dirty="0" err="1" smtClean="0"/>
              <a:t>COHb</a:t>
            </a:r>
            <a:r>
              <a:rPr lang="it-IT" dirty="0" smtClean="0"/>
              <a:t>). </a:t>
            </a:r>
            <a:endParaRPr lang="it-IT" dirty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E’ limitata la capacità di trasporto e di rilascio di ossigeno ai tessuti determinando un quadro di </a:t>
            </a:r>
            <a:r>
              <a:rPr lang="it-IT" dirty="0" err="1" smtClean="0"/>
              <a:t>ipo</a:t>
            </a:r>
            <a:r>
              <a:rPr lang="it-IT" dirty="0" smtClean="0"/>
              <a:t>/anossia tessutale.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</a:t>
            </a:r>
            <a:r>
              <a:rPr lang="it-IT" dirty="0"/>
              <a:t>S</a:t>
            </a:r>
            <a:r>
              <a:rPr lang="it-IT" dirty="0" smtClean="0"/>
              <a:t>postamento verso sinistra della curva di dissociazione dell'emoglobina (effetto </a:t>
            </a:r>
            <a:r>
              <a:rPr lang="it-IT" dirty="0" err="1" smtClean="0"/>
              <a:t>Haldane</a:t>
            </a:r>
            <a:r>
              <a:rPr lang="it-IT" dirty="0" smtClean="0"/>
              <a:t>). 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Azione tossica diretta del CO sulla citocromo-ossidasi della catena respiratoria con un effetto tossico sulla respirazione cellulare.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592" y="476672"/>
            <a:ext cx="74888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L'impossibilità dei globuli rossi di legare ossigeno in presenza di </a:t>
            </a:r>
            <a:r>
              <a:rPr lang="it-IT" sz="3200" dirty="0" err="1" smtClean="0">
                <a:solidFill>
                  <a:srgbClr val="FF0000"/>
                </a:solidFill>
              </a:rPr>
              <a:t>COHb</a:t>
            </a:r>
            <a:r>
              <a:rPr lang="it-IT" sz="3200" dirty="0" smtClean="0">
                <a:solidFill>
                  <a:srgbClr val="FF0000"/>
                </a:solidFill>
              </a:rPr>
              <a:t>,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 lo spostamento verso sinistra della curva di dissociazione dell'emoglobina</a:t>
            </a:r>
          </a:p>
          <a:p>
            <a:r>
              <a:rPr lang="it-IT" sz="3200" dirty="0" smtClean="0">
                <a:solidFill>
                  <a:srgbClr val="FF0000"/>
                </a:solidFill>
              </a:rPr>
              <a:t>e l'interferenza con la catena respiratoria cellulare </a:t>
            </a:r>
            <a:r>
              <a:rPr lang="it-IT" sz="3200" dirty="0" smtClean="0"/>
              <a:t>costituiscono </a:t>
            </a:r>
            <a:r>
              <a:rPr lang="it-IT" sz="3200" dirty="0" smtClean="0">
                <a:solidFill>
                  <a:srgbClr val="FF0000"/>
                </a:solidFill>
              </a:rPr>
              <a:t>il meccanismo </a:t>
            </a:r>
            <a:r>
              <a:rPr lang="it-IT" sz="3200" dirty="0" err="1" smtClean="0">
                <a:solidFill>
                  <a:srgbClr val="FF0000"/>
                </a:solidFill>
              </a:rPr>
              <a:t>eziopatogenetico</a:t>
            </a:r>
            <a:r>
              <a:rPr lang="it-IT" sz="3200" dirty="0" smtClean="0">
                <a:solidFill>
                  <a:srgbClr val="FF0000"/>
                </a:solidFill>
              </a:rPr>
              <a:t> dell'avvelenamento acuto </a:t>
            </a:r>
            <a:r>
              <a:rPr lang="it-IT" sz="3200" dirty="0" smtClean="0"/>
              <a:t>da monossido di carbonio. </a:t>
            </a:r>
            <a:endParaRPr lang="it-IT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528" y="1124744"/>
            <a:ext cx="88559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 causa della stabilità del legame con l'emoglobina il CO ha dei tempi di eliminazione ematica molto elevati:</a:t>
            </a:r>
          </a:p>
          <a:p>
            <a:r>
              <a:rPr lang="it-IT" dirty="0" smtClean="0"/>
              <a:t> in ossigeno al </a:t>
            </a:r>
            <a:r>
              <a:rPr lang="it-IT" dirty="0" smtClean="0">
                <a:solidFill>
                  <a:srgbClr val="FF0000"/>
                </a:solidFill>
              </a:rPr>
              <a:t>21%</a:t>
            </a:r>
            <a:r>
              <a:rPr lang="it-IT" dirty="0" smtClean="0"/>
              <a:t> (aria atmosferica) la </a:t>
            </a:r>
            <a:r>
              <a:rPr lang="it-IT" dirty="0" smtClean="0">
                <a:solidFill>
                  <a:srgbClr val="FF0000"/>
                </a:solidFill>
              </a:rPr>
              <a:t>concentrazione di CO si dimezza in 320-330 minuti</a:t>
            </a:r>
            <a:r>
              <a:rPr lang="it-IT" dirty="0" smtClean="0"/>
              <a:t>,</a:t>
            </a:r>
          </a:p>
          <a:p>
            <a:r>
              <a:rPr lang="it-IT" dirty="0" smtClean="0"/>
              <a:t> mediante somministrazione di </a:t>
            </a:r>
            <a:r>
              <a:rPr lang="it-IT" dirty="0" smtClean="0">
                <a:solidFill>
                  <a:srgbClr val="FF0000"/>
                </a:solidFill>
              </a:rPr>
              <a:t>ossigeno al 100% </a:t>
            </a:r>
            <a:r>
              <a:rPr lang="it-IT" dirty="0" smtClean="0"/>
              <a:t>occorrono </a:t>
            </a:r>
            <a:r>
              <a:rPr lang="it-IT" dirty="0" smtClean="0">
                <a:solidFill>
                  <a:srgbClr val="FF0000"/>
                </a:solidFill>
              </a:rPr>
              <a:t>40-80 minuti per dimezzarne </a:t>
            </a:r>
            <a:r>
              <a:rPr lang="it-IT" dirty="0" smtClean="0"/>
              <a:t>la concentrazione ematica. </a:t>
            </a:r>
          </a:p>
          <a:p>
            <a:r>
              <a:rPr lang="it-IT" dirty="0" smtClean="0"/>
              <a:t>L'ossigeno terapia </a:t>
            </a:r>
            <a:r>
              <a:rPr lang="it-IT" dirty="0" smtClean="0">
                <a:solidFill>
                  <a:srgbClr val="FF0000"/>
                </a:solidFill>
              </a:rPr>
              <a:t>in camera iperbarica (3 </a:t>
            </a:r>
            <a:r>
              <a:rPr lang="it-IT" dirty="0" err="1" smtClean="0">
                <a:solidFill>
                  <a:srgbClr val="FF0000"/>
                </a:solidFill>
              </a:rPr>
              <a:t>atm</a:t>
            </a:r>
            <a:r>
              <a:rPr lang="it-IT" dirty="0" smtClean="0">
                <a:solidFill>
                  <a:srgbClr val="FF0000"/>
                </a:solidFill>
              </a:rPr>
              <a:t>.) </a:t>
            </a:r>
            <a:r>
              <a:rPr lang="it-IT" dirty="0" smtClean="0"/>
              <a:t>permette ridurre a metà la quantità di CO nel sangue in un tempo inferiore ai </a:t>
            </a:r>
            <a:r>
              <a:rPr lang="it-IT" dirty="0" smtClean="0">
                <a:solidFill>
                  <a:srgbClr val="FF0000"/>
                </a:solidFill>
              </a:rPr>
              <a:t>25 minuti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248" y="908720"/>
            <a:ext cx="9054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Le intossicazioni da monossido di carbonio si verificano in varie circostanze</a:t>
            </a:r>
            <a:r>
              <a:rPr lang="it-IT" dirty="0" smtClean="0"/>
              <a:t>: </a:t>
            </a:r>
          </a:p>
          <a:p>
            <a:r>
              <a:rPr lang="it-IT" dirty="0" smtClean="0"/>
              <a:t>1) Cause accidentali scaldabagni, impianti di riscaldamento difettosi, camini e stufe a legna in locali non sufficientemente ventilati</a:t>
            </a:r>
          </a:p>
          <a:p>
            <a:r>
              <a:rPr lang="it-IT" dirty="0" smtClean="0"/>
              <a:t>2) Cause ambientali gas di scarico di autoveicoli a motore, industrie e impianti di riscaldamento. </a:t>
            </a:r>
          </a:p>
          <a:p>
            <a:r>
              <a:rPr lang="it-IT" dirty="0" smtClean="0"/>
              <a:t>3) Cause intenzionali. Il sistema più utilizzato é quello dell'immissione dei gas di scarico degli autoveicoli in locali piccoli quali garage o lo stesso abitacolo della vettura. </a:t>
            </a:r>
          </a:p>
          <a:p>
            <a:r>
              <a:rPr lang="it-IT" dirty="0" smtClean="0"/>
              <a:t>4) fumatori di sigarette, sigari o pipa che hanno un livello di carbossiemoglobina superiore a quello dei non fumatori (3% - 7% per i fumatori, 1% -5% per i non fumatori).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08125" y="23764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sz="2800"/>
          </a:p>
        </p:txBody>
      </p:sp>
      <p:pic>
        <p:nvPicPr>
          <p:cNvPr id="28675" name="Picture 3" descr="C:\Attività didattica\MedIsem\resp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6775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 bwMode="auto">
          <a:xfrm>
            <a:off x="1907704" y="260648"/>
            <a:ext cx="4536504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982176"/>
            <a:ext cx="9828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SITUAZIONE NORMALE</a:t>
            </a:r>
          </a:p>
          <a:p>
            <a:r>
              <a:rPr lang="it-IT" dirty="0" smtClean="0"/>
              <a:t>TENDENZA </a:t>
            </a:r>
            <a:r>
              <a:rPr lang="it-IT" dirty="0"/>
              <a:t>DEL </a:t>
            </a:r>
            <a:r>
              <a:rPr lang="it-IT" dirty="0" err="1" smtClean="0"/>
              <a:t>Hb</a:t>
            </a:r>
            <a:r>
              <a:rPr lang="it-IT" dirty="0" smtClean="0"/>
              <a:t> AD </a:t>
            </a:r>
            <a:r>
              <a:rPr lang="it-IT" dirty="0"/>
              <a:t>OSSIDARSI </a:t>
            </a:r>
            <a:r>
              <a:rPr lang="it-IT" dirty="0" smtClean="0"/>
              <a:t>           SISTEMA </a:t>
            </a:r>
            <a:r>
              <a:rPr lang="it-IT" dirty="0"/>
              <a:t>ENZIMATICO MANTIENE Fe</a:t>
            </a:r>
            <a:r>
              <a:rPr lang="it-IT" dirty="0" smtClean="0"/>
              <a:t>++ </a:t>
            </a:r>
          </a:p>
          <a:p>
            <a:r>
              <a:rPr lang="it-IT" dirty="0" smtClean="0"/>
              <a:t>0.5 </a:t>
            </a:r>
            <a:r>
              <a:rPr lang="it-IT" dirty="0"/>
              <a:t>% ALLO STATO </a:t>
            </a:r>
            <a:r>
              <a:rPr lang="it-IT" dirty="0" err="1"/>
              <a:t>DI</a:t>
            </a:r>
            <a:r>
              <a:rPr lang="it-IT" dirty="0"/>
              <a:t> METEMOGLOBINA ( Fe+++ )</a:t>
            </a:r>
          </a:p>
          <a:p>
            <a:endParaRPr lang="it-IT" dirty="0" smtClean="0"/>
          </a:p>
          <a:p>
            <a:r>
              <a:rPr lang="it-IT" dirty="0" smtClean="0"/>
              <a:t>                              MANCANZA CONGENITA </a:t>
            </a:r>
            <a:r>
              <a:rPr lang="it-IT" dirty="0" err="1" smtClean="0"/>
              <a:t>DI</a:t>
            </a:r>
            <a:r>
              <a:rPr lang="it-IT" dirty="0" smtClean="0"/>
              <a:t> METEMOGLOBINA </a:t>
            </a:r>
            <a:endParaRPr lang="it-IT" dirty="0" smtClean="0"/>
          </a:p>
          <a:p>
            <a:r>
              <a:rPr lang="it-IT" dirty="0" smtClean="0"/>
              <a:t>                                REDUTTASI</a:t>
            </a:r>
            <a:endParaRPr lang="it-IT" dirty="0"/>
          </a:p>
          <a:p>
            <a:r>
              <a:rPr lang="it-IT" dirty="0" smtClean="0"/>
              <a:t>ANOMALIE</a:t>
            </a:r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                                      SOSTITUZIONE </a:t>
            </a:r>
            <a:r>
              <a:rPr lang="it-IT" dirty="0" err="1"/>
              <a:t>DI</a:t>
            </a:r>
            <a:r>
              <a:rPr lang="it-IT" dirty="0"/>
              <a:t> UN </a:t>
            </a:r>
            <a:r>
              <a:rPr lang="it-IT" dirty="0" smtClean="0"/>
              <a:t>AMINOACIDO </a:t>
            </a:r>
          </a:p>
          <a:p>
            <a:r>
              <a:rPr lang="it-IT" dirty="0" smtClean="0"/>
              <a:t>         GRAN </a:t>
            </a:r>
            <a:r>
              <a:rPr lang="it-IT" dirty="0"/>
              <a:t>PARTE DEL FERRO CIRCOLANTE E’ ALLO STATO </a:t>
            </a:r>
            <a:endParaRPr lang="it-IT" dirty="0" smtClean="0"/>
          </a:p>
          <a:p>
            <a:r>
              <a:rPr lang="it-IT" dirty="0" smtClean="0"/>
              <a:t>         FERRICO </a:t>
            </a:r>
            <a:r>
              <a:rPr lang="it-IT" dirty="0"/>
              <a:t>( Fe+++)</a:t>
            </a:r>
          </a:p>
        </p:txBody>
      </p:sp>
      <p:cxnSp>
        <p:nvCxnSpPr>
          <p:cNvPr id="6" name="Connettore 2 5"/>
          <p:cNvCxnSpPr/>
          <p:nvPr/>
        </p:nvCxnSpPr>
        <p:spPr bwMode="auto">
          <a:xfrm>
            <a:off x="5364088" y="1916832"/>
            <a:ext cx="504056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Connettore 2 6"/>
          <p:cNvCxnSpPr/>
          <p:nvPr/>
        </p:nvCxnSpPr>
        <p:spPr bwMode="auto">
          <a:xfrm rot="10800000">
            <a:off x="5004048" y="1916832"/>
            <a:ext cx="512440" cy="83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ttangolo 8"/>
          <p:cNvSpPr/>
          <p:nvPr/>
        </p:nvSpPr>
        <p:spPr>
          <a:xfrm>
            <a:off x="2051720" y="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>
                <a:solidFill>
                  <a:srgbClr val="FF0000"/>
                </a:solidFill>
              </a:rPr>
              <a:t>METEGLOBINEMIE : Fe+++</a:t>
            </a:r>
          </a:p>
        </p:txBody>
      </p:sp>
      <p:cxnSp>
        <p:nvCxnSpPr>
          <p:cNvPr id="11" name="Connettore 2 10"/>
          <p:cNvCxnSpPr/>
          <p:nvPr/>
        </p:nvCxnSpPr>
        <p:spPr bwMode="auto">
          <a:xfrm flipV="1">
            <a:off x="1835696" y="3645024"/>
            <a:ext cx="50405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onnettore 2 12"/>
          <p:cNvCxnSpPr/>
          <p:nvPr/>
        </p:nvCxnSpPr>
        <p:spPr bwMode="auto">
          <a:xfrm rot="16200000" flipH="1">
            <a:off x="1727684" y="4401108"/>
            <a:ext cx="855712" cy="639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 bwMode="auto">
          <a:xfrm>
            <a:off x="7452320" y="4437112"/>
            <a:ext cx="1152128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5805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4644008" y="-415499"/>
            <a:ext cx="449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b="1" dirty="0" smtClean="0">
                <a:solidFill>
                  <a:srgbClr val="FF0000"/>
                </a:solidFill>
              </a:rPr>
              <a:t>OSSIDAZIONE DELL’</a:t>
            </a:r>
            <a:r>
              <a:rPr lang="it-IT" b="1" dirty="0" err="1" smtClean="0">
                <a:solidFill>
                  <a:srgbClr val="FF0000"/>
                </a:solidFill>
              </a:rPr>
              <a:t>Hb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0"/>
            <a:ext cx="4608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>
                <a:solidFill>
                  <a:srgbClr val="FF0000"/>
                </a:solidFill>
              </a:rPr>
              <a:t>OSSIGENAZIONE DELL’ </a:t>
            </a:r>
            <a:r>
              <a:rPr lang="it-IT" b="1" dirty="0" err="1">
                <a:solidFill>
                  <a:srgbClr val="FF0000"/>
                </a:solidFill>
              </a:rPr>
              <a:t>Hb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" name="Freccia in su 6"/>
          <p:cNvSpPr/>
          <p:nvPr/>
        </p:nvSpPr>
        <p:spPr bwMode="auto">
          <a:xfrm>
            <a:off x="7452320" y="4725144"/>
            <a:ext cx="216024" cy="576064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9" name="Connettore 1 8"/>
          <p:cNvCxnSpPr/>
          <p:nvPr/>
        </p:nvCxnSpPr>
        <p:spPr bwMode="auto">
          <a:xfrm flipV="1">
            <a:off x="7380312" y="4941168"/>
            <a:ext cx="360040" cy="2880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ttore 1 10"/>
          <p:cNvCxnSpPr/>
          <p:nvPr/>
        </p:nvCxnSpPr>
        <p:spPr bwMode="auto">
          <a:xfrm>
            <a:off x="7380312" y="4941168"/>
            <a:ext cx="432048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bioblog.it/wp-content/uploads/2007/12/anemia_falcifor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8884" y="881336"/>
            <a:ext cx="5885116" cy="5976664"/>
          </a:xfrm>
          <a:prstGeom prst="rect">
            <a:avLst/>
          </a:prstGeom>
          <a:noFill/>
        </p:spPr>
      </p:pic>
      <p:pic>
        <p:nvPicPr>
          <p:cNvPr id="52228" name="Picture 4" descr="Anemia falcifor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56" y="0"/>
            <a:ext cx="3162300" cy="6667501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3275856" y="0"/>
            <a:ext cx="561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Sostituzione nella catena beta di un ac.</a:t>
            </a:r>
          </a:p>
          <a:p>
            <a:r>
              <a:rPr lang="it-IT" dirty="0" smtClean="0"/>
              <a:t> glutammico con una valina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16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147050" cy="780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050"/>
          <p:cNvSpPr txBox="1">
            <a:spLocks noChangeArrowheads="1"/>
          </p:cNvSpPr>
          <p:nvPr/>
        </p:nvSpPr>
        <p:spPr bwMode="auto">
          <a:xfrm>
            <a:off x="365125" y="242888"/>
            <a:ext cx="1924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Funzioni dell’Hb</a:t>
            </a:r>
            <a:endParaRPr lang="it-IT"/>
          </a:p>
          <a:p>
            <a:endParaRPr lang="it-IT"/>
          </a:p>
        </p:txBody>
      </p:sp>
      <p:sp>
        <p:nvSpPr>
          <p:cNvPr id="43011" name="Text Box 2051"/>
          <p:cNvSpPr txBox="1">
            <a:spLocks noChangeArrowheads="1"/>
          </p:cNvSpPr>
          <p:nvPr/>
        </p:nvSpPr>
        <p:spPr bwMode="auto">
          <a:xfrm>
            <a:off x="273050" y="1233488"/>
            <a:ext cx="9017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it-IT"/>
              <a:t> </a:t>
            </a:r>
            <a:r>
              <a:rPr lang="it-IT" sz="2000"/>
              <a:t>Trasporto dell’O2 ai tessuti. 15 g. Hb/100 ml  1 g. lega 1,34 ml di O2    quindi 15 g. </a:t>
            </a:r>
          </a:p>
          <a:p>
            <a:r>
              <a:rPr lang="it-IT" sz="2000"/>
              <a:t>   legano 20 ml di O2.</a:t>
            </a:r>
          </a:p>
          <a:p>
            <a:endParaRPr lang="it-IT" sz="2000"/>
          </a:p>
          <a:p>
            <a:pPr>
              <a:buFontTx/>
              <a:buChar char="•"/>
            </a:pPr>
            <a:r>
              <a:rPr lang="it-IT" sz="2000"/>
              <a:t> Tampone di ossigeno, permettendo di mantenere costante la PO2 nei tessuti anche</a:t>
            </a:r>
          </a:p>
          <a:p>
            <a:r>
              <a:rPr lang="it-IT" sz="2000"/>
              <a:t>   nelle   condizioni  in cui   varia  la  PO2  negli  alveoli.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it-IT" smtClean="0"/>
              <a:t>D.U. Silverthon                  </a:t>
            </a:r>
            <a:r>
              <a:rPr lang="it-IT" b="1" smtClean="0"/>
              <a:t>Fisiologia: un approccio integrato</a:t>
            </a:r>
            <a:r>
              <a:rPr lang="it-IT" smtClean="0"/>
              <a:t>, terza edizione               Copyright 2007 CEA Casa Editrice Ambrosiana</a:t>
            </a:r>
          </a:p>
        </p:txBody>
      </p:sp>
      <p:pic>
        <p:nvPicPr>
          <p:cNvPr id="44035" name="Picture 2" descr="3684918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75438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ttangolo 3"/>
          <p:cNvSpPr>
            <a:spLocks noChangeArrowheads="1"/>
          </p:cNvSpPr>
          <p:nvPr/>
        </p:nvSpPr>
        <p:spPr bwMode="auto">
          <a:xfrm>
            <a:off x="428625" y="4786313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La portata è di 5L\min</a:t>
            </a:r>
          </a:p>
          <a:p>
            <a:r>
              <a:rPr lang="it-IT"/>
              <a:t>15 ml O2\min                      1000 m</a:t>
            </a:r>
          </a:p>
        </p:txBody>
      </p:sp>
      <p:sp>
        <p:nvSpPr>
          <p:cNvPr id="44037" name="Rettangolo 4"/>
          <p:cNvSpPr>
            <a:spLocks noChangeArrowheads="1"/>
          </p:cNvSpPr>
          <p:nvPr/>
        </p:nvSpPr>
        <p:spPr bwMode="auto">
          <a:xfrm>
            <a:off x="4572000" y="5143500"/>
            <a:ext cx="1071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000000"/>
                </a:solidFill>
              </a:rPr>
              <a:t>ml\min</a:t>
            </a:r>
            <a:endParaRPr lang="it-IT"/>
          </a:p>
        </p:txBody>
      </p:sp>
      <p:sp>
        <p:nvSpPr>
          <p:cNvPr id="44038" name="Rettangolo 5"/>
          <p:cNvSpPr>
            <a:spLocks noChangeArrowheads="1"/>
          </p:cNvSpPr>
          <p:nvPr/>
        </p:nvSpPr>
        <p:spPr bwMode="auto">
          <a:xfrm>
            <a:off x="5724128" y="0"/>
            <a:ext cx="2714625" cy="464343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16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7088" y="0"/>
            <a:ext cx="542131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Attività didattica\MedIsem\resp1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5963"/>
            <a:ext cx="9144000" cy="613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36525" y="14288"/>
            <a:ext cx="83185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/>
              <a:t>15 g. Hb/100 ml          1 g. lega 1,34 ml di O2    quindi 15 g. legano 20 ml di O2</a:t>
            </a:r>
          </a:p>
          <a:p>
            <a:r>
              <a:rPr lang="it-IT" sz="2000"/>
              <a:t>quando la saturazione dell’Hb è del 97% vengono legati 19,4 ml/100 di O2</a:t>
            </a: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714625" y="2362200"/>
            <a:ext cx="1143000" cy="3429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212725" y="319088"/>
            <a:ext cx="785971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La quantità di O2 legata all’Hb dipende anche dal valore della </a:t>
            </a:r>
          </a:p>
          <a:p>
            <a:endParaRPr lang="it-IT"/>
          </a:p>
          <a:p>
            <a:r>
              <a:rPr lang="it-IT"/>
              <a:t>PCO2</a:t>
            </a:r>
          </a:p>
          <a:p>
            <a:endParaRPr lang="it-IT"/>
          </a:p>
          <a:p>
            <a:r>
              <a:rPr lang="it-IT"/>
              <a:t>dal pH</a:t>
            </a:r>
          </a:p>
          <a:p>
            <a:endParaRPr lang="it-IT"/>
          </a:p>
          <a:p>
            <a:r>
              <a:rPr lang="it-IT"/>
              <a:t>dalla temperatura </a:t>
            </a:r>
          </a:p>
          <a:p>
            <a:endParaRPr lang="it-IT"/>
          </a:p>
          <a:p>
            <a:r>
              <a:rPr lang="it-IT"/>
              <a:t>dalla concentrazione del 2,3 difosfoglicerato nel sangue.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D:\LUCIDI\callander06_0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0" y="0"/>
            <a:ext cx="584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6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5624" y="-228600"/>
            <a:ext cx="9982200" cy="728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028" descr="16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050" y="0"/>
            <a:ext cx="5207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1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0"/>
            <a:ext cx="5340350" cy="982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88925" y="3952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5286375" y="1022350"/>
            <a:ext cx="32146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Tendono a spostare la curva</a:t>
            </a:r>
          </a:p>
          <a:p>
            <a:r>
              <a:rPr lang="it-IT"/>
              <a:t>verso dx:</a:t>
            </a:r>
          </a:p>
          <a:p>
            <a:r>
              <a:rPr lang="it-IT"/>
              <a:t>  della CO2     DPG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Anche CO tende a modificare</a:t>
            </a:r>
          </a:p>
          <a:p>
            <a:r>
              <a:rPr lang="it-IT"/>
              <a:t>la curva, spostandola verso</a:t>
            </a:r>
          </a:p>
          <a:p>
            <a:r>
              <a:rPr lang="it-IT"/>
              <a:t>sinistra.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5429250" y="17668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51205" name="Line 5"/>
          <p:cNvSpPr>
            <a:spLocks noChangeShapeType="1"/>
          </p:cNvSpPr>
          <p:nvPr/>
        </p:nvSpPr>
        <p:spPr bwMode="auto">
          <a:xfrm flipV="1">
            <a:off x="7000875" y="17668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it-IT"/>
          </a:p>
        </p:txBody>
      </p:sp>
      <p:pic>
        <p:nvPicPr>
          <p:cNvPr id="51206" name="Picture 6" descr="C:\Attività didattica\MedIsem\Resp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-76200"/>
            <a:ext cx="379253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-2171700"/>
            <a:ext cx="12039600" cy="902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LUCIDI\callander06_00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713" y="0"/>
            <a:ext cx="58689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Attività didattica\MedIsem\resp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" y="0"/>
            <a:ext cx="8039100" cy="675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Attività didattica\MedIsem\resp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Attività didattica\MedIsem\resp13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686800" cy="741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855</Words>
  <Application>Microsoft Office PowerPoint</Application>
  <PresentationFormat>Presentazione su schermo (4:3)</PresentationFormat>
  <Paragraphs>102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Giovanna</dc:creator>
  <cp:lastModifiedBy>Giovanna</cp:lastModifiedBy>
  <cp:revision>1</cp:revision>
  <dcterms:created xsi:type="dcterms:W3CDTF">2010-11-29T11:42:03Z</dcterms:created>
  <dcterms:modified xsi:type="dcterms:W3CDTF">2010-11-29T11:44:20Z</dcterms:modified>
</cp:coreProperties>
</file>