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1"/>
  </p:notesMasterIdLst>
  <p:sldIdLst>
    <p:sldId id="257" r:id="rId2"/>
    <p:sldId id="258" r:id="rId3"/>
    <p:sldId id="259" r:id="rId4"/>
    <p:sldId id="260" r:id="rId5"/>
    <p:sldId id="304" r:id="rId6"/>
    <p:sldId id="261" r:id="rId7"/>
    <p:sldId id="262" r:id="rId8"/>
    <p:sldId id="299" r:id="rId9"/>
    <p:sldId id="300" r:id="rId10"/>
    <p:sldId id="307" r:id="rId11"/>
    <p:sldId id="263" r:id="rId12"/>
    <p:sldId id="308" r:id="rId13"/>
    <p:sldId id="267" r:id="rId14"/>
    <p:sldId id="268" r:id="rId15"/>
    <p:sldId id="269" r:id="rId16"/>
    <p:sldId id="273" r:id="rId17"/>
    <p:sldId id="270" r:id="rId18"/>
    <p:sldId id="305" r:id="rId19"/>
    <p:sldId id="271" r:id="rId20"/>
    <p:sldId id="272" r:id="rId21"/>
    <p:sldId id="274" r:id="rId22"/>
    <p:sldId id="275" r:id="rId23"/>
    <p:sldId id="276" r:id="rId24"/>
    <p:sldId id="277" r:id="rId25"/>
    <p:sldId id="278" r:id="rId26"/>
    <p:sldId id="279" r:id="rId27"/>
    <p:sldId id="280" r:id="rId28"/>
    <p:sldId id="281" r:id="rId29"/>
    <p:sldId id="282" r:id="rId30"/>
    <p:sldId id="283" r:id="rId31"/>
    <p:sldId id="285" r:id="rId32"/>
    <p:sldId id="288" r:id="rId33"/>
    <p:sldId id="290" r:id="rId34"/>
    <p:sldId id="291" r:id="rId35"/>
    <p:sldId id="292" r:id="rId36"/>
    <p:sldId id="293" r:id="rId37"/>
    <p:sldId id="294" r:id="rId38"/>
    <p:sldId id="295" r:id="rId39"/>
    <p:sldId id="296" r:id="rId40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80" d="100"/>
          <a:sy n="80" d="100"/>
        </p:scale>
        <p:origin x="-126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40" d="100"/>
        <a:sy n="40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897E0C7-0E27-4BA9-BB7B-12CDE5DAC872}" type="datetimeFigureOut">
              <a:rPr lang="it-IT" smtClean="0"/>
              <a:pPr/>
              <a:t>21/11/2010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277EF2F-41D1-4A20-8990-3CE768D298D4}" type="slidenum">
              <a:rPr lang="it-IT" smtClean="0"/>
              <a:pPr/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77EF2F-41D1-4A20-8990-3CE768D298D4}" type="slidenum">
              <a:rPr lang="it-IT" smtClean="0"/>
              <a:pPr/>
              <a:t>16</a:t>
            </a:fld>
            <a:endParaRPr lang="it-IT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993FD-3DDB-4391-844A-CB9C14BFDC5B}" type="datetimeFigureOut">
              <a:rPr lang="it-IT" smtClean="0"/>
              <a:pPr/>
              <a:t>21/11/2010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A2E545-4408-4F1A-B243-5EEBBD0260F4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993FD-3DDB-4391-844A-CB9C14BFDC5B}" type="datetimeFigureOut">
              <a:rPr lang="it-IT" smtClean="0"/>
              <a:pPr/>
              <a:t>21/11/2010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A2E545-4408-4F1A-B243-5EEBBD0260F4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993FD-3DDB-4391-844A-CB9C14BFDC5B}" type="datetimeFigureOut">
              <a:rPr lang="it-IT" smtClean="0"/>
              <a:pPr/>
              <a:t>21/11/2010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A2E545-4408-4F1A-B243-5EEBBD0260F4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993FD-3DDB-4391-844A-CB9C14BFDC5B}" type="datetimeFigureOut">
              <a:rPr lang="it-IT" smtClean="0"/>
              <a:pPr/>
              <a:t>21/11/2010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A2E545-4408-4F1A-B243-5EEBBD0260F4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993FD-3DDB-4391-844A-CB9C14BFDC5B}" type="datetimeFigureOut">
              <a:rPr lang="it-IT" smtClean="0"/>
              <a:pPr/>
              <a:t>21/11/2010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A2E545-4408-4F1A-B243-5EEBBD0260F4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993FD-3DDB-4391-844A-CB9C14BFDC5B}" type="datetimeFigureOut">
              <a:rPr lang="it-IT" smtClean="0"/>
              <a:pPr/>
              <a:t>21/11/2010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A2E545-4408-4F1A-B243-5EEBBD0260F4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993FD-3DDB-4391-844A-CB9C14BFDC5B}" type="datetimeFigureOut">
              <a:rPr lang="it-IT" smtClean="0"/>
              <a:pPr/>
              <a:t>21/11/2010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A2E545-4408-4F1A-B243-5EEBBD0260F4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993FD-3DDB-4391-844A-CB9C14BFDC5B}" type="datetimeFigureOut">
              <a:rPr lang="it-IT" smtClean="0"/>
              <a:pPr/>
              <a:t>21/11/2010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A2E545-4408-4F1A-B243-5EEBBD0260F4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993FD-3DDB-4391-844A-CB9C14BFDC5B}" type="datetimeFigureOut">
              <a:rPr lang="it-IT" smtClean="0"/>
              <a:pPr/>
              <a:t>21/11/2010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A2E545-4408-4F1A-B243-5EEBBD0260F4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993FD-3DDB-4391-844A-CB9C14BFDC5B}" type="datetimeFigureOut">
              <a:rPr lang="it-IT" smtClean="0"/>
              <a:pPr/>
              <a:t>21/11/2010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A2E545-4408-4F1A-B243-5EEBBD0260F4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993FD-3DDB-4391-844A-CB9C14BFDC5B}" type="datetimeFigureOut">
              <a:rPr lang="it-IT" smtClean="0"/>
              <a:pPr/>
              <a:t>21/11/2010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A2E545-4408-4F1A-B243-5EEBBD0260F4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B993FD-3DDB-4391-844A-CB9C14BFDC5B}" type="datetimeFigureOut">
              <a:rPr lang="it-IT" smtClean="0"/>
              <a:pPr/>
              <a:t>21/11/2010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A2E545-4408-4F1A-B243-5EEBBD0260F4}" type="slidenum">
              <a:rPr lang="it-IT" smtClean="0"/>
              <a:pPr/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1026"/>
          <p:cNvSpPr>
            <a:spLocks noGrp="1" noChangeArrowheads="1"/>
          </p:cNvSpPr>
          <p:nvPr>
            <p:ph type="ctrTitle"/>
          </p:nvPr>
        </p:nvSpPr>
        <p:spPr>
          <a:xfrm>
            <a:off x="457200" y="2286000"/>
            <a:ext cx="8305800" cy="1143000"/>
          </a:xfrm>
        </p:spPr>
        <p:txBody>
          <a:bodyPr/>
          <a:lstStyle/>
          <a:p>
            <a:pPr eaLnBrk="1" hangingPunct="1"/>
            <a:r>
              <a:rPr lang="it-IT" sz="5400" b="1" smtClean="0">
                <a:solidFill>
                  <a:srgbClr val="FF0000"/>
                </a:solidFill>
              </a:rPr>
              <a:t>Corso di Fisiologia Umana</a:t>
            </a:r>
            <a:endParaRPr lang="it-IT" smtClean="0"/>
          </a:p>
        </p:txBody>
      </p:sp>
      <p:sp>
        <p:nvSpPr>
          <p:cNvPr id="2051" name="Rectangle 1027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38575"/>
            <a:ext cx="6400800" cy="1752600"/>
          </a:xfrm>
        </p:spPr>
        <p:txBody>
          <a:bodyPr/>
          <a:lstStyle/>
          <a:p>
            <a:pPr eaLnBrk="1" hangingPunct="1"/>
            <a:r>
              <a:rPr lang="it-IT" sz="3600" smtClean="0">
                <a:solidFill>
                  <a:srgbClr val="FF0000"/>
                </a:solidFill>
              </a:rPr>
              <a:t>LA  RESPIRAZIONE</a:t>
            </a:r>
            <a:endParaRPr lang="it-IT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381331" y="-714404"/>
            <a:ext cx="11525331" cy="864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CasellaDiTesto 1"/>
          <p:cNvSpPr txBox="1">
            <a:spLocks noChangeArrowheads="1"/>
          </p:cNvSpPr>
          <p:nvPr/>
        </p:nvSpPr>
        <p:spPr bwMode="auto">
          <a:xfrm>
            <a:off x="198438" y="357188"/>
            <a:ext cx="8945562" cy="5016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it-IT" dirty="0"/>
          </a:p>
          <a:p>
            <a:r>
              <a:rPr lang="it-IT" dirty="0"/>
              <a:t>La relazioni P/V descrivono le caratteristiche di un organo cavo e la forza con</a:t>
            </a:r>
          </a:p>
          <a:p>
            <a:r>
              <a:rPr lang="it-IT" dirty="0"/>
              <a:t>cui tale corpo si oppone al proprio stiramento.</a:t>
            </a:r>
          </a:p>
          <a:p>
            <a:r>
              <a:rPr lang="it-IT" dirty="0"/>
              <a:t>  </a:t>
            </a:r>
          </a:p>
          <a:p>
            <a:r>
              <a:rPr lang="it-IT" dirty="0"/>
              <a:t>Lo studio della relazione P/V nel polmone isolato si può effettuare in 2 modi:</a:t>
            </a:r>
          </a:p>
          <a:p>
            <a:endParaRPr lang="it-IT" dirty="0"/>
          </a:p>
          <a:p>
            <a:r>
              <a:rPr lang="it-IT" dirty="0"/>
              <a:t>Insufflando aria nella trachea</a:t>
            </a:r>
          </a:p>
          <a:p>
            <a:endParaRPr lang="it-IT" dirty="0"/>
          </a:p>
          <a:p>
            <a:r>
              <a:rPr lang="it-IT" dirty="0"/>
              <a:t>Creando una depressione sulla superficie della pleura polmonare</a:t>
            </a:r>
          </a:p>
          <a:p>
            <a:endParaRPr lang="it-IT" dirty="0"/>
          </a:p>
          <a:p>
            <a:r>
              <a:rPr lang="it-IT" dirty="0"/>
              <a:t>In ogni caso la P che deve essere vinta per espandere il polmone è quella</a:t>
            </a:r>
          </a:p>
          <a:p>
            <a:r>
              <a:rPr lang="it-IT" dirty="0"/>
              <a:t>a cavallo delle strutture considerate cioè la </a:t>
            </a:r>
            <a:r>
              <a:rPr lang="it-IT" dirty="0" err="1"/>
              <a:t>transpolmonare</a:t>
            </a:r>
            <a:r>
              <a:rPr lang="it-IT" dirty="0"/>
              <a:t>, ossia la P </a:t>
            </a:r>
          </a:p>
          <a:p>
            <a:r>
              <a:rPr lang="it-IT" dirty="0" err="1"/>
              <a:t>endoalveolare</a:t>
            </a:r>
            <a:r>
              <a:rPr lang="it-IT" dirty="0"/>
              <a:t> meno quella </a:t>
            </a:r>
            <a:r>
              <a:rPr lang="it-IT" dirty="0" err="1"/>
              <a:t>endopleurica</a:t>
            </a:r>
            <a:r>
              <a:rPr lang="it-IT" dirty="0"/>
              <a:t>:</a:t>
            </a:r>
          </a:p>
          <a:p>
            <a:endParaRPr lang="it-IT" dirty="0"/>
          </a:p>
          <a:p>
            <a:r>
              <a:rPr lang="it-IT" dirty="0"/>
              <a:t>   </a:t>
            </a:r>
            <a:r>
              <a:rPr lang="it-IT" dirty="0" err="1"/>
              <a:t>Pp=</a:t>
            </a:r>
            <a:r>
              <a:rPr lang="it-IT" dirty="0"/>
              <a:t> </a:t>
            </a:r>
            <a:r>
              <a:rPr lang="it-IT" dirty="0" err="1"/>
              <a:t>Pa-</a:t>
            </a:r>
            <a:r>
              <a:rPr lang="it-IT" dirty="0"/>
              <a:t> </a:t>
            </a:r>
            <a:r>
              <a:rPr lang="it-IT" dirty="0" err="1"/>
              <a:t>Ppl</a:t>
            </a:r>
            <a:endParaRPr lang="it-IT" dirty="0"/>
          </a:p>
          <a:p>
            <a:endParaRPr lang="it-IT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CasellaDiTesto 1"/>
          <p:cNvSpPr txBox="1">
            <a:spLocks noChangeArrowheads="1"/>
          </p:cNvSpPr>
          <p:nvPr/>
        </p:nvSpPr>
        <p:spPr bwMode="auto">
          <a:xfrm>
            <a:off x="1285875" y="1143000"/>
            <a:ext cx="2049463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it-IT"/>
              <a:t>p.134-5 monogr.</a:t>
            </a:r>
          </a:p>
        </p:txBody>
      </p:sp>
      <p:pic>
        <p:nvPicPr>
          <p:cNvPr id="11267" name="Immagine 2" descr="Resp-05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20000">
            <a:off x="1281113" y="160338"/>
            <a:ext cx="6246812" cy="6884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Immagine 2" descr="fig2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60648"/>
            <a:ext cx="9144000" cy="7413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CasellaDiTesto 2"/>
          <p:cNvSpPr txBox="1"/>
          <p:nvPr/>
        </p:nvSpPr>
        <p:spPr>
          <a:xfrm>
            <a:off x="0" y="0"/>
            <a:ext cx="910896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Curva A:  tratto 1, un modesto incremento di V si accompagna ad un notevole aumento di P</a:t>
            </a:r>
          </a:p>
          <a:p>
            <a:r>
              <a:rPr lang="it-IT" dirty="0" smtClean="0"/>
              <a:t> </a:t>
            </a:r>
            <a:r>
              <a:rPr lang="it-IT" dirty="0" smtClean="0"/>
              <a:t>                tratto 2, piccole variazioni di P determinano grandi aumenti di V. tratto 3 analogo ad 1.</a:t>
            </a:r>
            <a:endParaRPr lang="it-IT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Immagine 2" descr="fig3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84150" y="428625"/>
            <a:ext cx="9542463" cy="6215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ext Box 1026"/>
          <p:cNvSpPr txBox="1">
            <a:spLocks noChangeArrowheads="1"/>
          </p:cNvSpPr>
          <p:nvPr/>
        </p:nvSpPr>
        <p:spPr bwMode="auto">
          <a:xfrm>
            <a:off x="498475" y="442913"/>
            <a:ext cx="8729634" cy="4524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it-IT" dirty="0">
                <a:latin typeface="Times New Roman" charset="0"/>
              </a:rPr>
              <a:t>Fattori che contribuiscono all’elasticità dei polmoni e costituiscono una resistenza</a:t>
            </a:r>
          </a:p>
          <a:p>
            <a:r>
              <a:rPr lang="it-IT" dirty="0">
                <a:latin typeface="Times New Roman" charset="0"/>
              </a:rPr>
              <a:t>alla loro espansione:</a:t>
            </a:r>
          </a:p>
          <a:p>
            <a:endParaRPr lang="it-IT" dirty="0">
              <a:latin typeface="Times New Roman" charset="0"/>
            </a:endParaRPr>
          </a:p>
          <a:p>
            <a:pPr algn="ctr">
              <a:buFontTx/>
              <a:buChar char="•"/>
            </a:pPr>
            <a:r>
              <a:rPr lang="it-IT" dirty="0">
                <a:latin typeface="Times New Roman" charset="0"/>
              </a:rPr>
              <a:t> 1/3 dell’elasticità è dovuta al gran numero di fibre elastiche del parenchima</a:t>
            </a:r>
          </a:p>
          <a:p>
            <a:pPr algn="ctr"/>
            <a:r>
              <a:rPr lang="it-IT" dirty="0">
                <a:latin typeface="Times New Roman" charset="0"/>
              </a:rPr>
              <a:t>   polmonare</a:t>
            </a:r>
          </a:p>
          <a:p>
            <a:pPr algn="ctr">
              <a:buFontTx/>
              <a:buChar char="•"/>
            </a:pPr>
            <a:r>
              <a:rPr lang="it-IT" dirty="0">
                <a:latin typeface="Times New Roman" charset="0"/>
              </a:rPr>
              <a:t> 2/3 dell’elasticità è legata alla tensione superficiale che si esercita in tutta la </a:t>
            </a:r>
          </a:p>
          <a:p>
            <a:pPr algn="ctr"/>
            <a:r>
              <a:rPr lang="it-IT" dirty="0">
                <a:latin typeface="Times New Roman" charset="0"/>
              </a:rPr>
              <a:t>   parte respiratoria dei polmoni a livello dell’interfaccia tra  la parete  interna </a:t>
            </a:r>
          </a:p>
          <a:p>
            <a:pPr algn="ctr"/>
            <a:r>
              <a:rPr lang="it-IT" dirty="0">
                <a:latin typeface="Times New Roman" charset="0"/>
              </a:rPr>
              <a:t>   degli </a:t>
            </a:r>
            <a:r>
              <a:rPr lang="it-IT" dirty="0" smtClean="0">
                <a:latin typeface="Times New Roman" charset="0"/>
              </a:rPr>
              <a:t>alveoli, tappezzati di liquido e </a:t>
            </a:r>
            <a:r>
              <a:rPr lang="it-IT" dirty="0">
                <a:latin typeface="Times New Roman" charset="0"/>
              </a:rPr>
              <a:t>l’aria in essi </a:t>
            </a:r>
            <a:r>
              <a:rPr lang="it-IT" dirty="0" err="1">
                <a:latin typeface="Times New Roman" charset="0"/>
              </a:rPr>
              <a:t>contenuta.Questa</a:t>
            </a:r>
            <a:r>
              <a:rPr lang="it-IT" dirty="0">
                <a:latin typeface="Times New Roman" charset="0"/>
              </a:rPr>
              <a:t> forza tende a </a:t>
            </a:r>
            <a:r>
              <a:rPr lang="it-IT" dirty="0" smtClean="0">
                <a:latin typeface="Times New Roman" charset="0"/>
              </a:rPr>
              <a:t>   </a:t>
            </a:r>
          </a:p>
          <a:p>
            <a:pPr algn="ctr"/>
            <a:r>
              <a:rPr lang="it-IT" dirty="0" smtClean="0">
                <a:latin typeface="Times New Roman" charset="0"/>
              </a:rPr>
              <a:t>   rimpicciolire </a:t>
            </a:r>
            <a:r>
              <a:rPr lang="it-IT" dirty="0">
                <a:latin typeface="Times New Roman" charset="0"/>
              </a:rPr>
              <a:t>gli </a:t>
            </a:r>
            <a:r>
              <a:rPr lang="it-IT" dirty="0" smtClean="0">
                <a:latin typeface="Times New Roman" charset="0"/>
              </a:rPr>
              <a:t>alveoli </a:t>
            </a:r>
            <a:r>
              <a:rPr lang="it-IT" dirty="0">
                <a:latin typeface="Times New Roman" charset="0"/>
              </a:rPr>
              <a:t>e tenderebbe a far collassare i  polmoni  svuotandoli </a:t>
            </a:r>
            <a:r>
              <a:rPr lang="it-IT" dirty="0" smtClean="0">
                <a:latin typeface="Times New Roman" charset="0"/>
              </a:rPr>
              <a:t> </a:t>
            </a:r>
          </a:p>
          <a:p>
            <a:pPr algn="ctr"/>
            <a:r>
              <a:rPr lang="it-IT" dirty="0" smtClean="0">
                <a:latin typeface="Times New Roman" charset="0"/>
              </a:rPr>
              <a:t>   dell’aria </a:t>
            </a:r>
            <a:r>
              <a:rPr lang="it-IT" dirty="0">
                <a:latin typeface="Times New Roman" charset="0"/>
              </a:rPr>
              <a:t>in essi </a:t>
            </a:r>
            <a:r>
              <a:rPr lang="it-IT" dirty="0" smtClean="0">
                <a:latin typeface="Times New Roman" charset="0"/>
              </a:rPr>
              <a:t>contenuta</a:t>
            </a:r>
            <a:r>
              <a:rPr lang="it-IT" dirty="0">
                <a:latin typeface="Times New Roman" charset="0"/>
              </a:rPr>
              <a:t>. Sarebbe necessaria una forza distendente intensa per vincere la</a:t>
            </a:r>
          </a:p>
          <a:p>
            <a:pPr algn="ctr"/>
            <a:r>
              <a:rPr lang="it-IT" dirty="0">
                <a:latin typeface="Times New Roman" charset="0"/>
              </a:rPr>
              <a:t>   forza di retrazione elastica operata  dalla tensione superficiale. </a:t>
            </a:r>
            <a:endParaRPr lang="it-IT" dirty="0" smtClean="0">
              <a:latin typeface="Times New Roman" charset="0"/>
            </a:endParaRPr>
          </a:p>
          <a:p>
            <a:pPr algn="ctr"/>
            <a:endParaRPr lang="it-IT" dirty="0" smtClean="0">
              <a:latin typeface="Times New Roman" charset="0"/>
            </a:endParaRPr>
          </a:p>
          <a:p>
            <a:pPr algn="ctr"/>
            <a:endParaRPr lang="it-IT" dirty="0">
              <a:latin typeface="Times New Roman" charset="0"/>
            </a:endParaRPr>
          </a:p>
          <a:p>
            <a:r>
              <a:rPr lang="it-IT" dirty="0">
                <a:latin typeface="Times New Roman" charset="0"/>
              </a:rPr>
              <a:t>      Principio di Laplace: P=2T/r        </a:t>
            </a:r>
            <a:r>
              <a:rPr lang="it-IT" dirty="0" err="1">
                <a:latin typeface="Times New Roman" charset="0"/>
              </a:rPr>
              <a:t>P=</a:t>
            </a:r>
            <a:r>
              <a:rPr lang="it-IT" dirty="0">
                <a:latin typeface="Times New Roman" charset="0"/>
              </a:rPr>
              <a:t> pressione all’interno dell’alveolo (</a:t>
            </a:r>
            <a:r>
              <a:rPr lang="it-IT" sz="900" dirty="0">
                <a:latin typeface="Times New Roman" charset="0"/>
              </a:rPr>
              <a:t>P di collasso</a:t>
            </a:r>
            <a:r>
              <a:rPr lang="it-IT" dirty="0">
                <a:latin typeface="Times New Roman" charset="0"/>
              </a:rPr>
              <a:t>)</a:t>
            </a:r>
          </a:p>
          <a:p>
            <a:r>
              <a:rPr lang="it-IT" dirty="0">
                <a:latin typeface="Times New Roman" charset="0"/>
              </a:rPr>
              <a:t>                                                            </a:t>
            </a:r>
            <a:r>
              <a:rPr lang="it-IT" dirty="0" err="1">
                <a:latin typeface="Times New Roman" charset="0"/>
              </a:rPr>
              <a:t>T=</a:t>
            </a:r>
            <a:r>
              <a:rPr lang="it-IT" dirty="0">
                <a:latin typeface="Times New Roman" charset="0"/>
              </a:rPr>
              <a:t> tensione superficiale</a:t>
            </a:r>
          </a:p>
          <a:p>
            <a:r>
              <a:rPr lang="it-IT" dirty="0">
                <a:latin typeface="Times New Roman" charset="0"/>
              </a:rPr>
              <a:t>                                                             </a:t>
            </a:r>
            <a:r>
              <a:rPr lang="it-IT" dirty="0" err="1">
                <a:latin typeface="Times New Roman" charset="0"/>
              </a:rPr>
              <a:t>r=</a:t>
            </a:r>
            <a:r>
              <a:rPr lang="it-IT" dirty="0">
                <a:latin typeface="Times New Roman" charset="0"/>
              </a:rPr>
              <a:t> raggio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428792" y="-500090"/>
            <a:ext cx="11334797" cy="85010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5" name="Text Box 3"/>
          <p:cNvSpPr txBox="1">
            <a:spLocks noChangeArrowheads="1"/>
          </p:cNvSpPr>
          <p:nvPr/>
        </p:nvSpPr>
        <p:spPr bwMode="auto">
          <a:xfrm>
            <a:off x="571472" y="642918"/>
            <a:ext cx="82200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it-IT" dirty="0">
                <a:latin typeface="Times New Roman" charset="0"/>
              </a:rPr>
              <a:t>La P è superiore nell’alveolo più piccolo         La P diventa uguale nei 2 alveoli</a:t>
            </a:r>
          </a:p>
        </p:txBody>
      </p:sp>
      <p:sp>
        <p:nvSpPr>
          <p:cNvPr id="18436" name="Rectangle 4"/>
          <p:cNvSpPr>
            <a:spLocks noChangeArrowheads="1"/>
          </p:cNvSpPr>
          <p:nvPr/>
        </p:nvSpPr>
        <p:spPr bwMode="auto">
          <a:xfrm>
            <a:off x="1979712" y="5589240"/>
            <a:ext cx="1990725" cy="2286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Immagine 3" descr="Resp-08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625" y="285750"/>
            <a:ext cx="8342313" cy="5357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3" name="Rettangolo 4"/>
          <p:cNvSpPr>
            <a:spLocks noChangeArrowheads="1"/>
          </p:cNvSpPr>
          <p:nvPr/>
        </p:nvSpPr>
        <p:spPr bwMode="auto">
          <a:xfrm>
            <a:off x="3786188" y="5643563"/>
            <a:ext cx="95571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it-IT" dirty="0" smtClean="0">
                <a:latin typeface="Times New Roman" charset="0"/>
              </a:rPr>
              <a:t> </a:t>
            </a:r>
            <a:r>
              <a:rPr lang="it-IT" dirty="0">
                <a:latin typeface="Times New Roman" charset="0"/>
              </a:rPr>
              <a:t>P=2T/r </a:t>
            </a:r>
            <a:endParaRPr lang="it-IT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ext Box 1026"/>
          <p:cNvSpPr txBox="1">
            <a:spLocks noChangeArrowheads="1"/>
          </p:cNvSpPr>
          <p:nvPr/>
        </p:nvSpPr>
        <p:spPr bwMode="auto">
          <a:xfrm>
            <a:off x="498475" y="442913"/>
            <a:ext cx="8706230" cy="56323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it-IT" dirty="0">
                <a:latin typeface="Times New Roman" charset="0"/>
              </a:rPr>
              <a:t>Fattori che contribuiscono all’elasticità dei polmoni e costituiscono una resistenza</a:t>
            </a:r>
          </a:p>
          <a:p>
            <a:r>
              <a:rPr lang="it-IT" dirty="0">
                <a:latin typeface="Times New Roman" charset="0"/>
              </a:rPr>
              <a:t>alla loro espansione:</a:t>
            </a:r>
          </a:p>
          <a:p>
            <a:endParaRPr lang="it-IT" dirty="0">
              <a:latin typeface="Times New Roman" charset="0"/>
            </a:endParaRPr>
          </a:p>
          <a:p>
            <a:pPr algn="ctr">
              <a:buFontTx/>
              <a:buChar char="•"/>
            </a:pPr>
            <a:r>
              <a:rPr lang="it-IT" dirty="0">
                <a:latin typeface="Times New Roman" charset="0"/>
              </a:rPr>
              <a:t> 1/3 dell’elasticità è dovuta al gran numero di fibre elastiche del parenchima</a:t>
            </a:r>
          </a:p>
          <a:p>
            <a:pPr algn="ctr"/>
            <a:r>
              <a:rPr lang="it-IT" dirty="0">
                <a:latin typeface="Times New Roman" charset="0"/>
              </a:rPr>
              <a:t>   polmonare</a:t>
            </a:r>
          </a:p>
          <a:p>
            <a:pPr algn="ctr">
              <a:buFontTx/>
              <a:buChar char="•"/>
            </a:pPr>
            <a:r>
              <a:rPr lang="it-IT" dirty="0">
                <a:latin typeface="Times New Roman" charset="0"/>
              </a:rPr>
              <a:t> 2/3 dell’elasticità è legata alla tensione superficiale che si esercita in tutta la </a:t>
            </a:r>
          </a:p>
          <a:p>
            <a:pPr algn="ctr"/>
            <a:r>
              <a:rPr lang="it-IT" dirty="0">
                <a:latin typeface="Times New Roman" charset="0"/>
              </a:rPr>
              <a:t>   parte respiratoria dei polmoni a livello dell’interfaccia tra  la parete  interna </a:t>
            </a:r>
          </a:p>
          <a:p>
            <a:pPr algn="ctr"/>
            <a:r>
              <a:rPr lang="it-IT" dirty="0">
                <a:latin typeface="Times New Roman" charset="0"/>
              </a:rPr>
              <a:t>   degli </a:t>
            </a:r>
            <a:r>
              <a:rPr lang="it-IT" dirty="0" smtClean="0">
                <a:latin typeface="Times New Roman" charset="0"/>
              </a:rPr>
              <a:t>alveoli, tappezzati di liquido e </a:t>
            </a:r>
            <a:r>
              <a:rPr lang="it-IT" dirty="0">
                <a:latin typeface="Times New Roman" charset="0"/>
              </a:rPr>
              <a:t>l’aria in essi </a:t>
            </a:r>
            <a:r>
              <a:rPr lang="it-IT" dirty="0" err="1">
                <a:latin typeface="Times New Roman" charset="0"/>
              </a:rPr>
              <a:t>contenuta.Questa</a:t>
            </a:r>
            <a:r>
              <a:rPr lang="it-IT" dirty="0">
                <a:latin typeface="Times New Roman" charset="0"/>
              </a:rPr>
              <a:t> forza tende a </a:t>
            </a:r>
            <a:r>
              <a:rPr lang="it-IT" dirty="0" smtClean="0">
                <a:latin typeface="Times New Roman" charset="0"/>
              </a:rPr>
              <a:t>   </a:t>
            </a:r>
          </a:p>
          <a:p>
            <a:pPr algn="ctr"/>
            <a:r>
              <a:rPr lang="it-IT" dirty="0" smtClean="0">
                <a:latin typeface="Times New Roman" charset="0"/>
              </a:rPr>
              <a:t>   rimpicciolire </a:t>
            </a:r>
            <a:r>
              <a:rPr lang="it-IT" dirty="0">
                <a:latin typeface="Times New Roman" charset="0"/>
              </a:rPr>
              <a:t>gli </a:t>
            </a:r>
            <a:r>
              <a:rPr lang="it-IT" dirty="0" smtClean="0">
                <a:latin typeface="Times New Roman" charset="0"/>
              </a:rPr>
              <a:t>alveoli </a:t>
            </a:r>
            <a:r>
              <a:rPr lang="it-IT" dirty="0">
                <a:latin typeface="Times New Roman" charset="0"/>
              </a:rPr>
              <a:t>e tenderebbe a far collassare i  polmoni  svuotandoli </a:t>
            </a:r>
            <a:r>
              <a:rPr lang="it-IT" dirty="0" smtClean="0">
                <a:latin typeface="Times New Roman" charset="0"/>
              </a:rPr>
              <a:t> </a:t>
            </a:r>
          </a:p>
          <a:p>
            <a:pPr algn="ctr"/>
            <a:r>
              <a:rPr lang="it-IT" dirty="0" smtClean="0">
                <a:latin typeface="Times New Roman" charset="0"/>
              </a:rPr>
              <a:t>   dell’aria </a:t>
            </a:r>
            <a:r>
              <a:rPr lang="it-IT" dirty="0">
                <a:latin typeface="Times New Roman" charset="0"/>
              </a:rPr>
              <a:t>in essi </a:t>
            </a:r>
            <a:r>
              <a:rPr lang="it-IT" dirty="0" smtClean="0">
                <a:latin typeface="Times New Roman" charset="0"/>
              </a:rPr>
              <a:t>contenuta</a:t>
            </a:r>
            <a:r>
              <a:rPr lang="it-IT" dirty="0">
                <a:latin typeface="Times New Roman" charset="0"/>
              </a:rPr>
              <a:t>. Sarebbe necessaria una forza distendente intensa per vincere la</a:t>
            </a:r>
          </a:p>
          <a:p>
            <a:pPr algn="ctr"/>
            <a:r>
              <a:rPr lang="it-IT" dirty="0">
                <a:latin typeface="Times New Roman" charset="0"/>
              </a:rPr>
              <a:t>   forza di retrazione elastica operata  dalla tensione superficiale. Il </a:t>
            </a:r>
            <a:r>
              <a:rPr lang="it-IT" dirty="0">
                <a:solidFill>
                  <a:srgbClr val="FF0000"/>
                </a:solidFill>
                <a:latin typeface="Times New Roman" charset="0"/>
              </a:rPr>
              <a:t>tensioattivo</a:t>
            </a:r>
          </a:p>
          <a:p>
            <a:pPr algn="ctr"/>
            <a:r>
              <a:rPr lang="it-IT" dirty="0">
                <a:solidFill>
                  <a:srgbClr val="FF0000"/>
                </a:solidFill>
                <a:latin typeface="Times New Roman" charset="0"/>
              </a:rPr>
              <a:t>   alveolare  o   surfactante,  </a:t>
            </a:r>
            <a:r>
              <a:rPr lang="it-IT" dirty="0">
                <a:latin typeface="Times New Roman" charset="0"/>
              </a:rPr>
              <a:t>miscela   costituita   da   fosfolipidi,   tra cui</a:t>
            </a:r>
            <a:r>
              <a:rPr lang="it-IT" dirty="0">
                <a:solidFill>
                  <a:srgbClr val="FF0000"/>
                </a:solidFill>
                <a:latin typeface="Times New Roman" charset="0"/>
              </a:rPr>
              <a:t>  la </a:t>
            </a:r>
          </a:p>
          <a:p>
            <a:pPr algn="ctr"/>
            <a:r>
              <a:rPr lang="it-IT" dirty="0">
                <a:solidFill>
                  <a:srgbClr val="FF0000"/>
                </a:solidFill>
                <a:latin typeface="Times New Roman" charset="0"/>
              </a:rPr>
              <a:t>   </a:t>
            </a:r>
            <a:r>
              <a:rPr lang="it-IT" dirty="0" err="1">
                <a:solidFill>
                  <a:srgbClr val="FF0000"/>
                </a:solidFill>
                <a:latin typeface="Times New Roman" charset="0"/>
              </a:rPr>
              <a:t>dipalmitoilfosfatidilcolina</a:t>
            </a:r>
            <a:r>
              <a:rPr lang="it-IT" dirty="0">
                <a:solidFill>
                  <a:srgbClr val="FF0000"/>
                </a:solidFill>
                <a:latin typeface="Times New Roman" charset="0"/>
              </a:rPr>
              <a:t>, </a:t>
            </a:r>
            <a:r>
              <a:rPr lang="it-IT" dirty="0" err="1">
                <a:latin typeface="Times New Roman" charset="0"/>
              </a:rPr>
              <a:t>apoproteine</a:t>
            </a:r>
            <a:r>
              <a:rPr lang="it-IT" dirty="0">
                <a:latin typeface="Times New Roman" charset="0"/>
              </a:rPr>
              <a:t> e ioni Ca abbassa la tensione superficiale:</a:t>
            </a:r>
          </a:p>
          <a:p>
            <a:pPr algn="ctr"/>
            <a:r>
              <a:rPr lang="it-IT" dirty="0">
                <a:latin typeface="Times New Roman" charset="0"/>
              </a:rPr>
              <a:t>      Rende agevole l’espansione del polmone nell’inspirazione</a:t>
            </a:r>
          </a:p>
          <a:p>
            <a:pPr algn="ctr"/>
            <a:r>
              <a:rPr lang="it-IT" dirty="0">
                <a:latin typeface="Times New Roman" charset="0"/>
              </a:rPr>
              <a:t>      Evita l’</a:t>
            </a:r>
            <a:r>
              <a:rPr lang="it-IT" dirty="0" err="1">
                <a:latin typeface="Times New Roman" charset="0"/>
              </a:rPr>
              <a:t>atelettasia</a:t>
            </a:r>
            <a:r>
              <a:rPr lang="it-IT" dirty="0">
                <a:latin typeface="Times New Roman" charset="0"/>
              </a:rPr>
              <a:t> nell’espirazione</a:t>
            </a:r>
          </a:p>
          <a:p>
            <a:pPr algn="ctr"/>
            <a:r>
              <a:rPr lang="it-IT" dirty="0">
                <a:latin typeface="Times New Roman" charset="0"/>
              </a:rPr>
              <a:t>      Mantiene un equilibrio delle dimensioni dei singoli alveoli</a:t>
            </a:r>
          </a:p>
          <a:p>
            <a:endParaRPr lang="it-IT" dirty="0">
              <a:latin typeface="Times New Roman" charset="0"/>
            </a:endParaRPr>
          </a:p>
          <a:p>
            <a:r>
              <a:rPr lang="it-IT" dirty="0">
                <a:latin typeface="Times New Roman" charset="0"/>
              </a:rPr>
              <a:t>      Principio di Laplace: P=2T/r        </a:t>
            </a:r>
            <a:r>
              <a:rPr lang="it-IT" dirty="0" err="1">
                <a:latin typeface="Times New Roman" charset="0"/>
              </a:rPr>
              <a:t>P=</a:t>
            </a:r>
            <a:r>
              <a:rPr lang="it-IT" dirty="0">
                <a:latin typeface="Times New Roman" charset="0"/>
              </a:rPr>
              <a:t> pressione all’interno dell’alveolo (</a:t>
            </a:r>
            <a:r>
              <a:rPr lang="it-IT" sz="900" dirty="0">
                <a:latin typeface="Times New Roman" charset="0"/>
              </a:rPr>
              <a:t>P di collasso</a:t>
            </a:r>
            <a:r>
              <a:rPr lang="it-IT" dirty="0">
                <a:latin typeface="Times New Roman" charset="0"/>
              </a:rPr>
              <a:t>)</a:t>
            </a:r>
          </a:p>
          <a:p>
            <a:r>
              <a:rPr lang="it-IT" dirty="0">
                <a:latin typeface="Times New Roman" charset="0"/>
              </a:rPr>
              <a:t>                                                            </a:t>
            </a:r>
            <a:r>
              <a:rPr lang="it-IT" dirty="0" err="1">
                <a:latin typeface="Times New Roman" charset="0"/>
              </a:rPr>
              <a:t>T=</a:t>
            </a:r>
            <a:r>
              <a:rPr lang="it-IT" dirty="0">
                <a:latin typeface="Times New Roman" charset="0"/>
              </a:rPr>
              <a:t> tensione superficiale</a:t>
            </a:r>
          </a:p>
          <a:p>
            <a:r>
              <a:rPr lang="it-IT" dirty="0">
                <a:latin typeface="Times New Roman" charset="0"/>
              </a:rPr>
              <a:t>                                                             </a:t>
            </a:r>
            <a:r>
              <a:rPr lang="it-IT" dirty="0" err="1">
                <a:latin typeface="Times New Roman" charset="0"/>
              </a:rPr>
              <a:t>r=</a:t>
            </a:r>
            <a:r>
              <a:rPr lang="it-IT" dirty="0">
                <a:latin typeface="Times New Roman" charset="0"/>
              </a:rPr>
              <a:t> raggio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Immagine 1" descr="Resp-06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20000">
            <a:off x="857250" y="285750"/>
            <a:ext cx="6992938" cy="6000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1026" descr="C:\Documents and Settings\Giovanna\Desktop\immagini\fig,11.bm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85918" y="0"/>
            <a:ext cx="6253163" cy="670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Immagine 1" descr="Resp-07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1563" y="69850"/>
            <a:ext cx="7429500" cy="678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CasellaDiTesto 2"/>
          <p:cNvSpPr txBox="1"/>
          <p:nvPr/>
        </p:nvSpPr>
        <p:spPr>
          <a:xfrm>
            <a:off x="5786446" y="2857496"/>
            <a:ext cx="16658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err="1" smtClean="0"/>
              <a:t>=Corpi</a:t>
            </a:r>
            <a:r>
              <a:rPr lang="it-IT" dirty="0" smtClean="0"/>
              <a:t> lamellari</a:t>
            </a:r>
            <a:endParaRPr lang="it-IT" dirty="0"/>
          </a:p>
        </p:txBody>
      </p:sp>
      <p:sp>
        <p:nvSpPr>
          <p:cNvPr id="4" name="CasellaDiTesto 3"/>
          <p:cNvSpPr txBox="1"/>
          <p:nvPr/>
        </p:nvSpPr>
        <p:spPr>
          <a:xfrm>
            <a:off x="7072330" y="1928802"/>
            <a:ext cx="19609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  </a:t>
            </a:r>
            <a:r>
              <a:rPr lang="it-IT" dirty="0" err="1" smtClean="0"/>
              <a:t>=Mielina</a:t>
            </a:r>
            <a:r>
              <a:rPr lang="it-IT" dirty="0" smtClean="0"/>
              <a:t> tubulare</a:t>
            </a:r>
            <a:endParaRPr lang="it-IT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050" descr="C:\Documents and Settings\Giovanna\Desktop\immagini\fig,14.bm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701800"/>
            <a:ext cx="8458200" cy="408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59" name="Text Box 2051"/>
          <p:cNvSpPr txBox="1">
            <a:spLocks noChangeArrowheads="1"/>
          </p:cNvSpPr>
          <p:nvPr/>
        </p:nvSpPr>
        <p:spPr bwMode="auto">
          <a:xfrm>
            <a:off x="0" y="214313"/>
            <a:ext cx="9283700" cy="1938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it-IT">
                <a:latin typeface="Times New Roman" charset="0"/>
              </a:rPr>
              <a:t>Per misurare la compliance polmonare bisogna misurare la variazione della pressione </a:t>
            </a:r>
          </a:p>
          <a:p>
            <a:r>
              <a:rPr lang="it-IT">
                <a:latin typeface="Times New Roman" charset="0"/>
              </a:rPr>
              <a:t>transmurale dei polmoni, cioè della pressione transpolmonare, differenza tra pressione</a:t>
            </a:r>
          </a:p>
          <a:p>
            <a:r>
              <a:rPr lang="it-IT">
                <a:latin typeface="Times New Roman" charset="0"/>
              </a:rPr>
              <a:t>alveolare e pressione pleurica, corrispondente ad una determinata variazione del volume </a:t>
            </a:r>
          </a:p>
          <a:p>
            <a:r>
              <a:rPr lang="it-IT">
                <a:latin typeface="Times New Roman" charset="0"/>
              </a:rPr>
              <a:t>Polmonare. E’ la P che agisce nel determinare il volume d’espansione del polmone in un</a:t>
            </a:r>
          </a:p>
          <a:p>
            <a:r>
              <a:rPr lang="it-IT">
                <a:latin typeface="Times New Roman" charset="0"/>
              </a:rPr>
              <a:t>dato istante e nel prevenirne il collasso dovuto alle forze di retrazione del parenchima</a:t>
            </a:r>
          </a:p>
          <a:p>
            <a:endParaRPr lang="it-IT">
              <a:latin typeface="Times New Roman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ttangolo 1"/>
          <p:cNvSpPr>
            <a:spLocks noChangeArrowheads="1"/>
          </p:cNvSpPr>
          <p:nvPr/>
        </p:nvSpPr>
        <p:spPr bwMode="auto">
          <a:xfrm>
            <a:off x="0" y="1500188"/>
            <a:ext cx="9572625" cy="3170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it-IT">
                <a:latin typeface="Times New Roman" charset="0"/>
              </a:rPr>
              <a:t>Le resistenze che devono essere superate in un atto inspiratorio sono:</a:t>
            </a:r>
          </a:p>
          <a:p>
            <a:endParaRPr lang="it-IT">
              <a:latin typeface="Times New Roman" charset="0"/>
            </a:endParaRPr>
          </a:p>
          <a:p>
            <a:endParaRPr lang="it-IT">
              <a:latin typeface="Times New Roman" charset="0"/>
            </a:endParaRPr>
          </a:p>
          <a:p>
            <a:endParaRPr lang="it-IT">
              <a:latin typeface="Times New Roman" charset="0"/>
            </a:endParaRPr>
          </a:p>
          <a:p>
            <a:pPr>
              <a:buFontTx/>
              <a:buChar char="•"/>
            </a:pPr>
            <a:r>
              <a:rPr lang="it-IT">
                <a:latin typeface="Times New Roman" charset="0"/>
              </a:rPr>
              <a:t> Le forze di retrazione elastica dei polmoni e della gabbia toracica</a:t>
            </a:r>
          </a:p>
          <a:p>
            <a:pPr>
              <a:buFontTx/>
              <a:buChar char="•"/>
            </a:pPr>
            <a:endParaRPr lang="it-IT">
              <a:latin typeface="Times New Roman" charset="0"/>
            </a:endParaRPr>
          </a:p>
          <a:p>
            <a:pPr>
              <a:buFontTx/>
              <a:buChar char="•"/>
            </a:pPr>
            <a:r>
              <a:rPr lang="it-IT">
                <a:latin typeface="Times New Roman" charset="0"/>
              </a:rPr>
              <a:t> La resistenza dovuta alla viscosità dei tessuti</a:t>
            </a:r>
          </a:p>
          <a:p>
            <a:pPr>
              <a:buFontTx/>
              <a:buChar char="•"/>
            </a:pPr>
            <a:endParaRPr lang="it-IT">
              <a:latin typeface="Times New Roman" charset="0"/>
            </a:endParaRPr>
          </a:p>
          <a:p>
            <a:endParaRPr lang="it-IT">
              <a:latin typeface="Times New Roman" charset="0"/>
            </a:endParaRPr>
          </a:p>
          <a:p>
            <a:pPr>
              <a:buFontTx/>
              <a:buChar char="•"/>
            </a:pPr>
            <a:r>
              <a:rPr lang="it-IT">
                <a:latin typeface="Times New Roman" charset="0"/>
              </a:rPr>
              <a:t> La resistenza al flusso di aria nelle vie respiratorie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1026" descr="C:\Documents and Settings\Giovanna\Desktop\immagini\fig,15.bm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61988"/>
            <a:ext cx="8610600" cy="5553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07" name="CasellaDiTesto 2"/>
          <p:cNvSpPr txBox="1">
            <a:spLocks noChangeArrowheads="1"/>
          </p:cNvSpPr>
          <p:nvPr/>
        </p:nvSpPr>
        <p:spPr bwMode="auto">
          <a:xfrm>
            <a:off x="0" y="6172200"/>
            <a:ext cx="8759825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it-IT"/>
              <a:t>La relazione V-P descrive la pressione richiesta per superare l’elasticità del </a:t>
            </a:r>
          </a:p>
          <a:p>
            <a:r>
              <a:rPr lang="it-IT"/>
              <a:t>polmone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1026" descr="C:\Attività didattica\MedIsem\figcompl2.bm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66963" y="0"/>
            <a:ext cx="440055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1" name="CasellaDiTesto 2"/>
          <p:cNvSpPr txBox="1">
            <a:spLocks noChangeArrowheads="1"/>
          </p:cNvSpPr>
          <p:nvPr/>
        </p:nvSpPr>
        <p:spPr bwMode="auto">
          <a:xfrm>
            <a:off x="285750" y="1000125"/>
            <a:ext cx="2622550" cy="163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it-IT" dirty="0"/>
              <a:t>La  </a:t>
            </a:r>
            <a:r>
              <a:rPr lang="it-IT" dirty="0" err="1"/>
              <a:t>compliance</a:t>
            </a:r>
            <a:r>
              <a:rPr lang="it-IT" dirty="0"/>
              <a:t> è</a:t>
            </a:r>
          </a:p>
          <a:p>
            <a:r>
              <a:rPr lang="it-IT" dirty="0"/>
              <a:t>minima in vicinanza</a:t>
            </a:r>
          </a:p>
          <a:p>
            <a:r>
              <a:rPr lang="it-IT" dirty="0"/>
              <a:t>della CPT, mentre è</a:t>
            </a:r>
          </a:p>
          <a:p>
            <a:r>
              <a:rPr lang="it-IT" dirty="0"/>
              <a:t>massima in vicinanza</a:t>
            </a:r>
          </a:p>
          <a:p>
            <a:r>
              <a:rPr lang="it-IT" dirty="0"/>
              <a:t>della CFR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CasellaDiTesto 1"/>
          <p:cNvSpPr txBox="1">
            <a:spLocks noChangeArrowheads="1"/>
          </p:cNvSpPr>
          <p:nvPr/>
        </p:nvSpPr>
        <p:spPr bwMode="auto">
          <a:xfrm>
            <a:off x="4643438" y="2143116"/>
            <a:ext cx="4206875" cy="3170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it-IT" dirty="0"/>
              <a:t>Nell’</a:t>
            </a:r>
            <a:r>
              <a:rPr lang="it-IT" dirty="0">
                <a:solidFill>
                  <a:srgbClr val="FF0000"/>
                </a:solidFill>
              </a:rPr>
              <a:t>enfisema</a:t>
            </a:r>
            <a:r>
              <a:rPr lang="it-IT" dirty="0"/>
              <a:t> la </a:t>
            </a:r>
            <a:r>
              <a:rPr lang="it-IT" dirty="0" err="1"/>
              <a:t>compliance</a:t>
            </a:r>
            <a:r>
              <a:rPr lang="it-IT" dirty="0"/>
              <a:t> è aumentata e grandi variazioni di V si accompagnano a piccole</a:t>
            </a:r>
          </a:p>
          <a:p>
            <a:r>
              <a:rPr lang="it-IT" dirty="0"/>
              <a:t> variazioni di P. </a:t>
            </a:r>
          </a:p>
          <a:p>
            <a:endParaRPr lang="it-IT" dirty="0"/>
          </a:p>
          <a:p>
            <a:endParaRPr lang="it-IT" dirty="0"/>
          </a:p>
          <a:p>
            <a:r>
              <a:rPr lang="it-IT" dirty="0"/>
              <a:t>Nella </a:t>
            </a:r>
            <a:r>
              <a:rPr lang="it-IT" dirty="0">
                <a:solidFill>
                  <a:srgbClr val="FF0000"/>
                </a:solidFill>
              </a:rPr>
              <a:t>fibrosi </a:t>
            </a:r>
            <a:r>
              <a:rPr lang="it-IT" dirty="0"/>
              <a:t>invece la </a:t>
            </a:r>
            <a:r>
              <a:rPr lang="it-IT" dirty="0" err="1"/>
              <a:t>compliance</a:t>
            </a:r>
            <a:r>
              <a:rPr lang="it-IT" dirty="0"/>
              <a:t> è diminuita e piccole variazioni di V si accompagnano a grandi variazioni di P.</a:t>
            </a:r>
          </a:p>
        </p:txBody>
      </p:sp>
      <p:pic>
        <p:nvPicPr>
          <p:cNvPr id="23555" name="Immagine 2" descr="fig4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375" y="161925"/>
            <a:ext cx="3429000" cy="6696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ttangolo 3"/>
          <p:cNvSpPr/>
          <p:nvPr/>
        </p:nvSpPr>
        <p:spPr>
          <a:xfrm>
            <a:off x="4572000" y="571480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it-IT" dirty="0" smtClean="0"/>
              <a:t>La  </a:t>
            </a:r>
            <a:r>
              <a:rPr lang="it-IT" dirty="0" err="1" smtClean="0"/>
              <a:t>compliance</a:t>
            </a:r>
            <a:r>
              <a:rPr lang="it-IT" dirty="0" smtClean="0"/>
              <a:t> è minima in vicinanza</a:t>
            </a:r>
          </a:p>
          <a:p>
            <a:r>
              <a:rPr lang="it-IT" dirty="0" smtClean="0"/>
              <a:t>della CPT, mentre è massima in vicinanza</a:t>
            </a:r>
          </a:p>
          <a:p>
            <a:r>
              <a:rPr lang="it-IT" dirty="0" smtClean="0"/>
              <a:t>della CFR</a:t>
            </a:r>
            <a:endParaRPr lang="it-IT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ext Box 2"/>
          <p:cNvSpPr txBox="1">
            <a:spLocks noChangeArrowheads="1"/>
          </p:cNvSpPr>
          <p:nvPr/>
        </p:nvSpPr>
        <p:spPr bwMode="auto">
          <a:xfrm>
            <a:off x="231775" y="593725"/>
            <a:ext cx="8832867" cy="56323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457200" indent="-457200">
              <a:defRPr/>
            </a:pPr>
            <a:r>
              <a:rPr lang="it-IT" dirty="0">
                <a:ln>
                  <a:solidFill>
                    <a:srgbClr val="FF0000"/>
                  </a:solidFill>
                </a:ln>
                <a:latin typeface="Times New Roman" pitchFamily="18" charset="0"/>
              </a:rPr>
              <a:t>FATTORI CHE INFLUENZANO LA VENTILAZIONE</a:t>
            </a:r>
          </a:p>
          <a:p>
            <a:pPr marL="457200" indent="-457200">
              <a:defRPr/>
            </a:pPr>
            <a:endParaRPr lang="it-IT" dirty="0">
              <a:latin typeface="Times New Roman" pitchFamily="18" charset="0"/>
            </a:endParaRPr>
          </a:p>
          <a:p>
            <a:pPr marL="457200" indent="-457200">
              <a:defRPr/>
            </a:pPr>
            <a:r>
              <a:rPr lang="it-IT" dirty="0">
                <a:latin typeface="Times New Roman" pitchFamily="18" charset="0"/>
              </a:rPr>
              <a:t>Un criterio per valutare l’elasticità di una struttura è la misura della capacità di</a:t>
            </a:r>
          </a:p>
          <a:p>
            <a:pPr>
              <a:defRPr/>
            </a:pPr>
            <a:r>
              <a:rPr lang="it-IT" dirty="0">
                <a:latin typeface="Times New Roman" pitchFamily="18" charset="0"/>
              </a:rPr>
              <a:t>deformarsi per azione di una forza esterna</a:t>
            </a:r>
          </a:p>
          <a:p>
            <a:pPr>
              <a:defRPr/>
            </a:pPr>
            <a:endParaRPr lang="it-IT" dirty="0">
              <a:latin typeface="Times New Roman" pitchFamily="18" charset="0"/>
            </a:endParaRPr>
          </a:p>
          <a:p>
            <a:pPr>
              <a:defRPr/>
            </a:pPr>
            <a:r>
              <a:rPr lang="it-IT" dirty="0">
                <a:latin typeface="Times New Roman" pitchFamily="18" charset="0"/>
              </a:rPr>
              <a:t>Per poter espandere i polmoni è necessario esercitare una forza superiore alla </a:t>
            </a:r>
          </a:p>
          <a:p>
            <a:pPr>
              <a:defRPr/>
            </a:pPr>
            <a:r>
              <a:rPr lang="it-IT" dirty="0">
                <a:latin typeface="Times New Roman" pitchFamily="18" charset="0"/>
              </a:rPr>
              <a:t>pressione di ritorno elastico che tende a collassarli. </a:t>
            </a:r>
          </a:p>
          <a:p>
            <a:pPr>
              <a:defRPr/>
            </a:pPr>
            <a:endParaRPr lang="it-IT" dirty="0">
              <a:latin typeface="Times New Roman" pitchFamily="18" charset="0"/>
            </a:endParaRPr>
          </a:p>
          <a:p>
            <a:pPr>
              <a:defRPr/>
            </a:pPr>
            <a:r>
              <a:rPr lang="it-IT" dirty="0">
                <a:latin typeface="Times New Roman" pitchFamily="18" charset="0"/>
              </a:rPr>
              <a:t>La </a:t>
            </a:r>
            <a:r>
              <a:rPr lang="it-IT" dirty="0" err="1">
                <a:latin typeface="Times New Roman" pitchFamily="18" charset="0"/>
              </a:rPr>
              <a:t>compliance</a:t>
            </a:r>
            <a:r>
              <a:rPr lang="it-IT" dirty="0">
                <a:latin typeface="Times New Roman" pitchFamily="18" charset="0"/>
              </a:rPr>
              <a:t> è la misura della </a:t>
            </a:r>
            <a:r>
              <a:rPr lang="it-IT" dirty="0" err="1">
                <a:latin typeface="Times New Roman" pitchFamily="18" charset="0"/>
              </a:rPr>
              <a:t>distensibilità</a:t>
            </a:r>
            <a:r>
              <a:rPr lang="it-IT" dirty="0">
                <a:latin typeface="Times New Roman" pitchFamily="18" charset="0"/>
              </a:rPr>
              <a:t> del polmone ed è data dal rapporto tra </a:t>
            </a:r>
          </a:p>
          <a:p>
            <a:pPr>
              <a:defRPr/>
            </a:pPr>
            <a:r>
              <a:rPr lang="it-IT" dirty="0">
                <a:latin typeface="Times New Roman" pitchFamily="18" charset="0"/>
              </a:rPr>
              <a:t>modificazioni di volume e modificazioni di pressione</a:t>
            </a:r>
          </a:p>
          <a:p>
            <a:pPr>
              <a:defRPr/>
            </a:pPr>
            <a:endParaRPr lang="it-IT" dirty="0">
              <a:latin typeface="Times New Roman" pitchFamily="18" charset="0"/>
            </a:endParaRPr>
          </a:p>
          <a:p>
            <a:pPr>
              <a:defRPr/>
            </a:pPr>
            <a:r>
              <a:rPr lang="it-IT" dirty="0">
                <a:latin typeface="Times New Roman" pitchFamily="18" charset="0"/>
              </a:rPr>
              <a:t>I polmoni  </a:t>
            </a:r>
            <a:r>
              <a:rPr lang="it-IT" dirty="0" err="1">
                <a:latin typeface="Times New Roman" pitchFamily="18" charset="0"/>
              </a:rPr>
              <a:t>fibrotici</a:t>
            </a:r>
            <a:r>
              <a:rPr lang="it-IT" dirty="0">
                <a:latin typeface="Times New Roman" pitchFamily="18" charset="0"/>
              </a:rPr>
              <a:t> perdono la loro </a:t>
            </a:r>
            <a:r>
              <a:rPr lang="it-IT" dirty="0" err="1">
                <a:latin typeface="Times New Roman" pitchFamily="18" charset="0"/>
              </a:rPr>
              <a:t>distensibilità</a:t>
            </a:r>
            <a:r>
              <a:rPr lang="it-IT" dirty="0">
                <a:latin typeface="Times New Roman" pitchFamily="18" charset="0"/>
              </a:rPr>
              <a:t> e diventano più rigidi, quindi la </a:t>
            </a:r>
          </a:p>
          <a:p>
            <a:pPr>
              <a:defRPr/>
            </a:pPr>
            <a:r>
              <a:rPr lang="it-IT" dirty="0" err="1">
                <a:latin typeface="Times New Roman" pitchFamily="18" charset="0"/>
              </a:rPr>
              <a:t>compliance</a:t>
            </a:r>
            <a:r>
              <a:rPr lang="it-IT" dirty="0">
                <a:latin typeface="Times New Roman" pitchFamily="18" charset="0"/>
              </a:rPr>
              <a:t> polmonare è bassa ed è richiesto un maggior lavoro per spostare un</a:t>
            </a:r>
          </a:p>
          <a:p>
            <a:pPr>
              <a:defRPr/>
            </a:pPr>
            <a:r>
              <a:rPr lang="it-IT" dirty="0">
                <a:latin typeface="Times New Roman" pitchFamily="18" charset="0"/>
              </a:rPr>
              <a:t>normale volume di aria.</a:t>
            </a:r>
          </a:p>
          <a:p>
            <a:pPr>
              <a:defRPr/>
            </a:pPr>
            <a:endParaRPr lang="it-IT" dirty="0">
              <a:latin typeface="Times New Roman" pitchFamily="18" charset="0"/>
            </a:endParaRPr>
          </a:p>
          <a:p>
            <a:pPr>
              <a:defRPr/>
            </a:pPr>
            <a:r>
              <a:rPr lang="it-IT" dirty="0">
                <a:latin typeface="Times New Roman" pitchFamily="18" charset="0"/>
              </a:rPr>
              <a:t>I pazienti con enfisema hanno polmoni più </a:t>
            </a:r>
            <a:r>
              <a:rPr lang="it-IT" dirty="0" err="1">
                <a:latin typeface="Times New Roman" pitchFamily="18" charset="0"/>
              </a:rPr>
              <a:t>distensibili</a:t>
            </a:r>
            <a:r>
              <a:rPr lang="it-IT" dirty="0">
                <a:latin typeface="Times New Roman" pitchFamily="18" charset="0"/>
              </a:rPr>
              <a:t> con </a:t>
            </a:r>
            <a:r>
              <a:rPr lang="it-IT" dirty="0" err="1">
                <a:latin typeface="Times New Roman" pitchFamily="18" charset="0"/>
              </a:rPr>
              <a:t>compliance</a:t>
            </a:r>
            <a:r>
              <a:rPr lang="it-IT" dirty="0">
                <a:latin typeface="Times New Roman" pitchFamily="18" charset="0"/>
              </a:rPr>
              <a:t> elevata, ma </a:t>
            </a:r>
          </a:p>
          <a:p>
            <a:pPr>
              <a:defRPr/>
            </a:pPr>
            <a:r>
              <a:rPr lang="it-IT" dirty="0">
                <a:latin typeface="Times New Roman" pitchFamily="18" charset="0"/>
              </a:rPr>
              <a:t>hanno difficoltà nell’espirazione ed  è  richiesto  un  lavoro  supplementare  perché</a:t>
            </a:r>
          </a:p>
          <a:p>
            <a:pPr>
              <a:defRPr/>
            </a:pPr>
            <a:r>
              <a:rPr lang="it-IT" dirty="0">
                <a:latin typeface="Times New Roman" pitchFamily="18" charset="0"/>
              </a:rPr>
              <a:t>l’aria possa fuoriuscire.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CasellaDiTesto 1"/>
          <p:cNvSpPr txBox="1">
            <a:spLocks noChangeArrowheads="1"/>
          </p:cNvSpPr>
          <p:nvPr/>
        </p:nvSpPr>
        <p:spPr bwMode="auto">
          <a:xfrm>
            <a:off x="214313" y="590550"/>
            <a:ext cx="8509445" cy="64633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it-IT" b="1" dirty="0">
                <a:solidFill>
                  <a:srgbClr val="FF0000"/>
                </a:solidFill>
              </a:rPr>
              <a:t>RESISTENZE DOVUTE ALLA VISCOSITA’ DEI TESSUTI</a:t>
            </a:r>
          </a:p>
          <a:p>
            <a:endParaRPr lang="it-IT" dirty="0"/>
          </a:p>
          <a:p>
            <a:endParaRPr lang="it-IT" dirty="0"/>
          </a:p>
          <a:p>
            <a:r>
              <a:rPr lang="it-IT" dirty="0"/>
              <a:t>Sono dovute al passaggio dell’aria per uscire ed entrare nell’alveolo e</a:t>
            </a:r>
          </a:p>
          <a:p>
            <a:r>
              <a:rPr lang="it-IT" dirty="0"/>
              <a:t>agli attriti interni dei tessuti.</a:t>
            </a:r>
          </a:p>
          <a:p>
            <a:endParaRPr lang="it-IT" dirty="0"/>
          </a:p>
          <a:p>
            <a:endParaRPr lang="it-IT" dirty="0"/>
          </a:p>
          <a:p>
            <a:endParaRPr lang="it-IT" dirty="0"/>
          </a:p>
          <a:p>
            <a:r>
              <a:rPr lang="it-IT" b="1" dirty="0">
                <a:solidFill>
                  <a:srgbClr val="FF0000"/>
                </a:solidFill>
              </a:rPr>
              <a:t>RESISTENZE AL FLUSSO</a:t>
            </a:r>
          </a:p>
          <a:p>
            <a:endParaRPr lang="it-IT" b="1" dirty="0">
              <a:solidFill>
                <a:srgbClr val="FF0000"/>
              </a:solidFill>
            </a:endParaRPr>
          </a:p>
          <a:p>
            <a:r>
              <a:rPr lang="it-IT" dirty="0"/>
              <a:t>Una quota importante spetta alle vie aeree superiori. Nella respirazione</a:t>
            </a:r>
          </a:p>
          <a:p>
            <a:r>
              <a:rPr lang="it-IT" dirty="0"/>
              <a:t>nasale il naso è responsabile al 50% della resistenza totale</a:t>
            </a:r>
          </a:p>
          <a:p>
            <a:endParaRPr lang="it-IT" dirty="0"/>
          </a:p>
          <a:p>
            <a:r>
              <a:rPr lang="it-IT" dirty="0"/>
              <a:t>Il 10-20% è generato dalle piccole vie aeree</a:t>
            </a:r>
            <a:r>
              <a:rPr lang="it-IT" dirty="0" smtClean="0"/>
              <a:t>.</a:t>
            </a:r>
          </a:p>
          <a:p>
            <a:endParaRPr lang="it-IT" dirty="0" smtClean="0"/>
          </a:p>
          <a:p>
            <a:r>
              <a:rPr lang="it-IT" dirty="0" smtClean="0"/>
              <a:t>La resistenza al flusso d’aria di pende dagli attriti. Il flusso può risultare turbolento, </a:t>
            </a:r>
          </a:p>
          <a:p>
            <a:r>
              <a:rPr lang="it-IT" dirty="0" smtClean="0"/>
              <a:t>di transizione e laminare.</a:t>
            </a:r>
          </a:p>
          <a:p>
            <a:endParaRPr lang="it-IT" dirty="0" smtClean="0"/>
          </a:p>
          <a:p>
            <a:r>
              <a:rPr lang="it-IT" dirty="0" smtClean="0"/>
              <a:t>Quando la velocità del flusso è elevata come avviene nelle zone in cui l’area della sezione</a:t>
            </a:r>
          </a:p>
          <a:p>
            <a:r>
              <a:rPr lang="it-IT" dirty="0" smtClean="0"/>
              <a:t> </a:t>
            </a:r>
            <a:r>
              <a:rPr lang="it-IT" dirty="0" err="1" smtClean="0"/>
              <a:t>trasversa</a:t>
            </a:r>
            <a:r>
              <a:rPr lang="it-IT" dirty="0" smtClean="0"/>
              <a:t>  è minore il flusso è turbolento, diventa laminare quando la velocità di flusso </a:t>
            </a:r>
          </a:p>
          <a:p>
            <a:r>
              <a:rPr lang="it-IT" dirty="0" smtClean="0"/>
              <a:t>si riduce per aumento della sezione </a:t>
            </a:r>
            <a:r>
              <a:rPr lang="it-IT" dirty="0" err="1" smtClean="0"/>
              <a:t>trasversa</a:t>
            </a:r>
            <a:r>
              <a:rPr lang="it-IT" dirty="0" smtClean="0"/>
              <a:t>.</a:t>
            </a:r>
            <a:endParaRPr lang="it-IT" dirty="0"/>
          </a:p>
          <a:p>
            <a:endParaRPr lang="it-IT" dirty="0"/>
          </a:p>
          <a:p>
            <a:endParaRPr lang="it-IT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1027"/>
          <p:cNvSpPr>
            <a:spLocks noChangeArrowheads="1"/>
          </p:cNvSpPr>
          <p:nvPr/>
        </p:nvSpPr>
        <p:spPr bwMode="auto">
          <a:xfrm>
            <a:off x="3289300" y="438150"/>
            <a:ext cx="31337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it-IT">
                <a:solidFill>
                  <a:srgbClr val="FF0000"/>
                </a:solidFill>
                <a:latin typeface="Times New Roman" charset="0"/>
              </a:rPr>
              <a:t>LAVORO RESPIRATORIO</a:t>
            </a:r>
          </a:p>
        </p:txBody>
      </p:sp>
      <p:sp>
        <p:nvSpPr>
          <p:cNvPr id="26627" name="Text Box 1028"/>
          <p:cNvSpPr txBox="1">
            <a:spLocks noChangeArrowheads="1"/>
          </p:cNvSpPr>
          <p:nvPr/>
        </p:nvSpPr>
        <p:spPr bwMode="auto">
          <a:xfrm>
            <a:off x="250825" y="1119188"/>
            <a:ext cx="7196138" cy="466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it-IT">
                <a:latin typeface="Times New Roman" charset="0"/>
              </a:rPr>
              <a:t>Le resistenze che devono essere superate in un atto inspiratorio sono:</a:t>
            </a:r>
          </a:p>
          <a:p>
            <a:endParaRPr lang="it-IT">
              <a:latin typeface="Times New Roman" charset="0"/>
            </a:endParaRPr>
          </a:p>
          <a:p>
            <a:pPr>
              <a:buFontTx/>
              <a:buChar char="•"/>
            </a:pPr>
            <a:r>
              <a:rPr lang="it-IT">
                <a:latin typeface="Times New Roman" charset="0"/>
              </a:rPr>
              <a:t> Le forze di retrazione elastica dei polmoni e della gabbia toracica</a:t>
            </a:r>
          </a:p>
          <a:p>
            <a:pPr>
              <a:buFontTx/>
              <a:buChar char="•"/>
            </a:pPr>
            <a:r>
              <a:rPr lang="it-IT">
                <a:latin typeface="Times New Roman" charset="0"/>
              </a:rPr>
              <a:t> La resistenza dovuta alla viscosità dei tessuti</a:t>
            </a:r>
          </a:p>
          <a:p>
            <a:pPr>
              <a:buFontTx/>
              <a:buChar char="•"/>
            </a:pPr>
            <a:r>
              <a:rPr lang="it-IT">
                <a:latin typeface="Times New Roman" charset="0"/>
              </a:rPr>
              <a:t> La resistenza al flusso di aria nelle vie respiratorie</a:t>
            </a:r>
          </a:p>
          <a:p>
            <a:pPr>
              <a:buFontTx/>
              <a:buChar char="•"/>
            </a:pPr>
            <a:endParaRPr lang="it-IT">
              <a:latin typeface="Times New Roman" charset="0"/>
            </a:endParaRPr>
          </a:p>
          <a:p>
            <a:r>
              <a:rPr lang="it-IT">
                <a:latin typeface="Times New Roman" charset="0"/>
              </a:rPr>
              <a:t>Il lavoro è costituito da 3 componenti:</a:t>
            </a:r>
          </a:p>
          <a:p>
            <a:endParaRPr lang="it-IT">
              <a:latin typeface="Times New Roman" charset="0"/>
            </a:endParaRPr>
          </a:p>
          <a:p>
            <a:pPr>
              <a:buFontTx/>
              <a:buChar char="•"/>
            </a:pPr>
            <a:r>
              <a:rPr lang="it-IT">
                <a:latin typeface="Times New Roman" charset="0"/>
              </a:rPr>
              <a:t> Lavoro elastico</a:t>
            </a:r>
          </a:p>
          <a:p>
            <a:pPr>
              <a:buFontTx/>
              <a:buChar char="•"/>
            </a:pPr>
            <a:r>
              <a:rPr lang="it-IT">
                <a:latin typeface="Times New Roman" charset="0"/>
              </a:rPr>
              <a:t> Lavoro di resistenza dei tessuti</a:t>
            </a:r>
          </a:p>
          <a:p>
            <a:pPr>
              <a:buFontTx/>
              <a:buChar char="•"/>
            </a:pPr>
            <a:r>
              <a:rPr lang="it-IT">
                <a:latin typeface="Times New Roman" charset="0"/>
              </a:rPr>
              <a:t> Lavoro di resistenza al flusso d’aria</a:t>
            </a:r>
          </a:p>
          <a:p>
            <a:pPr>
              <a:buFontTx/>
              <a:buChar char="•"/>
            </a:pPr>
            <a:endParaRPr lang="it-IT">
              <a:latin typeface="Times New Roman" charset="0"/>
            </a:endParaRPr>
          </a:p>
          <a:p>
            <a:pPr>
              <a:buFontTx/>
              <a:buChar char="•"/>
            </a:pPr>
            <a:endParaRPr lang="it-IT">
              <a:latin typeface="Times New Roman" charset="0"/>
            </a:endParaRPr>
          </a:p>
          <a:p>
            <a:r>
              <a:rPr lang="it-IT">
                <a:latin typeface="Times New Roman" charset="0"/>
              </a:rPr>
              <a:t>Il lavoro dell’inspirazione è dato da:</a:t>
            </a:r>
          </a:p>
          <a:p>
            <a:r>
              <a:rPr lang="it-IT">
                <a:latin typeface="Times New Roman" charset="0"/>
              </a:rPr>
              <a:t>  L=Px</a:t>
            </a:r>
            <a:r>
              <a:rPr lang="it-IT">
                <a:latin typeface="Times New Roman" charset="0"/>
                <a:sym typeface="Symbol" pitchFamily="18" charset="2"/>
              </a:rPr>
              <a:t></a:t>
            </a:r>
            <a:r>
              <a:rPr lang="it-IT">
                <a:latin typeface="Times New Roman" charset="0"/>
              </a:rPr>
              <a:t>V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C:\Attività didattica\RespSil1\Slde001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1750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CasellaDiTesto 2"/>
          <p:cNvSpPr txBox="1">
            <a:spLocks noChangeArrowheads="1"/>
          </p:cNvSpPr>
          <p:nvPr/>
        </p:nvSpPr>
        <p:spPr bwMode="auto">
          <a:xfrm>
            <a:off x="928688" y="1571625"/>
            <a:ext cx="18415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it-IT"/>
          </a:p>
        </p:txBody>
      </p:sp>
      <p:pic>
        <p:nvPicPr>
          <p:cNvPr id="4099" name="Immagine 3" descr="Senza nome-scandito-01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714375"/>
            <a:ext cx="9151938" cy="5073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ext Box 2"/>
          <p:cNvSpPr txBox="1">
            <a:spLocks noChangeArrowheads="1"/>
          </p:cNvSpPr>
          <p:nvPr/>
        </p:nvSpPr>
        <p:spPr bwMode="auto">
          <a:xfrm>
            <a:off x="500063" y="1008063"/>
            <a:ext cx="6911187" cy="39703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it-IT" dirty="0">
                <a:solidFill>
                  <a:srgbClr val="FF0000"/>
                </a:solidFill>
                <a:latin typeface="Times New Roman" charset="0"/>
              </a:rPr>
              <a:t>FATTORI CHE INFLUENZANO LA VENTILAZIONE POLMONARE</a:t>
            </a:r>
            <a:endParaRPr lang="it-IT" dirty="0">
              <a:latin typeface="Times New Roman" charset="0"/>
            </a:endParaRPr>
          </a:p>
          <a:p>
            <a:endParaRPr lang="it-IT" dirty="0">
              <a:latin typeface="Times New Roman" charset="0"/>
            </a:endParaRPr>
          </a:p>
          <a:p>
            <a:endParaRPr lang="it-IT" dirty="0">
              <a:latin typeface="Times New Roman" charset="0"/>
            </a:endParaRPr>
          </a:p>
          <a:p>
            <a:endParaRPr lang="it-IT" dirty="0">
              <a:latin typeface="Times New Roman" charset="0"/>
            </a:endParaRPr>
          </a:p>
          <a:p>
            <a:pPr>
              <a:buFontTx/>
              <a:buChar char="•"/>
            </a:pPr>
            <a:r>
              <a:rPr lang="it-IT" dirty="0">
                <a:latin typeface="Times New Roman" charset="0"/>
              </a:rPr>
              <a:t>Gradiente pressorio</a:t>
            </a:r>
          </a:p>
          <a:p>
            <a:pPr>
              <a:buFontTx/>
              <a:buChar char="•"/>
            </a:pPr>
            <a:endParaRPr lang="it-IT" dirty="0">
              <a:latin typeface="Times New Roman" charset="0"/>
            </a:endParaRPr>
          </a:p>
          <a:p>
            <a:pPr>
              <a:buFontTx/>
              <a:buChar char="•"/>
            </a:pPr>
            <a:r>
              <a:rPr lang="it-IT" dirty="0" err="1">
                <a:latin typeface="Times New Roman" charset="0"/>
              </a:rPr>
              <a:t>Compliance</a:t>
            </a:r>
            <a:endParaRPr lang="it-IT" dirty="0">
              <a:latin typeface="Times New Roman" charset="0"/>
            </a:endParaRPr>
          </a:p>
          <a:p>
            <a:pPr>
              <a:buFontTx/>
              <a:buChar char="•"/>
            </a:pPr>
            <a:endParaRPr lang="it-IT" dirty="0">
              <a:latin typeface="Times New Roman" charset="0"/>
            </a:endParaRPr>
          </a:p>
          <a:p>
            <a:pPr>
              <a:buFontTx/>
              <a:buChar char="•"/>
            </a:pPr>
            <a:r>
              <a:rPr lang="it-IT" dirty="0">
                <a:latin typeface="Times New Roman" charset="0"/>
              </a:rPr>
              <a:t>Resistenza delle vie respiratorie:</a:t>
            </a:r>
          </a:p>
          <a:p>
            <a:pPr lvl="1">
              <a:buFontTx/>
              <a:buChar char="•"/>
            </a:pPr>
            <a:r>
              <a:rPr lang="it-IT" dirty="0">
                <a:latin typeface="Times New Roman" charset="0"/>
              </a:rPr>
              <a:t>Stato di rilassamento della muscolatura liscia dei bronchioli</a:t>
            </a:r>
          </a:p>
          <a:p>
            <a:pPr lvl="2">
              <a:buFontTx/>
              <a:buChar char="•"/>
            </a:pPr>
            <a:r>
              <a:rPr lang="it-IT" dirty="0">
                <a:latin typeface="Times New Roman" charset="0"/>
              </a:rPr>
              <a:t>Stimolazione simpatica        </a:t>
            </a:r>
            <a:r>
              <a:rPr lang="it-IT" dirty="0" err="1">
                <a:latin typeface="Times New Roman" charset="0"/>
              </a:rPr>
              <a:t>broncodilatazione</a:t>
            </a:r>
            <a:endParaRPr lang="it-IT" dirty="0">
              <a:latin typeface="Times New Roman" charset="0"/>
            </a:endParaRPr>
          </a:p>
          <a:p>
            <a:pPr lvl="2">
              <a:buFontTx/>
              <a:buChar char="•"/>
            </a:pPr>
            <a:r>
              <a:rPr lang="it-IT" dirty="0">
                <a:latin typeface="Times New Roman" charset="0"/>
              </a:rPr>
              <a:t>Stimolazione parasimpatica         </a:t>
            </a:r>
            <a:r>
              <a:rPr lang="it-IT" dirty="0" err="1">
                <a:latin typeface="Times New Roman" charset="0"/>
              </a:rPr>
              <a:t>broncocostrizione</a:t>
            </a:r>
            <a:endParaRPr lang="it-IT" dirty="0">
              <a:latin typeface="Times New Roman" charset="0"/>
            </a:endParaRPr>
          </a:p>
          <a:p>
            <a:pPr lvl="2">
              <a:buFontTx/>
              <a:buChar char="•"/>
            </a:pPr>
            <a:r>
              <a:rPr lang="it-IT" dirty="0">
                <a:latin typeface="Times New Roman" charset="0"/>
              </a:rPr>
              <a:t> Istamina        </a:t>
            </a:r>
            <a:r>
              <a:rPr lang="it-IT" dirty="0" err="1">
                <a:latin typeface="Times New Roman" charset="0"/>
              </a:rPr>
              <a:t>broncocostrizione</a:t>
            </a:r>
            <a:endParaRPr lang="it-IT" dirty="0">
              <a:latin typeface="Times New Roman" charset="0"/>
            </a:endParaRPr>
          </a:p>
          <a:p>
            <a:pPr lvl="2">
              <a:buFontTx/>
              <a:buChar char="•"/>
            </a:pPr>
            <a:endParaRPr lang="it-IT" dirty="0">
              <a:latin typeface="Times New Roman" charset="0"/>
            </a:endParaRPr>
          </a:p>
        </p:txBody>
      </p:sp>
      <p:cxnSp>
        <p:nvCxnSpPr>
          <p:cNvPr id="4" name="Connettore 2 3"/>
          <p:cNvCxnSpPr/>
          <p:nvPr/>
        </p:nvCxnSpPr>
        <p:spPr>
          <a:xfrm>
            <a:off x="3786182" y="3929066"/>
            <a:ext cx="357187" cy="1588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" name="Connettore 2 7"/>
          <p:cNvCxnSpPr/>
          <p:nvPr/>
        </p:nvCxnSpPr>
        <p:spPr>
          <a:xfrm>
            <a:off x="4143372" y="4214818"/>
            <a:ext cx="357188" cy="1588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" name="Connettore 2 8"/>
          <p:cNvCxnSpPr/>
          <p:nvPr/>
        </p:nvCxnSpPr>
        <p:spPr>
          <a:xfrm>
            <a:off x="2500298" y="4500570"/>
            <a:ext cx="357187" cy="1588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ext Box 1026"/>
          <p:cNvSpPr txBox="1">
            <a:spLocks noChangeArrowheads="1"/>
          </p:cNvSpPr>
          <p:nvPr/>
        </p:nvSpPr>
        <p:spPr bwMode="auto">
          <a:xfrm>
            <a:off x="2441575" y="0"/>
            <a:ext cx="43719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it-IT">
                <a:solidFill>
                  <a:srgbClr val="FF0000"/>
                </a:solidFill>
                <a:latin typeface="Times New Roman" charset="0"/>
              </a:rPr>
              <a:t>RINNOVO DELL’ARIA ALVEOLARE</a:t>
            </a:r>
            <a:endParaRPr lang="it-IT">
              <a:latin typeface="Times New Roman" charset="0"/>
            </a:endParaRPr>
          </a:p>
        </p:txBody>
      </p:sp>
      <p:sp>
        <p:nvSpPr>
          <p:cNvPr id="30723" name="Text Box 1027"/>
          <p:cNvSpPr txBox="1">
            <a:spLocks noChangeArrowheads="1"/>
          </p:cNvSpPr>
          <p:nvPr/>
        </p:nvSpPr>
        <p:spPr bwMode="auto">
          <a:xfrm>
            <a:off x="0" y="446088"/>
            <a:ext cx="9194800" cy="7102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it-IT" dirty="0">
                <a:latin typeface="Times New Roman" charset="0"/>
              </a:rPr>
              <a:t>A RIPOSO NELL’ADULTO SI COMPIONO </a:t>
            </a:r>
            <a:r>
              <a:rPr lang="it-IT" dirty="0">
                <a:solidFill>
                  <a:srgbClr val="FF0000"/>
                </a:solidFill>
                <a:latin typeface="Times New Roman" charset="0"/>
              </a:rPr>
              <a:t>12-15 ATTI</a:t>
            </a:r>
            <a:r>
              <a:rPr lang="it-IT" dirty="0">
                <a:latin typeface="Times New Roman" charset="0"/>
              </a:rPr>
              <a:t> RESPIRATORI</a:t>
            </a:r>
          </a:p>
          <a:p>
            <a:r>
              <a:rPr lang="it-IT" dirty="0">
                <a:latin typeface="Times New Roman" charset="0"/>
              </a:rPr>
              <a:t>AL MINUTO (</a:t>
            </a:r>
            <a:r>
              <a:rPr lang="it-IT" dirty="0">
                <a:solidFill>
                  <a:srgbClr val="FF0000"/>
                </a:solidFill>
                <a:latin typeface="Times New Roman" charset="0"/>
              </a:rPr>
              <a:t>FREQUENZA RESPIRATORIA</a:t>
            </a:r>
            <a:r>
              <a:rPr lang="it-IT" dirty="0">
                <a:latin typeface="Times New Roman" charset="0"/>
              </a:rPr>
              <a:t>)</a:t>
            </a:r>
          </a:p>
          <a:p>
            <a:endParaRPr lang="it-IT" dirty="0">
              <a:latin typeface="Times New Roman" charset="0"/>
            </a:endParaRPr>
          </a:p>
          <a:p>
            <a:r>
              <a:rPr lang="it-IT" dirty="0">
                <a:latin typeface="Times New Roman" charset="0"/>
              </a:rPr>
              <a:t>L’ARIA INTRODOTTA ED EMESSA AD OGNI RESPIRO  VIENE DEFINITA</a:t>
            </a:r>
          </a:p>
          <a:p>
            <a:r>
              <a:rPr lang="it-IT" dirty="0">
                <a:solidFill>
                  <a:srgbClr val="FF0000"/>
                </a:solidFill>
                <a:latin typeface="Times New Roman" charset="0"/>
              </a:rPr>
              <a:t>VOLUME CORRENTE</a:t>
            </a:r>
            <a:r>
              <a:rPr lang="it-IT" dirty="0">
                <a:latin typeface="Times New Roman" charset="0"/>
              </a:rPr>
              <a:t> ED E’ </a:t>
            </a:r>
            <a:r>
              <a:rPr lang="it-IT" dirty="0" err="1">
                <a:latin typeface="Times New Roman" charset="0"/>
              </a:rPr>
              <a:t>DI</a:t>
            </a:r>
            <a:r>
              <a:rPr lang="it-IT" dirty="0">
                <a:latin typeface="Times New Roman" charset="0"/>
              </a:rPr>
              <a:t> CIRCA </a:t>
            </a:r>
            <a:r>
              <a:rPr lang="it-IT" dirty="0">
                <a:solidFill>
                  <a:srgbClr val="FF0000"/>
                </a:solidFill>
                <a:latin typeface="Times New Roman" charset="0"/>
              </a:rPr>
              <a:t>500 </a:t>
            </a:r>
            <a:r>
              <a:rPr lang="it-IT" dirty="0" err="1">
                <a:solidFill>
                  <a:srgbClr val="FF0000"/>
                </a:solidFill>
                <a:latin typeface="Times New Roman" charset="0"/>
              </a:rPr>
              <a:t>ML</a:t>
            </a:r>
            <a:endParaRPr lang="it-IT" dirty="0">
              <a:solidFill>
                <a:srgbClr val="FF0000"/>
              </a:solidFill>
              <a:latin typeface="Times New Roman" charset="0"/>
            </a:endParaRPr>
          </a:p>
          <a:p>
            <a:endParaRPr lang="it-IT" dirty="0">
              <a:solidFill>
                <a:srgbClr val="FF0000"/>
              </a:solidFill>
              <a:latin typeface="Times New Roman" charset="0"/>
            </a:endParaRPr>
          </a:p>
          <a:p>
            <a:r>
              <a:rPr lang="it-IT" dirty="0">
                <a:latin typeface="Times New Roman" charset="0"/>
              </a:rPr>
              <a:t>IN UN MINUTO ENTRANO ED ESCONO DAI</a:t>
            </a:r>
            <a:r>
              <a:rPr lang="it-IT" dirty="0">
                <a:solidFill>
                  <a:srgbClr val="FF0000"/>
                </a:solidFill>
                <a:latin typeface="Times New Roman" charset="0"/>
              </a:rPr>
              <a:t> 6 AI 7,5 L </a:t>
            </a:r>
            <a:r>
              <a:rPr lang="it-IT" dirty="0" err="1">
                <a:latin typeface="Times New Roman" charset="0"/>
              </a:rPr>
              <a:t>DI</a:t>
            </a:r>
            <a:r>
              <a:rPr lang="it-IT" dirty="0">
                <a:latin typeface="Times New Roman" charset="0"/>
              </a:rPr>
              <a:t> ARIA</a:t>
            </a:r>
            <a:r>
              <a:rPr lang="it-IT" dirty="0">
                <a:solidFill>
                  <a:srgbClr val="FF0000"/>
                </a:solidFill>
                <a:latin typeface="Times New Roman" charset="0"/>
              </a:rPr>
              <a:t> </a:t>
            </a:r>
          </a:p>
          <a:p>
            <a:r>
              <a:rPr lang="it-IT" dirty="0">
                <a:latin typeface="Times New Roman" charset="0"/>
              </a:rPr>
              <a:t>(</a:t>
            </a:r>
            <a:r>
              <a:rPr lang="it-IT" dirty="0">
                <a:solidFill>
                  <a:srgbClr val="FF0000"/>
                </a:solidFill>
                <a:latin typeface="Times New Roman" charset="0"/>
              </a:rPr>
              <a:t>VENTILAZIONE POLMONARE O VOLUME/MINUTO RESPIRATORIO</a:t>
            </a:r>
            <a:r>
              <a:rPr lang="it-IT" dirty="0">
                <a:latin typeface="Times New Roman" charset="0"/>
              </a:rPr>
              <a:t>) CHE </a:t>
            </a:r>
          </a:p>
          <a:p>
            <a:r>
              <a:rPr lang="it-IT" dirty="0">
                <a:latin typeface="Times New Roman" charset="0"/>
              </a:rPr>
              <a:t>PUO’ VARIARE MODIFICANDO LA FREQUENZA E LA PROFONDITA’ DEGLI</a:t>
            </a:r>
          </a:p>
          <a:p>
            <a:r>
              <a:rPr lang="it-IT" dirty="0">
                <a:latin typeface="Times New Roman" charset="0"/>
              </a:rPr>
              <a:t>ATTI DEL RESPIRO. I POLMONI DISPONGONO </a:t>
            </a:r>
            <a:r>
              <a:rPr lang="it-IT" dirty="0" err="1">
                <a:latin typeface="Times New Roman" charset="0"/>
              </a:rPr>
              <a:t>DI</a:t>
            </a:r>
            <a:r>
              <a:rPr lang="it-IT" dirty="0">
                <a:latin typeface="Times New Roman" charset="0"/>
              </a:rPr>
              <a:t> RISERVE </a:t>
            </a:r>
            <a:r>
              <a:rPr lang="it-IT" dirty="0" err="1">
                <a:latin typeface="Times New Roman" charset="0"/>
              </a:rPr>
              <a:t>DI</a:t>
            </a:r>
            <a:r>
              <a:rPr lang="it-IT" dirty="0">
                <a:latin typeface="Times New Roman" charset="0"/>
              </a:rPr>
              <a:t> ARIA (MISURA</a:t>
            </a:r>
          </a:p>
          <a:p>
            <a:r>
              <a:rPr lang="it-IT" dirty="0">
                <a:latin typeface="Times New Roman" charset="0"/>
              </a:rPr>
              <a:t>DEI VOLUMI POLMONARI)</a:t>
            </a:r>
          </a:p>
          <a:p>
            <a:endParaRPr lang="it-IT" dirty="0">
              <a:latin typeface="Times New Roman" charset="0"/>
            </a:endParaRPr>
          </a:p>
          <a:p>
            <a:r>
              <a:rPr lang="it-IT" dirty="0">
                <a:latin typeface="Times New Roman" charset="0"/>
              </a:rPr>
              <a:t>      </a:t>
            </a:r>
            <a:r>
              <a:rPr lang="it-IT" dirty="0">
                <a:solidFill>
                  <a:srgbClr val="FF0000"/>
                </a:solidFill>
                <a:latin typeface="Times New Roman" charset="0"/>
              </a:rPr>
              <a:t>L’ARIA ALVEOLARE</a:t>
            </a:r>
            <a:r>
              <a:rPr lang="it-IT" dirty="0">
                <a:latin typeface="Times New Roman" charset="0"/>
              </a:rPr>
              <a:t> E’ QUELLA CONTENUTA NELLA PARTE </a:t>
            </a:r>
          </a:p>
          <a:p>
            <a:r>
              <a:rPr lang="it-IT" dirty="0">
                <a:latin typeface="Times New Roman" charset="0"/>
              </a:rPr>
              <a:t>RESPIRATORIA DEI POLMONI E IL VOLUME CORRISPONDE ALLA </a:t>
            </a:r>
            <a:r>
              <a:rPr lang="it-IT" dirty="0">
                <a:solidFill>
                  <a:srgbClr val="FF0000"/>
                </a:solidFill>
                <a:latin typeface="Times New Roman" charset="0"/>
              </a:rPr>
              <a:t>CFR</a:t>
            </a:r>
            <a:endParaRPr lang="it-IT" dirty="0">
              <a:latin typeface="Times New Roman" charset="0"/>
            </a:endParaRPr>
          </a:p>
          <a:p>
            <a:r>
              <a:rPr lang="it-IT" dirty="0">
                <a:latin typeface="Times New Roman" charset="0"/>
              </a:rPr>
              <a:t>(A RIPOSO 2500 </a:t>
            </a:r>
            <a:r>
              <a:rPr lang="it-IT" dirty="0" err="1">
                <a:latin typeface="Times New Roman" charset="0"/>
              </a:rPr>
              <a:t>ML</a:t>
            </a:r>
            <a:r>
              <a:rPr lang="it-IT" dirty="0">
                <a:latin typeface="Times New Roman" charset="0"/>
              </a:rPr>
              <a:t>). IL RESTO DELLE CAVITA’ COSTITUISCONO LO</a:t>
            </a:r>
          </a:p>
          <a:p>
            <a:r>
              <a:rPr lang="it-IT" dirty="0">
                <a:solidFill>
                  <a:srgbClr val="FF0000"/>
                </a:solidFill>
                <a:latin typeface="Times New Roman" charset="0"/>
              </a:rPr>
              <a:t>SPAZIO MORTO ANATOMICO</a:t>
            </a:r>
            <a:r>
              <a:rPr lang="it-IT" dirty="0">
                <a:latin typeface="Times New Roman" charset="0"/>
              </a:rPr>
              <a:t> (CIRCA 150 </a:t>
            </a:r>
            <a:r>
              <a:rPr lang="it-IT" dirty="0" err="1">
                <a:latin typeface="Times New Roman" charset="0"/>
              </a:rPr>
              <a:t>ML</a:t>
            </a:r>
            <a:r>
              <a:rPr lang="it-IT" dirty="0">
                <a:latin typeface="Times New Roman" charset="0"/>
              </a:rPr>
              <a:t>)</a:t>
            </a:r>
          </a:p>
          <a:p>
            <a:endParaRPr lang="it-IT" dirty="0">
              <a:latin typeface="Times New Roman" charset="0"/>
            </a:endParaRPr>
          </a:p>
          <a:p>
            <a:r>
              <a:rPr lang="it-IT" dirty="0">
                <a:solidFill>
                  <a:srgbClr val="FF0000"/>
                </a:solidFill>
                <a:latin typeface="Times New Roman" charset="0"/>
              </a:rPr>
              <a:t>LA VENTILAZIONE ALVEOLARE</a:t>
            </a:r>
            <a:r>
              <a:rPr lang="it-IT" dirty="0">
                <a:latin typeface="Times New Roman" charset="0"/>
              </a:rPr>
              <a:t> E’ IL VOLUME TOTALE </a:t>
            </a:r>
            <a:r>
              <a:rPr lang="it-IT" dirty="0" err="1">
                <a:latin typeface="Times New Roman" charset="0"/>
              </a:rPr>
              <a:t>DI</a:t>
            </a:r>
            <a:r>
              <a:rPr lang="it-IT" dirty="0">
                <a:latin typeface="Times New Roman" charset="0"/>
              </a:rPr>
              <a:t> NUOVA ARIA</a:t>
            </a:r>
          </a:p>
          <a:p>
            <a:r>
              <a:rPr lang="it-IT" dirty="0">
                <a:latin typeface="Times New Roman" charset="0"/>
              </a:rPr>
              <a:t>CHE ENTRA NELLA PARTE RESPIRATORIA DEI POLMONI IN UN MINUTO E</a:t>
            </a:r>
          </a:p>
          <a:p>
            <a:r>
              <a:rPr lang="it-IT" dirty="0">
                <a:latin typeface="Times New Roman" charset="0"/>
              </a:rPr>
              <a:t>CORRISPONDE ALLA VENTILAZIONE POLMONARE - SPAZIO </a:t>
            </a:r>
            <a:r>
              <a:rPr lang="it-IT" dirty="0" err="1">
                <a:latin typeface="Times New Roman" charset="0"/>
              </a:rPr>
              <a:t>MORTOx</a:t>
            </a:r>
            <a:endParaRPr lang="it-IT" dirty="0">
              <a:latin typeface="Times New Roman" charset="0"/>
            </a:endParaRPr>
          </a:p>
          <a:p>
            <a:r>
              <a:rPr lang="it-IT" dirty="0">
                <a:latin typeface="Times New Roman" charset="0"/>
              </a:rPr>
              <a:t>FREQUENZA RESPIRATORIA</a:t>
            </a:r>
          </a:p>
          <a:p>
            <a:endParaRPr lang="it-IT" dirty="0">
              <a:latin typeface="Times New Roman" charset="0"/>
            </a:endParaRPr>
          </a:p>
          <a:p>
            <a:endParaRPr lang="it-IT" dirty="0">
              <a:latin typeface="Times New Roman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4" descr="151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55725" y="762000"/>
            <a:ext cx="6597650" cy="5854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795" name="Text Box 5"/>
          <p:cNvSpPr txBox="1">
            <a:spLocks noChangeArrowheads="1"/>
          </p:cNvSpPr>
          <p:nvPr/>
        </p:nvSpPr>
        <p:spPr bwMode="auto">
          <a:xfrm>
            <a:off x="3470275" y="1738313"/>
            <a:ext cx="5334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it-IT" sz="1600">
                <a:latin typeface="Times New Roman" charset="0"/>
              </a:rPr>
              <a:t>VRI</a:t>
            </a:r>
            <a:endParaRPr lang="it-IT">
              <a:latin typeface="Times New Roman" charset="0"/>
            </a:endParaRPr>
          </a:p>
        </p:txBody>
      </p:sp>
      <p:sp>
        <p:nvSpPr>
          <p:cNvPr id="33796" name="Text Box 6"/>
          <p:cNvSpPr txBox="1">
            <a:spLocks noChangeArrowheads="1"/>
          </p:cNvSpPr>
          <p:nvPr/>
        </p:nvSpPr>
        <p:spPr bwMode="auto">
          <a:xfrm>
            <a:off x="3508375" y="2786063"/>
            <a:ext cx="588963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it-IT" sz="1600">
                <a:latin typeface="Times New Roman" charset="0"/>
              </a:rPr>
              <a:t>VRE</a:t>
            </a:r>
            <a:endParaRPr lang="it-IT">
              <a:latin typeface="Times New Roman" charset="0"/>
            </a:endParaRPr>
          </a:p>
        </p:txBody>
      </p:sp>
      <p:sp>
        <p:nvSpPr>
          <p:cNvPr id="33797" name="Text Box 7"/>
          <p:cNvSpPr txBox="1">
            <a:spLocks noChangeArrowheads="1"/>
          </p:cNvSpPr>
          <p:nvPr/>
        </p:nvSpPr>
        <p:spPr bwMode="auto">
          <a:xfrm>
            <a:off x="2698750" y="2062163"/>
            <a:ext cx="45402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it-IT" sz="1600">
                <a:latin typeface="Times New Roman" charset="0"/>
              </a:rPr>
              <a:t>VT</a:t>
            </a:r>
            <a:endParaRPr lang="it-IT">
              <a:latin typeface="Times New Roman" charset="0"/>
            </a:endParaRPr>
          </a:p>
        </p:txBody>
      </p:sp>
      <p:sp>
        <p:nvSpPr>
          <p:cNvPr id="33798" name="Text Box 8"/>
          <p:cNvSpPr txBox="1">
            <a:spLocks noChangeArrowheads="1"/>
          </p:cNvSpPr>
          <p:nvPr/>
        </p:nvSpPr>
        <p:spPr bwMode="auto">
          <a:xfrm>
            <a:off x="3022600" y="3429000"/>
            <a:ext cx="465138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it-IT" sz="1600">
                <a:latin typeface="Times New Roman" charset="0"/>
              </a:rPr>
              <a:t>VR</a:t>
            </a:r>
          </a:p>
        </p:txBody>
      </p:sp>
      <p:sp>
        <p:nvSpPr>
          <p:cNvPr id="33799" name="Text Box 9"/>
          <p:cNvSpPr txBox="1">
            <a:spLocks noChangeArrowheads="1"/>
          </p:cNvSpPr>
          <p:nvPr/>
        </p:nvSpPr>
        <p:spPr bwMode="auto">
          <a:xfrm>
            <a:off x="5099050" y="1728788"/>
            <a:ext cx="4667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it-IT" b="1">
                <a:latin typeface="Times New Roman" charset="0"/>
              </a:rPr>
              <a:t>CI</a:t>
            </a:r>
            <a:endParaRPr lang="it-IT">
              <a:latin typeface="Times New Roman" charset="0"/>
            </a:endParaRPr>
          </a:p>
        </p:txBody>
      </p:sp>
      <p:sp>
        <p:nvSpPr>
          <p:cNvPr id="33800" name="Text Box 10"/>
          <p:cNvSpPr txBox="1">
            <a:spLocks noChangeArrowheads="1"/>
          </p:cNvSpPr>
          <p:nvPr/>
        </p:nvSpPr>
        <p:spPr bwMode="auto">
          <a:xfrm>
            <a:off x="6061075" y="1738313"/>
            <a:ext cx="5524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it-IT" b="1">
                <a:latin typeface="Times New Roman" charset="0"/>
              </a:rPr>
              <a:t>CV</a:t>
            </a:r>
            <a:endParaRPr lang="it-IT">
              <a:latin typeface="Times New Roman" charset="0"/>
            </a:endParaRPr>
          </a:p>
        </p:txBody>
      </p:sp>
      <p:sp>
        <p:nvSpPr>
          <p:cNvPr id="33801" name="Text Box 11"/>
          <p:cNvSpPr txBox="1">
            <a:spLocks noChangeArrowheads="1"/>
          </p:cNvSpPr>
          <p:nvPr/>
        </p:nvSpPr>
        <p:spPr bwMode="auto">
          <a:xfrm>
            <a:off x="6661150" y="3271838"/>
            <a:ext cx="7080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it-IT" b="1">
                <a:latin typeface="Times New Roman" charset="0"/>
              </a:rPr>
              <a:t>CFR</a:t>
            </a:r>
            <a:endParaRPr lang="it-IT">
              <a:latin typeface="Times New Roman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 descr="C:\Attività didattica\MedIsem\perfus2.bm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14500" y="0"/>
            <a:ext cx="53086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5843" name="Text Box 4"/>
          <p:cNvSpPr txBox="1">
            <a:spLocks noChangeArrowheads="1"/>
          </p:cNvSpPr>
          <p:nvPr/>
        </p:nvSpPr>
        <p:spPr bwMode="auto">
          <a:xfrm>
            <a:off x="6308725" y="1371600"/>
            <a:ext cx="51117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it-IT" sz="1600">
                <a:latin typeface="Times New Roman" charset="0"/>
              </a:rPr>
              <a:t>VM</a:t>
            </a:r>
          </a:p>
        </p:txBody>
      </p:sp>
      <p:sp>
        <p:nvSpPr>
          <p:cNvPr id="35844" name="Rectangle 6"/>
          <p:cNvSpPr>
            <a:spLocks noChangeArrowheads="1"/>
          </p:cNvSpPr>
          <p:nvPr/>
        </p:nvSpPr>
        <p:spPr bwMode="auto">
          <a:xfrm>
            <a:off x="4343400" y="1371600"/>
            <a:ext cx="358775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35845" name="Rectangle 5"/>
          <p:cNvSpPr>
            <a:spLocks noChangeArrowheads="1"/>
          </p:cNvSpPr>
          <p:nvPr/>
        </p:nvSpPr>
        <p:spPr bwMode="auto">
          <a:xfrm>
            <a:off x="4191000" y="1187450"/>
            <a:ext cx="6096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it-IT" sz="1600">
                <a:latin typeface="Times New Roman" charset="0"/>
              </a:rPr>
              <a:t>VM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050" descr="C:\Attività didattica\MedIsem\perfus3.bm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04900" y="0"/>
            <a:ext cx="7239000" cy="7135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ext Box 2"/>
          <p:cNvSpPr txBox="1">
            <a:spLocks noChangeArrowheads="1"/>
          </p:cNvSpPr>
          <p:nvPr/>
        </p:nvSpPr>
        <p:spPr bwMode="auto">
          <a:xfrm>
            <a:off x="2441575" y="0"/>
            <a:ext cx="43719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it-IT">
                <a:solidFill>
                  <a:srgbClr val="FF0000"/>
                </a:solidFill>
                <a:latin typeface="Times New Roman" charset="0"/>
              </a:rPr>
              <a:t>RINNOVO DELL’ARIA ALVEOLARE</a:t>
            </a:r>
            <a:endParaRPr lang="it-IT">
              <a:latin typeface="Times New Roman" charset="0"/>
            </a:endParaRPr>
          </a:p>
        </p:txBody>
      </p:sp>
      <p:sp>
        <p:nvSpPr>
          <p:cNvPr id="37891" name="Text Box 3"/>
          <p:cNvSpPr txBox="1">
            <a:spLocks noChangeArrowheads="1"/>
          </p:cNvSpPr>
          <p:nvPr/>
        </p:nvSpPr>
        <p:spPr bwMode="auto">
          <a:xfrm>
            <a:off x="0" y="446088"/>
            <a:ext cx="9194800" cy="7102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it-IT">
                <a:latin typeface="Times New Roman" charset="0"/>
              </a:rPr>
              <a:t>A RIPOSO NELL’ADULTO SI COMPIONO </a:t>
            </a:r>
            <a:r>
              <a:rPr lang="it-IT">
                <a:solidFill>
                  <a:srgbClr val="FF0000"/>
                </a:solidFill>
                <a:latin typeface="Times New Roman" charset="0"/>
              </a:rPr>
              <a:t>12-15 ATTI</a:t>
            </a:r>
            <a:r>
              <a:rPr lang="it-IT">
                <a:latin typeface="Times New Roman" charset="0"/>
              </a:rPr>
              <a:t> RESPIRATORI</a:t>
            </a:r>
          </a:p>
          <a:p>
            <a:r>
              <a:rPr lang="it-IT">
                <a:latin typeface="Times New Roman" charset="0"/>
              </a:rPr>
              <a:t>AL MINUTO (</a:t>
            </a:r>
            <a:r>
              <a:rPr lang="it-IT">
                <a:solidFill>
                  <a:srgbClr val="FF0000"/>
                </a:solidFill>
                <a:latin typeface="Times New Roman" charset="0"/>
              </a:rPr>
              <a:t>FREQUENZA RESPIRATORIA</a:t>
            </a:r>
            <a:r>
              <a:rPr lang="it-IT">
                <a:latin typeface="Times New Roman" charset="0"/>
              </a:rPr>
              <a:t>)</a:t>
            </a:r>
          </a:p>
          <a:p>
            <a:endParaRPr lang="it-IT">
              <a:latin typeface="Times New Roman" charset="0"/>
            </a:endParaRPr>
          </a:p>
          <a:p>
            <a:r>
              <a:rPr lang="it-IT">
                <a:latin typeface="Times New Roman" charset="0"/>
              </a:rPr>
              <a:t>L’ARIA INTRODOTTA ED EMESSA AD OGNI RESPIRO  VIENE DEFINITA</a:t>
            </a:r>
          </a:p>
          <a:p>
            <a:r>
              <a:rPr lang="it-IT">
                <a:solidFill>
                  <a:srgbClr val="FF0000"/>
                </a:solidFill>
                <a:latin typeface="Times New Roman" charset="0"/>
              </a:rPr>
              <a:t>VOLUME CORRENTE</a:t>
            </a:r>
            <a:r>
              <a:rPr lang="it-IT">
                <a:latin typeface="Times New Roman" charset="0"/>
              </a:rPr>
              <a:t> ED E’ DI CIRCA </a:t>
            </a:r>
            <a:r>
              <a:rPr lang="it-IT">
                <a:solidFill>
                  <a:srgbClr val="FF0000"/>
                </a:solidFill>
                <a:latin typeface="Times New Roman" charset="0"/>
              </a:rPr>
              <a:t>500 ML</a:t>
            </a:r>
          </a:p>
          <a:p>
            <a:endParaRPr lang="it-IT">
              <a:solidFill>
                <a:srgbClr val="FF0000"/>
              </a:solidFill>
              <a:latin typeface="Times New Roman" charset="0"/>
            </a:endParaRPr>
          </a:p>
          <a:p>
            <a:r>
              <a:rPr lang="it-IT">
                <a:latin typeface="Times New Roman" charset="0"/>
              </a:rPr>
              <a:t>IN UN MINUTO ENTRANO ED ESCONO DAI</a:t>
            </a:r>
            <a:r>
              <a:rPr lang="it-IT">
                <a:solidFill>
                  <a:srgbClr val="FF0000"/>
                </a:solidFill>
                <a:latin typeface="Times New Roman" charset="0"/>
              </a:rPr>
              <a:t> 6 AI 7,5 L </a:t>
            </a:r>
            <a:r>
              <a:rPr lang="it-IT">
                <a:latin typeface="Times New Roman" charset="0"/>
              </a:rPr>
              <a:t>DI ARIA</a:t>
            </a:r>
            <a:r>
              <a:rPr lang="it-IT">
                <a:solidFill>
                  <a:srgbClr val="FF0000"/>
                </a:solidFill>
                <a:latin typeface="Times New Roman" charset="0"/>
              </a:rPr>
              <a:t> </a:t>
            </a:r>
          </a:p>
          <a:p>
            <a:r>
              <a:rPr lang="it-IT">
                <a:latin typeface="Times New Roman" charset="0"/>
              </a:rPr>
              <a:t>(</a:t>
            </a:r>
            <a:r>
              <a:rPr lang="it-IT">
                <a:solidFill>
                  <a:srgbClr val="FF0000"/>
                </a:solidFill>
                <a:latin typeface="Times New Roman" charset="0"/>
              </a:rPr>
              <a:t>VENTILAZIONE POLMONARE O VOLUME/MINUTO RESPIRATORIO</a:t>
            </a:r>
            <a:r>
              <a:rPr lang="it-IT">
                <a:latin typeface="Times New Roman" charset="0"/>
              </a:rPr>
              <a:t>) CHE </a:t>
            </a:r>
          </a:p>
          <a:p>
            <a:r>
              <a:rPr lang="it-IT">
                <a:latin typeface="Times New Roman" charset="0"/>
              </a:rPr>
              <a:t>PUO’ VARIARE MODIFICANDO LA FREQUENZA E LA PROFONDITA’ DEGLI</a:t>
            </a:r>
          </a:p>
          <a:p>
            <a:r>
              <a:rPr lang="it-IT">
                <a:latin typeface="Times New Roman" charset="0"/>
              </a:rPr>
              <a:t>ATTI DEL RESPIRO. I POLMONI DISPONGONO DI RISERVE DI ARIA (MISURA</a:t>
            </a:r>
          </a:p>
          <a:p>
            <a:r>
              <a:rPr lang="it-IT">
                <a:latin typeface="Times New Roman" charset="0"/>
              </a:rPr>
              <a:t>DEI VOLUMI POLMONARI)</a:t>
            </a:r>
          </a:p>
          <a:p>
            <a:endParaRPr lang="it-IT">
              <a:latin typeface="Times New Roman" charset="0"/>
            </a:endParaRPr>
          </a:p>
          <a:p>
            <a:r>
              <a:rPr lang="it-IT">
                <a:latin typeface="Times New Roman" charset="0"/>
              </a:rPr>
              <a:t>      </a:t>
            </a:r>
            <a:r>
              <a:rPr lang="it-IT">
                <a:solidFill>
                  <a:srgbClr val="FF0000"/>
                </a:solidFill>
                <a:latin typeface="Times New Roman" charset="0"/>
              </a:rPr>
              <a:t>L’ARIA ALVEOLARE</a:t>
            </a:r>
            <a:r>
              <a:rPr lang="it-IT">
                <a:latin typeface="Times New Roman" charset="0"/>
              </a:rPr>
              <a:t> E’ QUELLA CONTENUTA NELLA PARTE </a:t>
            </a:r>
          </a:p>
          <a:p>
            <a:r>
              <a:rPr lang="it-IT">
                <a:latin typeface="Times New Roman" charset="0"/>
              </a:rPr>
              <a:t>RESPIRATORIA DEI POLMONI E IL VOLUME CORRISPONDE ALLA </a:t>
            </a:r>
            <a:r>
              <a:rPr lang="it-IT">
                <a:solidFill>
                  <a:srgbClr val="FF0000"/>
                </a:solidFill>
                <a:latin typeface="Times New Roman" charset="0"/>
              </a:rPr>
              <a:t>CFR</a:t>
            </a:r>
            <a:endParaRPr lang="it-IT">
              <a:latin typeface="Times New Roman" charset="0"/>
            </a:endParaRPr>
          </a:p>
          <a:p>
            <a:r>
              <a:rPr lang="it-IT">
                <a:latin typeface="Times New Roman" charset="0"/>
              </a:rPr>
              <a:t>(A RIPOSO 2500 ML). IL RESTO DELLE CAVITA’ COSTITUISCONO LO</a:t>
            </a:r>
          </a:p>
          <a:p>
            <a:r>
              <a:rPr lang="it-IT">
                <a:solidFill>
                  <a:srgbClr val="FF0000"/>
                </a:solidFill>
                <a:latin typeface="Times New Roman" charset="0"/>
              </a:rPr>
              <a:t>SPAZIO MORTO ANATOMICO</a:t>
            </a:r>
            <a:r>
              <a:rPr lang="it-IT">
                <a:latin typeface="Times New Roman" charset="0"/>
              </a:rPr>
              <a:t> (CIRCA 150 ML)</a:t>
            </a:r>
          </a:p>
          <a:p>
            <a:endParaRPr lang="it-IT">
              <a:latin typeface="Times New Roman" charset="0"/>
            </a:endParaRPr>
          </a:p>
          <a:p>
            <a:r>
              <a:rPr lang="it-IT">
                <a:solidFill>
                  <a:srgbClr val="FF0000"/>
                </a:solidFill>
                <a:latin typeface="Times New Roman" charset="0"/>
              </a:rPr>
              <a:t>LA VENTILAZIONE ALVEOLARE</a:t>
            </a:r>
            <a:r>
              <a:rPr lang="it-IT">
                <a:latin typeface="Times New Roman" charset="0"/>
              </a:rPr>
              <a:t> E’ IL VOLUME TOTALE DI NUOVA ARIA</a:t>
            </a:r>
          </a:p>
          <a:p>
            <a:r>
              <a:rPr lang="it-IT">
                <a:latin typeface="Times New Roman" charset="0"/>
              </a:rPr>
              <a:t>CHE ENTRA NELLA PARTE RESPIRATORIA DEI POLMONI IN UN MINUTO E</a:t>
            </a:r>
          </a:p>
          <a:p>
            <a:r>
              <a:rPr lang="it-IT">
                <a:latin typeface="Times New Roman" charset="0"/>
              </a:rPr>
              <a:t>CORRISPONDE ALLA VENTILAZIONE POLMONARE - SPAZIO MORTOx</a:t>
            </a:r>
          </a:p>
          <a:p>
            <a:r>
              <a:rPr lang="it-IT">
                <a:latin typeface="Times New Roman" charset="0"/>
              </a:rPr>
              <a:t>FREQUENZA RESPIRATORIA</a:t>
            </a:r>
          </a:p>
          <a:p>
            <a:endParaRPr lang="it-IT">
              <a:latin typeface="Times New Roman" charset="0"/>
            </a:endParaRPr>
          </a:p>
          <a:p>
            <a:endParaRPr lang="it-IT">
              <a:latin typeface="Times New Roman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1026" descr="C:\Attività didattica\MedIsem\perfus4.bm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50" y="785813"/>
            <a:ext cx="8858250" cy="4348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8915" name="Text Box 1027"/>
          <p:cNvSpPr txBox="1">
            <a:spLocks noChangeArrowheads="1"/>
          </p:cNvSpPr>
          <p:nvPr/>
        </p:nvSpPr>
        <p:spPr bwMode="auto">
          <a:xfrm>
            <a:off x="527050" y="3309938"/>
            <a:ext cx="3683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it-IT" b="1">
                <a:latin typeface="Times New Roman" charset="0"/>
              </a:rPr>
              <a:t>A</a:t>
            </a:r>
            <a:endParaRPr lang="it-IT">
              <a:latin typeface="Times New Roman" charset="0"/>
            </a:endParaRPr>
          </a:p>
          <a:p>
            <a:endParaRPr lang="it-IT">
              <a:latin typeface="Times New Roman" charset="0"/>
            </a:endParaRPr>
          </a:p>
        </p:txBody>
      </p:sp>
      <p:sp>
        <p:nvSpPr>
          <p:cNvPr id="38916" name="Text Box 1028"/>
          <p:cNvSpPr txBox="1">
            <a:spLocks noChangeArrowheads="1"/>
          </p:cNvSpPr>
          <p:nvPr/>
        </p:nvSpPr>
        <p:spPr bwMode="auto">
          <a:xfrm>
            <a:off x="536575" y="3709988"/>
            <a:ext cx="35401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it-IT" b="1">
                <a:latin typeface="Times New Roman" charset="0"/>
              </a:rPr>
              <a:t>B</a:t>
            </a:r>
            <a:endParaRPr lang="it-IT">
              <a:latin typeface="Times New Roman" charset="0"/>
            </a:endParaRPr>
          </a:p>
        </p:txBody>
      </p:sp>
      <p:sp>
        <p:nvSpPr>
          <p:cNvPr id="38917" name="Text Box 1029"/>
          <p:cNvSpPr txBox="1">
            <a:spLocks noChangeArrowheads="1"/>
          </p:cNvSpPr>
          <p:nvPr/>
        </p:nvSpPr>
        <p:spPr bwMode="auto">
          <a:xfrm>
            <a:off x="527050" y="4043363"/>
            <a:ext cx="3683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it-IT" b="1">
                <a:latin typeface="Times New Roman" charset="0"/>
              </a:rPr>
              <a:t>C</a:t>
            </a:r>
            <a:endParaRPr lang="it-IT">
              <a:latin typeface="Times New Roman" charset="0"/>
            </a:endParaRPr>
          </a:p>
        </p:txBody>
      </p:sp>
      <p:sp>
        <p:nvSpPr>
          <p:cNvPr id="38918" name="Rectangle 1030"/>
          <p:cNvSpPr>
            <a:spLocks noChangeArrowheads="1"/>
          </p:cNvSpPr>
          <p:nvPr/>
        </p:nvSpPr>
        <p:spPr bwMode="auto">
          <a:xfrm>
            <a:off x="1371600" y="2400300"/>
            <a:ext cx="609600" cy="257175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38919" name="Text Box 1031"/>
          <p:cNvSpPr txBox="1">
            <a:spLocks noChangeArrowheads="1"/>
          </p:cNvSpPr>
          <p:nvPr/>
        </p:nvSpPr>
        <p:spPr bwMode="auto">
          <a:xfrm>
            <a:off x="1260475" y="2289175"/>
            <a:ext cx="99695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it-IT" sz="1600" b="1"/>
              <a:t>corrente</a:t>
            </a:r>
            <a:endParaRPr lang="it-IT">
              <a:latin typeface="Times New Roman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2" descr="C:\Attività didattica\MedIsem\resp2.bm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3575" y="-99392"/>
            <a:ext cx="8012113" cy="695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9939" name="Rectangle 3"/>
          <p:cNvSpPr>
            <a:spLocks noChangeArrowheads="1"/>
          </p:cNvSpPr>
          <p:nvPr/>
        </p:nvSpPr>
        <p:spPr bwMode="auto">
          <a:xfrm>
            <a:off x="7092280" y="5805264"/>
            <a:ext cx="1284288" cy="130175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it-IT">
              <a:latin typeface="Times New Roman" charset="0"/>
            </a:endParaRPr>
          </a:p>
        </p:txBody>
      </p:sp>
      <p:sp>
        <p:nvSpPr>
          <p:cNvPr id="39940" name="Text Box 5"/>
          <p:cNvSpPr txBox="1">
            <a:spLocks noChangeArrowheads="1"/>
          </p:cNvSpPr>
          <p:nvPr/>
        </p:nvSpPr>
        <p:spPr bwMode="auto">
          <a:xfrm>
            <a:off x="7380312" y="5661248"/>
            <a:ext cx="70485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it-IT" sz="1600" dirty="0"/>
              <a:t>morto</a:t>
            </a:r>
            <a:endParaRPr lang="it-IT" dirty="0">
              <a:latin typeface="Times New Roman" charset="0"/>
            </a:endParaRPr>
          </a:p>
        </p:txBody>
      </p:sp>
      <p:sp>
        <p:nvSpPr>
          <p:cNvPr id="39941" name="Text Box 7"/>
          <p:cNvSpPr txBox="1">
            <a:spLocks noChangeArrowheads="1"/>
          </p:cNvSpPr>
          <p:nvPr/>
        </p:nvSpPr>
        <p:spPr bwMode="auto">
          <a:xfrm>
            <a:off x="2699792" y="6237312"/>
            <a:ext cx="78898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it-IT" dirty="0">
                <a:latin typeface="Times New Roman" charset="0"/>
              </a:rPr>
              <a:t>morto</a:t>
            </a:r>
          </a:p>
        </p:txBody>
      </p:sp>
      <p:sp>
        <p:nvSpPr>
          <p:cNvPr id="39942" name="Rectangle 8"/>
          <p:cNvSpPr>
            <a:spLocks noChangeArrowheads="1"/>
          </p:cNvSpPr>
          <p:nvPr/>
        </p:nvSpPr>
        <p:spPr bwMode="auto">
          <a:xfrm>
            <a:off x="755576" y="6597352"/>
            <a:ext cx="1284288" cy="332656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it-IT">
              <a:latin typeface="Times New Roman" charset="0"/>
            </a:endParaRPr>
          </a:p>
        </p:txBody>
      </p:sp>
      <p:sp>
        <p:nvSpPr>
          <p:cNvPr id="39943" name="CasellaDiTesto 6"/>
          <p:cNvSpPr txBox="1">
            <a:spLocks noChangeArrowheads="1"/>
          </p:cNvSpPr>
          <p:nvPr/>
        </p:nvSpPr>
        <p:spPr bwMode="auto">
          <a:xfrm>
            <a:off x="1071563" y="1071563"/>
            <a:ext cx="1431925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it-IT" sz="1600"/>
              <a:t>150x32=4800</a:t>
            </a:r>
          </a:p>
        </p:txBody>
      </p:sp>
      <p:sp>
        <p:nvSpPr>
          <p:cNvPr id="39944" name="CasellaDiTesto 7"/>
          <p:cNvSpPr txBox="1">
            <a:spLocks noChangeArrowheads="1"/>
          </p:cNvSpPr>
          <p:nvPr/>
        </p:nvSpPr>
        <p:spPr bwMode="auto">
          <a:xfrm>
            <a:off x="1071563" y="3143250"/>
            <a:ext cx="1431925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it-IT" sz="1600"/>
              <a:t>150x16=2400</a:t>
            </a:r>
          </a:p>
        </p:txBody>
      </p:sp>
      <p:sp>
        <p:nvSpPr>
          <p:cNvPr id="39945" name="CasellaDiTesto 8"/>
          <p:cNvSpPr txBox="1">
            <a:spLocks noChangeArrowheads="1"/>
          </p:cNvSpPr>
          <p:nvPr/>
        </p:nvSpPr>
        <p:spPr bwMode="auto">
          <a:xfrm>
            <a:off x="1214438" y="5214938"/>
            <a:ext cx="1030287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it-IT" sz="1200"/>
              <a:t>150x8=1200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2" descr="151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813" y="-295275"/>
            <a:ext cx="6815137" cy="8097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ttangolo 3"/>
          <p:cNvSpPr/>
          <p:nvPr/>
        </p:nvSpPr>
        <p:spPr>
          <a:xfrm>
            <a:off x="785813" y="4500563"/>
            <a:ext cx="4214812" cy="2071687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it-IT" dirty="0">
              <a:ln>
                <a:solidFill>
                  <a:schemeClr val="bg1"/>
                </a:solidFill>
              </a:ln>
              <a:solidFill>
                <a:srgbClr val="FFFFFF"/>
              </a:solidFill>
            </a:endParaRPr>
          </a:p>
        </p:txBody>
      </p:sp>
      <p:sp>
        <p:nvSpPr>
          <p:cNvPr id="5" name="Rettangolo 4"/>
          <p:cNvSpPr/>
          <p:nvPr/>
        </p:nvSpPr>
        <p:spPr>
          <a:xfrm>
            <a:off x="4857750" y="5680075"/>
            <a:ext cx="2386013" cy="1785938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it-IT"/>
          </a:p>
        </p:txBody>
      </p:sp>
      <p:sp>
        <p:nvSpPr>
          <p:cNvPr id="6" name="Rettangolo 5"/>
          <p:cNvSpPr/>
          <p:nvPr/>
        </p:nvSpPr>
        <p:spPr>
          <a:xfrm>
            <a:off x="4857750" y="5072063"/>
            <a:ext cx="914400" cy="914400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Text Box 2"/>
          <p:cNvSpPr txBox="1">
            <a:spLocks noChangeArrowheads="1"/>
          </p:cNvSpPr>
          <p:nvPr/>
        </p:nvSpPr>
        <p:spPr bwMode="auto">
          <a:xfrm>
            <a:off x="1870075" y="287338"/>
            <a:ext cx="509111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it-IT">
                <a:solidFill>
                  <a:srgbClr val="FF0000"/>
                </a:solidFill>
                <a:latin typeface="Times New Roman" charset="0"/>
              </a:rPr>
              <a:t>COMPOSIZIONE DELL’ARIA ALVEOLARE</a:t>
            </a:r>
            <a:endParaRPr lang="it-IT">
              <a:latin typeface="Times New Roman" charset="0"/>
            </a:endParaRPr>
          </a:p>
        </p:txBody>
      </p:sp>
      <p:sp>
        <p:nvSpPr>
          <p:cNvPr id="41987" name="Text Box 3"/>
          <p:cNvSpPr txBox="1">
            <a:spLocks noChangeArrowheads="1"/>
          </p:cNvSpPr>
          <p:nvPr/>
        </p:nvSpPr>
        <p:spPr bwMode="auto">
          <a:xfrm>
            <a:off x="206375" y="1052513"/>
            <a:ext cx="8937625" cy="435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it-IT">
                <a:latin typeface="Times New Roman" charset="0"/>
              </a:rPr>
              <a:t>La composizione dell’aria alveolare è differente da quella atmosferica e dipende</a:t>
            </a:r>
          </a:p>
          <a:p>
            <a:r>
              <a:rPr lang="it-IT">
                <a:latin typeface="Times New Roman" charset="0"/>
              </a:rPr>
              <a:t>dall’equilibrio di vari fattori</a:t>
            </a:r>
          </a:p>
          <a:p>
            <a:pPr>
              <a:buFontTx/>
              <a:buChar char="•"/>
            </a:pPr>
            <a:endParaRPr lang="it-IT">
              <a:latin typeface="Times New Roman" charset="0"/>
            </a:endParaRPr>
          </a:p>
          <a:p>
            <a:endParaRPr lang="it-IT">
              <a:latin typeface="Times New Roman" charset="0"/>
            </a:endParaRPr>
          </a:p>
          <a:p>
            <a:pPr>
              <a:buFontTx/>
              <a:buChar char="•"/>
            </a:pPr>
            <a:r>
              <a:rPr lang="it-IT">
                <a:latin typeface="Times New Roman" charset="0"/>
              </a:rPr>
              <a:t>Il rinnovo dell’aria </a:t>
            </a:r>
            <a:r>
              <a:rPr lang="it-IT">
                <a:solidFill>
                  <a:srgbClr val="FF0000"/>
                </a:solidFill>
                <a:latin typeface="Times New Roman" charset="0"/>
              </a:rPr>
              <a:t>è parziale</a:t>
            </a:r>
            <a:r>
              <a:rPr lang="it-IT">
                <a:latin typeface="Times New Roman" charset="0"/>
              </a:rPr>
              <a:t>. Solo </a:t>
            </a:r>
            <a:r>
              <a:rPr lang="it-IT">
                <a:solidFill>
                  <a:srgbClr val="FF0000"/>
                </a:solidFill>
                <a:latin typeface="Times New Roman" charset="0"/>
              </a:rPr>
              <a:t>1/7</a:t>
            </a:r>
            <a:r>
              <a:rPr lang="it-IT">
                <a:latin typeface="Times New Roman" charset="0"/>
              </a:rPr>
              <a:t> dell’aria alveolare viene rinnovato ad ogni</a:t>
            </a:r>
          </a:p>
          <a:p>
            <a:r>
              <a:rPr lang="it-IT">
                <a:latin typeface="Times New Roman" charset="0"/>
              </a:rPr>
              <a:t>  atto respiratorio:</a:t>
            </a:r>
          </a:p>
          <a:p>
            <a:endParaRPr lang="it-IT">
              <a:latin typeface="Times New Roman" charset="0"/>
            </a:endParaRPr>
          </a:p>
          <a:p>
            <a:r>
              <a:rPr lang="it-IT">
                <a:latin typeface="Times New Roman" charset="0"/>
              </a:rPr>
              <a:t>    </a:t>
            </a:r>
            <a:r>
              <a:rPr lang="it-IT">
                <a:solidFill>
                  <a:srgbClr val="FF0000"/>
                </a:solidFill>
                <a:latin typeface="Times New Roman" charset="0"/>
              </a:rPr>
              <a:t>350 ml</a:t>
            </a:r>
            <a:r>
              <a:rPr lang="it-IT">
                <a:latin typeface="Times New Roman" charset="0"/>
              </a:rPr>
              <a:t>  (1/7 di 2500 ml che è la capacità funzionale residua)</a:t>
            </a:r>
          </a:p>
          <a:p>
            <a:endParaRPr lang="it-IT">
              <a:latin typeface="Times New Roman" charset="0"/>
            </a:endParaRPr>
          </a:p>
          <a:p>
            <a:pPr>
              <a:buFontTx/>
              <a:buChar char="•"/>
            </a:pPr>
            <a:r>
              <a:rPr lang="it-IT">
                <a:latin typeface="Times New Roman" charset="0"/>
              </a:rPr>
              <a:t> Il rifornimento di aria avviene in modo</a:t>
            </a:r>
            <a:r>
              <a:rPr lang="it-IT">
                <a:solidFill>
                  <a:srgbClr val="FF0000"/>
                </a:solidFill>
                <a:latin typeface="Times New Roman" charset="0"/>
              </a:rPr>
              <a:t> intermittente </a:t>
            </a:r>
            <a:r>
              <a:rPr lang="it-IT">
                <a:latin typeface="Times New Roman" charset="0"/>
              </a:rPr>
              <a:t>(frequenza degli atti respiratori)</a:t>
            </a:r>
          </a:p>
          <a:p>
            <a:r>
              <a:rPr lang="it-IT">
                <a:latin typeface="Times New Roman" charset="0"/>
              </a:rPr>
              <a:t>  </a:t>
            </a:r>
          </a:p>
          <a:p>
            <a:pPr>
              <a:buFontTx/>
              <a:buChar char="•"/>
            </a:pPr>
            <a:r>
              <a:rPr lang="it-IT">
                <a:latin typeface="Times New Roman" charset="0"/>
              </a:rPr>
              <a:t> Lo scambio gassoso invece è </a:t>
            </a:r>
            <a:r>
              <a:rPr lang="it-IT">
                <a:solidFill>
                  <a:srgbClr val="FF0000"/>
                </a:solidFill>
                <a:latin typeface="Times New Roman" charset="0"/>
              </a:rPr>
              <a:t>continuo</a:t>
            </a:r>
          </a:p>
          <a:p>
            <a:pPr>
              <a:buFontTx/>
              <a:buChar char="•"/>
            </a:pPr>
            <a:endParaRPr lang="it-IT">
              <a:latin typeface="Times New Roman" charset="0"/>
            </a:endParaRPr>
          </a:p>
          <a:p>
            <a:r>
              <a:rPr lang="it-IT">
                <a:latin typeface="Times New Roman" charset="0"/>
              </a:rPr>
              <a:t>E’ da condiserare anche la saturazione in vapor d’acqua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4" descr="151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0825" y="1181100"/>
            <a:ext cx="8713788" cy="4532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4" descr="151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55725" y="762000"/>
            <a:ext cx="6597650" cy="5854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4819" name="Text Box 5"/>
          <p:cNvSpPr txBox="1">
            <a:spLocks noChangeArrowheads="1"/>
          </p:cNvSpPr>
          <p:nvPr/>
        </p:nvSpPr>
        <p:spPr bwMode="auto">
          <a:xfrm>
            <a:off x="3470275" y="1738313"/>
            <a:ext cx="5334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it-IT" sz="1600">
                <a:latin typeface="Times New Roman" charset="0"/>
              </a:rPr>
              <a:t>VRI</a:t>
            </a:r>
            <a:endParaRPr lang="it-IT">
              <a:latin typeface="Times New Roman" charset="0"/>
            </a:endParaRPr>
          </a:p>
        </p:txBody>
      </p:sp>
      <p:sp>
        <p:nvSpPr>
          <p:cNvPr id="34820" name="Text Box 6"/>
          <p:cNvSpPr txBox="1">
            <a:spLocks noChangeArrowheads="1"/>
          </p:cNvSpPr>
          <p:nvPr/>
        </p:nvSpPr>
        <p:spPr bwMode="auto">
          <a:xfrm>
            <a:off x="3508375" y="2786063"/>
            <a:ext cx="588963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it-IT" sz="1600">
                <a:latin typeface="Times New Roman" charset="0"/>
              </a:rPr>
              <a:t>VRE</a:t>
            </a:r>
            <a:endParaRPr lang="it-IT">
              <a:latin typeface="Times New Roman" charset="0"/>
            </a:endParaRPr>
          </a:p>
        </p:txBody>
      </p:sp>
      <p:sp>
        <p:nvSpPr>
          <p:cNvPr id="34821" name="Text Box 7"/>
          <p:cNvSpPr txBox="1">
            <a:spLocks noChangeArrowheads="1"/>
          </p:cNvSpPr>
          <p:nvPr/>
        </p:nvSpPr>
        <p:spPr bwMode="auto">
          <a:xfrm>
            <a:off x="2698750" y="2062163"/>
            <a:ext cx="45402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it-IT" sz="1600">
                <a:latin typeface="Times New Roman" charset="0"/>
              </a:rPr>
              <a:t>VT</a:t>
            </a:r>
            <a:endParaRPr lang="it-IT">
              <a:latin typeface="Times New Roman" charset="0"/>
            </a:endParaRPr>
          </a:p>
        </p:txBody>
      </p:sp>
      <p:sp>
        <p:nvSpPr>
          <p:cNvPr id="34822" name="Text Box 8"/>
          <p:cNvSpPr txBox="1">
            <a:spLocks noChangeArrowheads="1"/>
          </p:cNvSpPr>
          <p:nvPr/>
        </p:nvSpPr>
        <p:spPr bwMode="auto">
          <a:xfrm>
            <a:off x="3022600" y="3429000"/>
            <a:ext cx="465138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it-IT" sz="1600">
                <a:latin typeface="Times New Roman" charset="0"/>
              </a:rPr>
              <a:t>VR</a:t>
            </a:r>
          </a:p>
        </p:txBody>
      </p:sp>
      <p:sp>
        <p:nvSpPr>
          <p:cNvPr id="34823" name="Text Box 9"/>
          <p:cNvSpPr txBox="1">
            <a:spLocks noChangeArrowheads="1"/>
          </p:cNvSpPr>
          <p:nvPr/>
        </p:nvSpPr>
        <p:spPr bwMode="auto">
          <a:xfrm>
            <a:off x="5099050" y="1728788"/>
            <a:ext cx="4667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it-IT" b="1">
                <a:latin typeface="Times New Roman" charset="0"/>
              </a:rPr>
              <a:t>CI</a:t>
            </a:r>
            <a:endParaRPr lang="it-IT">
              <a:latin typeface="Times New Roman" charset="0"/>
            </a:endParaRPr>
          </a:p>
        </p:txBody>
      </p:sp>
      <p:sp>
        <p:nvSpPr>
          <p:cNvPr id="34824" name="Text Box 10"/>
          <p:cNvSpPr txBox="1">
            <a:spLocks noChangeArrowheads="1"/>
          </p:cNvSpPr>
          <p:nvPr/>
        </p:nvSpPr>
        <p:spPr bwMode="auto">
          <a:xfrm>
            <a:off x="6061075" y="1738313"/>
            <a:ext cx="5524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it-IT" b="1">
                <a:latin typeface="Times New Roman" charset="0"/>
              </a:rPr>
              <a:t>CV</a:t>
            </a:r>
            <a:endParaRPr lang="it-IT">
              <a:latin typeface="Times New Roman" charset="0"/>
            </a:endParaRPr>
          </a:p>
        </p:txBody>
      </p:sp>
      <p:sp>
        <p:nvSpPr>
          <p:cNvPr id="34825" name="Text Box 11"/>
          <p:cNvSpPr txBox="1">
            <a:spLocks noChangeArrowheads="1"/>
          </p:cNvSpPr>
          <p:nvPr/>
        </p:nvSpPr>
        <p:spPr bwMode="auto">
          <a:xfrm>
            <a:off x="6661150" y="3271838"/>
            <a:ext cx="7080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it-IT" b="1">
                <a:latin typeface="Times New Roman" charset="0"/>
              </a:rPr>
              <a:t>CFR</a:t>
            </a:r>
            <a:endParaRPr lang="it-IT">
              <a:latin typeface="Times New Roman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CasellaDiTesto 1"/>
          <p:cNvSpPr txBox="1">
            <a:spLocks noChangeArrowheads="1"/>
          </p:cNvSpPr>
          <p:nvPr/>
        </p:nvSpPr>
        <p:spPr bwMode="auto">
          <a:xfrm>
            <a:off x="1785938" y="785813"/>
            <a:ext cx="4528034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it-IT" dirty="0">
                <a:solidFill>
                  <a:srgbClr val="FF0000"/>
                </a:solidFill>
              </a:rPr>
              <a:t>RESISTENZE MECCANICHE ALLA </a:t>
            </a:r>
            <a:r>
              <a:rPr lang="it-IT" dirty="0" smtClean="0">
                <a:solidFill>
                  <a:srgbClr val="FF0000"/>
                </a:solidFill>
              </a:rPr>
              <a:t>RESPIRAZIONE</a:t>
            </a:r>
          </a:p>
          <a:p>
            <a:endParaRPr lang="it-IT" dirty="0">
              <a:solidFill>
                <a:srgbClr val="FF0000"/>
              </a:solidFill>
            </a:endParaRPr>
          </a:p>
        </p:txBody>
      </p:sp>
      <p:sp>
        <p:nvSpPr>
          <p:cNvPr id="6147" name="CasellaDiTesto 2"/>
          <p:cNvSpPr txBox="1">
            <a:spLocks noChangeArrowheads="1"/>
          </p:cNvSpPr>
          <p:nvPr/>
        </p:nvSpPr>
        <p:spPr bwMode="auto">
          <a:xfrm>
            <a:off x="174948" y="1124744"/>
            <a:ext cx="8969052" cy="48013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endParaRPr lang="it-IT" dirty="0" smtClean="0"/>
          </a:p>
          <a:p>
            <a:r>
              <a:rPr lang="it-IT" dirty="0" smtClean="0"/>
              <a:t>Per mobilizzare aria dal sistema respiratorio, i muscoli respiratori devono vincere delle resistenze che dipendono sia dai polmoni che dalla struttura della gabbia toracica. </a:t>
            </a:r>
            <a:endParaRPr lang="it-IT" dirty="0" smtClean="0"/>
          </a:p>
          <a:p>
            <a:endParaRPr lang="it-IT" dirty="0" smtClean="0"/>
          </a:p>
          <a:p>
            <a:endParaRPr lang="it-IT" dirty="0" smtClean="0"/>
          </a:p>
          <a:p>
            <a:r>
              <a:rPr lang="it-IT" dirty="0" smtClean="0"/>
              <a:t>Resistenze elastiche  nella ventilazione corrente</a:t>
            </a:r>
            <a:endParaRPr lang="it-IT" dirty="0"/>
          </a:p>
          <a:p>
            <a:endParaRPr lang="it-IT" dirty="0"/>
          </a:p>
          <a:p>
            <a:endParaRPr lang="it-IT" dirty="0"/>
          </a:p>
          <a:p>
            <a:r>
              <a:rPr lang="it-IT" dirty="0" smtClean="0"/>
              <a:t>Quando aumenta il Volume corrente o la frequenza respiratoria vanno anche considerate:</a:t>
            </a:r>
            <a:endParaRPr lang="it-IT" dirty="0"/>
          </a:p>
          <a:p>
            <a:endParaRPr lang="it-IT" dirty="0" smtClean="0"/>
          </a:p>
          <a:p>
            <a:r>
              <a:rPr lang="it-IT" dirty="0" smtClean="0"/>
              <a:t>Resistenze viscose (resistenze che l’aria incontra nel passare nelle vie aeree, per entrare ed uscire dagli alveoli)</a:t>
            </a:r>
            <a:endParaRPr lang="it-IT" dirty="0"/>
          </a:p>
          <a:p>
            <a:endParaRPr lang="it-IT" dirty="0"/>
          </a:p>
          <a:p>
            <a:endParaRPr lang="it-IT" dirty="0"/>
          </a:p>
          <a:p>
            <a:endParaRPr lang="it-IT" dirty="0"/>
          </a:p>
          <a:p>
            <a:endParaRPr lang="it-IT" dirty="0"/>
          </a:p>
          <a:p>
            <a:r>
              <a:rPr lang="it-IT" dirty="0"/>
              <a:t>Resistenze </a:t>
            </a:r>
            <a:r>
              <a:rPr lang="it-IT" dirty="0" smtClean="0"/>
              <a:t>inerziali, dovute agli attriti interni dei tessuti.</a:t>
            </a:r>
            <a:endParaRPr lang="it-IT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ext Box 2"/>
          <p:cNvSpPr txBox="1">
            <a:spLocks noChangeArrowheads="1"/>
          </p:cNvSpPr>
          <p:nvPr/>
        </p:nvSpPr>
        <p:spPr bwMode="auto">
          <a:xfrm>
            <a:off x="231775" y="593725"/>
            <a:ext cx="8832867" cy="53245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457200" indent="-457200">
              <a:defRPr/>
            </a:pPr>
            <a:r>
              <a:rPr lang="it-IT" dirty="0">
                <a:ln>
                  <a:solidFill>
                    <a:srgbClr val="FF0000"/>
                  </a:solidFill>
                </a:ln>
                <a:latin typeface="Times New Roman" pitchFamily="18" charset="0"/>
              </a:rPr>
              <a:t>FATTORI CHE INFLUENZANO LA VENTILAZIONE</a:t>
            </a:r>
          </a:p>
          <a:p>
            <a:pPr marL="457200" indent="-457200">
              <a:defRPr/>
            </a:pPr>
            <a:endParaRPr lang="it-IT" dirty="0">
              <a:latin typeface="Times New Roman" pitchFamily="18" charset="0"/>
            </a:endParaRPr>
          </a:p>
          <a:p>
            <a:pPr marL="457200" indent="-457200">
              <a:defRPr/>
            </a:pPr>
            <a:r>
              <a:rPr lang="it-IT" dirty="0">
                <a:latin typeface="Times New Roman" pitchFamily="18" charset="0"/>
              </a:rPr>
              <a:t>Un criterio per valutare l’elasticità di una struttura è la misura della capacità di</a:t>
            </a:r>
          </a:p>
          <a:p>
            <a:pPr>
              <a:defRPr/>
            </a:pPr>
            <a:r>
              <a:rPr lang="it-IT" dirty="0">
                <a:latin typeface="Times New Roman" pitchFamily="18" charset="0"/>
              </a:rPr>
              <a:t>deformarsi per azione di una forza esterna</a:t>
            </a:r>
          </a:p>
          <a:p>
            <a:pPr>
              <a:defRPr/>
            </a:pPr>
            <a:endParaRPr lang="it-IT" dirty="0">
              <a:latin typeface="Times New Roman" pitchFamily="18" charset="0"/>
            </a:endParaRPr>
          </a:p>
          <a:p>
            <a:pPr>
              <a:defRPr/>
            </a:pPr>
            <a:r>
              <a:rPr lang="it-IT" dirty="0">
                <a:latin typeface="Times New Roman" pitchFamily="18" charset="0"/>
              </a:rPr>
              <a:t>Per poter espandere i polmoni è necessario esercitare una forza superiore alla </a:t>
            </a:r>
          </a:p>
          <a:p>
            <a:pPr>
              <a:defRPr/>
            </a:pPr>
            <a:r>
              <a:rPr lang="it-IT" dirty="0">
                <a:latin typeface="Times New Roman" pitchFamily="18" charset="0"/>
              </a:rPr>
              <a:t>pressione di ritorno elastico che tende a collassarli. </a:t>
            </a:r>
          </a:p>
          <a:p>
            <a:pPr>
              <a:defRPr/>
            </a:pPr>
            <a:endParaRPr lang="it-IT" dirty="0">
              <a:latin typeface="Times New Roman" pitchFamily="18" charset="0"/>
            </a:endParaRPr>
          </a:p>
          <a:p>
            <a:pPr>
              <a:defRPr/>
            </a:pPr>
            <a:r>
              <a:rPr lang="it-IT" dirty="0">
                <a:latin typeface="Times New Roman" pitchFamily="18" charset="0"/>
              </a:rPr>
              <a:t>La </a:t>
            </a:r>
            <a:r>
              <a:rPr lang="it-IT" dirty="0" err="1">
                <a:latin typeface="Times New Roman" pitchFamily="18" charset="0"/>
              </a:rPr>
              <a:t>compliance</a:t>
            </a:r>
            <a:r>
              <a:rPr lang="it-IT" dirty="0">
                <a:latin typeface="Times New Roman" pitchFamily="18" charset="0"/>
              </a:rPr>
              <a:t> è la misura della </a:t>
            </a:r>
            <a:r>
              <a:rPr lang="it-IT" dirty="0" err="1">
                <a:latin typeface="Times New Roman" pitchFamily="18" charset="0"/>
              </a:rPr>
              <a:t>distensibilità</a:t>
            </a:r>
            <a:r>
              <a:rPr lang="it-IT" dirty="0">
                <a:latin typeface="Times New Roman" pitchFamily="18" charset="0"/>
              </a:rPr>
              <a:t> del polmone ed è data dal rapporto tra </a:t>
            </a:r>
          </a:p>
          <a:p>
            <a:pPr>
              <a:defRPr/>
            </a:pPr>
            <a:r>
              <a:rPr lang="it-IT" dirty="0">
                <a:latin typeface="Times New Roman" pitchFamily="18" charset="0"/>
              </a:rPr>
              <a:t>modificazioni di volume e modificazioni di pressione</a:t>
            </a:r>
          </a:p>
          <a:p>
            <a:pPr>
              <a:defRPr/>
            </a:pPr>
            <a:endParaRPr lang="it-IT" dirty="0">
              <a:latin typeface="Times New Roman" pitchFamily="18" charset="0"/>
            </a:endParaRPr>
          </a:p>
          <a:p>
            <a:pPr>
              <a:defRPr/>
            </a:pPr>
            <a:r>
              <a:rPr lang="it-IT" dirty="0">
                <a:latin typeface="Times New Roman" pitchFamily="18" charset="0"/>
              </a:rPr>
              <a:t>La </a:t>
            </a:r>
            <a:r>
              <a:rPr lang="it-IT" dirty="0" err="1">
                <a:latin typeface="Times New Roman" pitchFamily="18" charset="0"/>
              </a:rPr>
              <a:t>compliance</a:t>
            </a:r>
            <a:r>
              <a:rPr lang="it-IT" dirty="0">
                <a:latin typeface="Times New Roman" pitchFamily="18" charset="0"/>
              </a:rPr>
              <a:t> è data da:</a:t>
            </a:r>
          </a:p>
          <a:p>
            <a:pPr>
              <a:defRPr/>
            </a:pPr>
            <a:r>
              <a:rPr lang="it-IT" dirty="0">
                <a:latin typeface="Times New Roman" pitchFamily="18" charset="0"/>
              </a:rPr>
              <a:t>    </a:t>
            </a:r>
          </a:p>
          <a:p>
            <a:pPr>
              <a:defRPr/>
            </a:pPr>
            <a:r>
              <a:rPr lang="it-IT" dirty="0">
                <a:latin typeface="Times New Roman" pitchFamily="18" charset="0"/>
              </a:rPr>
              <a:t>     </a:t>
            </a:r>
            <a:r>
              <a:rPr lang="it-IT" dirty="0" err="1">
                <a:latin typeface="Times New Roman" pitchFamily="18" charset="0"/>
              </a:rPr>
              <a:t>C=</a:t>
            </a:r>
            <a:r>
              <a:rPr lang="it-IT" dirty="0">
                <a:latin typeface="Times New Roman" pitchFamily="18" charset="0"/>
              </a:rPr>
              <a:t> </a:t>
            </a:r>
            <a:r>
              <a:rPr lang="it-IT" dirty="0">
                <a:latin typeface="Symbol" pitchFamily="18" charset="2"/>
              </a:rPr>
              <a:t>D</a:t>
            </a:r>
            <a:r>
              <a:rPr lang="it-IT" dirty="0">
                <a:latin typeface="Times New Roman" pitchFamily="18" charset="0"/>
              </a:rPr>
              <a:t>V</a:t>
            </a:r>
          </a:p>
          <a:p>
            <a:pPr>
              <a:defRPr/>
            </a:pPr>
            <a:r>
              <a:rPr lang="it-IT" dirty="0">
                <a:latin typeface="Times New Roman" pitchFamily="18" charset="0"/>
              </a:rPr>
              <a:t>           </a:t>
            </a:r>
            <a:r>
              <a:rPr lang="it-IT" dirty="0">
                <a:latin typeface="Symbol" pitchFamily="18" charset="2"/>
              </a:rPr>
              <a:t>D</a:t>
            </a:r>
            <a:r>
              <a:rPr lang="it-IT" dirty="0">
                <a:latin typeface="Times New Roman" pitchFamily="18" charset="0"/>
              </a:rPr>
              <a:t>P</a:t>
            </a:r>
          </a:p>
          <a:p>
            <a:pPr>
              <a:defRPr/>
            </a:pPr>
            <a:endParaRPr lang="it-IT" dirty="0">
              <a:latin typeface="Times New Roman" pitchFamily="18" charset="0"/>
            </a:endParaRPr>
          </a:p>
          <a:p>
            <a:pPr>
              <a:defRPr/>
            </a:pPr>
            <a:r>
              <a:rPr lang="it-IT" dirty="0">
                <a:latin typeface="Times New Roman" pitchFamily="18" charset="0"/>
              </a:rPr>
              <a:t>In un soggetto a riposo, seduto la C è di 0,2 l/cmH</a:t>
            </a:r>
            <a:r>
              <a:rPr lang="it-IT" sz="1800" dirty="0">
                <a:latin typeface="Times New Roman" pitchFamily="18" charset="0"/>
              </a:rPr>
              <a:t>2</a:t>
            </a:r>
            <a:r>
              <a:rPr lang="it-IT" dirty="0">
                <a:latin typeface="Times New Roman" pitchFamily="18" charset="0"/>
              </a:rPr>
              <a:t>O</a:t>
            </a:r>
          </a:p>
        </p:txBody>
      </p:sp>
      <p:cxnSp>
        <p:nvCxnSpPr>
          <p:cNvPr id="4" name="Connettore 1 3"/>
          <p:cNvCxnSpPr/>
          <p:nvPr/>
        </p:nvCxnSpPr>
        <p:spPr>
          <a:xfrm>
            <a:off x="899592" y="4509120"/>
            <a:ext cx="357188" cy="1587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1026" descr="C:\Documents and Settings\Giovanna\Desktop\immagini\fig,10.bm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" y="-139700"/>
            <a:ext cx="7696200" cy="699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ttangolo 2"/>
          <p:cNvSpPr/>
          <p:nvPr/>
        </p:nvSpPr>
        <p:spPr>
          <a:xfrm>
            <a:off x="7997825" y="4257675"/>
            <a:ext cx="573088" cy="24098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4" descr="150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7663" y="331788"/>
            <a:ext cx="8513762" cy="7027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ttangolo 2"/>
          <p:cNvSpPr/>
          <p:nvPr/>
        </p:nvSpPr>
        <p:spPr>
          <a:xfrm>
            <a:off x="6786578" y="1428736"/>
            <a:ext cx="30008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dirty="0" smtClean="0"/>
              <a:t>=</a:t>
            </a:r>
            <a:endParaRPr lang="it-IT" dirty="0"/>
          </a:p>
        </p:txBody>
      </p:sp>
      <p:sp>
        <p:nvSpPr>
          <p:cNvPr id="4" name="CasellaDiTesto 3"/>
          <p:cNvSpPr txBox="1"/>
          <p:nvPr/>
        </p:nvSpPr>
        <p:spPr>
          <a:xfrm>
            <a:off x="2941212" y="0"/>
            <a:ext cx="6210803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200" b="1" dirty="0" smtClean="0">
                <a:latin typeface="Arial" pitchFamily="34" charset="0"/>
                <a:cs typeface="Arial" pitchFamily="34" charset="0"/>
              </a:rPr>
              <a:t>P </a:t>
            </a:r>
            <a:r>
              <a:rPr lang="it-IT" sz="1200" b="1" dirty="0" err="1" smtClean="0">
                <a:latin typeface="Arial" pitchFamily="34" charset="0"/>
                <a:cs typeface="Arial" pitchFamily="34" charset="0"/>
              </a:rPr>
              <a:t>endoalveolare</a:t>
            </a:r>
            <a:r>
              <a:rPr lang="it-IT" sz="1200" b="1" dirty="0" smtClean="0">
                <a:latin typeface="Arial" pitchFamily="34" charset="0"/>
                <a:cs typeface="Arial" pitchFamily="34" charset="0"/>
              </a:rPr>
              <a:t> (P</a:t>
            </a:r>
            <a:r>
              <a:rPr lang="it-IT" sz="800" b="1" dirty="0" smtClean="0">
                <a:latin typeface="Arial" pitchFamily="34" charset="0"/>
                <a:cs typeface="Arial" pitchFamily="34" charset="0"/>
              </a:rPr>
              <a:t>A</a:t>
            </a:r>
            <a:r>
              <a:rPr lang="it-IT" sz="1200" b="1" dirty="0" smtClean="0">
                <a:latin typeface="Arial" pitchFamily="34" charset="0"/>
                <a:cs typeface="Arial" pitchFamily="34" charset="0"/>
              </a:rPr>
              <a:t>): </a:t>
            </a:r>
            <a:r>
              <a:rPr lang="it-IT" sz="1200" dirty="0" smtClean="0">
                <a:latin typeface="Arial" pitchFamily="34" charset="0"/>
                <a:cs typeface="Arial" pitchFamily="34" charset="0"/>
              </a:rPr>
              <a:t>pressione interna agli alveoli. </a:t>
            </a:r>
            <a:r>
              <a:rPr lang="it-IT" sz="1200" b="1" dirty="0" smtClean="0">
                <a:latin typeface="Arial" pitchFamily="34" charset="0"/>
                <a:cs typeface="Arial" pitchFamily="34" charset="0"/>
              </a:rPr>
              <a:t>P </a:t>
            </a:r>
            <a:r>
              <a:rPr lang="it-IT" sz="1200" b="1" dirty="0" err="1" smtClean="0">
                <a:latin typeface="Arial" pitchFamily="34" charset="0"/>
                <a:cs typeface="Arial" pitchFamily="34" charset="0"/>
              </a:rPr>
              <a:t>endopleurica</a:t>
            </a:r>
            <a:r>
              <a:rPr lang="it-IT" sz="1200" b="1" dirty="0" smtClean="0">
                <a:latin typeface="Arial" pitchFamily="34" charset="0"/>
                <a:cs typeface="Arial" pitchFamily="34" charset="0"/>
              </a:rPr>
              <a:t> (</a:t>
            </a:r>
            <a:r>
              <a:rPr lang="it-IT" sz="1200" b="1" dirty="0" err="1" smtClean="0">
                <a:latin typeface="Arial" pitchFamily="34" charset="0"/>
                <a:cs typeface="Arial" pitchFamily="34" charset="0"/>
              </a:rPr>
              <a:t>Ppl</a:t>
            </a:r>
            <a:r>
              <a:rPr lang="it-IT" sz="1200" b="1" dirty="0" smtClean="0">
                <a:latin typeface="Arial" pitchFamily="34" charset="0"/>
                <a:cs typeface="Arial" pitchFamily="34" charset="0"/>
              </a:rPr>
              <a:t>)</a:t>
            </a:r>
          </a:p>
          <a:p>
            <a:r>
              <a:rPr lang="it-IT" sz="1200" dirty="0" smtClean="0">
                <a:latin typeface="Arial" pitchFamily="34" charset="0"/>
                <a:cs typeface="Arial" pitchFamily="34" charset="0"/>
              </a:rPr>
              <a:t>Pressione </a:t>
            </a:r>
            <a:r>
              <a:rPr lang="it-IT" sz="1200" dirty="0" err="1" smtClean="0">
                <a:latin typeface="Arial" pitchFamily="34" charset="0"/>
                <a:cs typeface="Arial" pitchFamily="34" charset="0"/>
              </a:rPr>
              <a:t>transmurale</a:t>
            </a:r>
            <a:r>
              <a:rPr lang="it-IT" sz="1200" dirty="0" smtClean="0">
                <a:latin typeface="Arial" pitchFamily="34" charset="0"/>
                <a:cs typeface="Arial" pitchFamily="34" charset="0"/>
              </a:rPr>
              <a:t> è il </a:t>
            </a:r>
            <a:r>
              <a:rPr lang="it-IT" sz="1200" dirty="0" smtClean="0">
                <a:latin typeface="Arial" pitchFamily="34" charset="0"/>
                <a:cs typeface="Arial" pitchFamily="34" charset="0"/>
                <a:sym typeface="Symbol"/>
              </a:rPr>
              <a:t></a:t>
            </a:r>
            <a:r>
              <a:rPr lang="it-IT" sz="1200" dirty="0" smtClean="0">
                <a:latin typeface="Arial" pitchFamily="34" charset="0"/>
                <a:cs typeface="Arial" pitchFamily="34" charset="0"/>
              </a:rPr>
              <a:t>P tra l’esterno e l’interno di un segmento delle vie aree o del </a:t>
            </a:r>
          </a:p>
          <a:p>
            <a:r>
              <a:rPr lang="it-IT" sz="1200" dirty="0" smtClean="0">
                <a:latin typeface="Arial" pitchFamily="34" charset="0"/>
                <a:cs typeface="Arial" pitchFamily="34" charset="0"/>
              </a:rPr>
              <a:t>polmone. </a:t>
            </a:r>
            <a:r>
              <a:rPr lang="it-IT" sz="1200" b="1" dirty="0" smtClean="0">
                <a:latin typeface="Arial" pitchFamily="34" charset="0"/>
                <a:cs typeface="Arial" pitchFamily="34" charset="0"/>
              </a:rPr>
              <a:t>P </a:t>
            </a:r>
            <a:r>
              <a:rPr lang="it-IT" sz="1200" b="1" dirty="0" err="1" smtClean="0">
                <a:latin typeface="Arial" pitchFamily="34" charset="0"/>
                <a:cs typeface="Arial" pitchFamily="34" charset="0"/>
              </a:rPr>
              <a:t>transpolmonare</a:t>
            </a:r>
            <a:r>
              <a:rPr lang="it-IT" sz="1200" b="1" dirty="0" smtClean="0">
                <a:latin typeface="Arial" pitchFamily="34" charset="0"/>
                <a:cs typeface="Arial" pitchFamily="34" charset="0"/>
              </a:rPr>
              <a:t> (</a:t>
            </a:r>
            <a:r>
              <a:rPr lang="it-IT" sz="1200" dirty="0" err="1" smtClean="0">
                <a:latin typeface="Arial" pitchFamily="34" charset="0"/>
                <a:cs typeface="Arial" pitchFamily="34" charset="0"/>
              </a:rPr>
              <a:t>Pp</a:t>
            </a:r>
            <a:r>
              <a:rPr lang="it-IT" sz="1200" dirty="0" smtClean="0">
                <a:latin typeface="Arial" pitchFamily="34" charset="0"/>
                <a:cs typeface="Arial" pitchFamily="34" charset="0"/>
              </a:rPr>
              <a:t>): </a:t>
            </a:r>
            <a:r>
              <a:rPr lang="it-IT" sz="1200" dirty="0" err="1" smtClean="0"/>
              <a:t>Pa-</a:t>
            </a:r>
            <a:r>
              <a:rPr lang="it-IT" sz="1200" dirty="0" smtClean="0"/>
              <a:t> </a:t>
            </a:r>
            <a:r>
              <a:rPr lang="it-IT" sz="1200" dirty="0" err="1" smtClean="0"/>
              <a:t>Ppl</a:t>
            </a:r>
            <a:r>
              <a:rPr lang="it-IT" sz="1200" dirty="0" smtClean="0"/>
              <a:t> e mantiene disteso l’alveolo polmonare.</a:t>
            </a:r>
          </a:p>
          <a:p>
            <a:r>
              <a:rPr lang="it-IT" sz="1200" b="1" dirty="0" smtClean="0"/>
              <a:t> </a:t>
            </a:r>
            <a:r>
              <a:rPr lang="it-IT" sz="1200" b="1" dirty="0" smtClean="0"/>
              <a:t>        P </a:t>
            </a:r>
            <a:r>
              <a:rPr lang="it-IT" sz="1200" b="1" dirty="0" err="1" smtClean="0"/>
              <a:t>transtoracica</a:t>
            </a:r>
            <a:r>
              <a:rPr lang="it-IT" sz="1200" b="1" dirty="0" smtClean="0"/>
              <a:t> (P</a:t>
            </a:r>
            <a:r>
              <a:rPr lang="it-IT" sz="800" b="1" dirty="0" smtClean="0"/>
              <a:t>T</a:t>
            </a:r>
            <a:r>
              <a:rPr lang="it-IT" sz="1200" b="1" dirty="0" smtClean="0"/>
              <a:t>): </a:t>
            </a:r>
            <a:r>
              <a:rPr lang="it-IT" sz="1200" b="1" dirty="0" err="1" smtClean="0"/>
              <a:t>Ppl-</a:t>
            </a:r>
            <a:r>
              <a:rPr lang="it-IT" sz="1200" b="1" dirty="0" smtClean="0"/>
              <a:t> P</a:t>
            </a:r>
            <a:r>
              <a:rPr lang="it-IT" sz="800" b="1" dirty="0" smtClean="0"/>
              <a:t>B</a:t>
            </a:r>
            <a:r>
              <a:rPr lang="it-IT" sz="1200" b="1" dirty="0" smtClean="0"/>
              <a:t> </a:t>
            </a:r>
            <a:r>
              <a:rPr lang="it-IT" sz="1200" dirty="0" smtClean="0"/>
              <a:t>mantiene espansa la gabbia toracica.</a:t>
            </a:r>
            <a:endParaRPr lang="it-IT" sz="1200" dirty="0" smtClean="0"/>
          </a:p>
          <a:p>
            <a:endParaRPr lang="it-IT" sz="1200" b="1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1841</TotalTime>
  <Words>1673</Words>
  <Application>Microsoft Office PowerPoint</Application>
  <PresentationFormat>Presentazione su schermo (4:3)</PresentationFormat>
  <Paragraphs>281</Paragraphs>
  <Slides>39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39</vt:i4>
      </vt:variant>
    </vt:vector>
  </HeadingPairs>
  <TitlesOfParts>
    <vt:vector size="40" baseType="lpstr">
      <vt:lpstr>Tema di Office</vt:lpstr>
      <vt:lpstr>Corso di Fisiologia Umana</vt:lpstr>
      <vt:lpstr>Diapositiva 2</vt:lpstr>
      <vt:lpstr>Diapositiva 3</vt:lpstr>
      <vt:lpstr>Diapositiva 4</vt:lpstr>
      <vt:lpstr>Diapositiva 5</vt:lpstr>
      <vt:lpstr>Diapositiva 6</vt:lpstr>
      <vt:lpstr>Diapositiva 7</vt:lpstr>
      <vt:lpstr>Diapositiva 8</vt:lpstr>
      <vt:lpstr>Diapositiva 9</vt:lpstr>
      <vt:lpstr>Diapositiva 10</vt:lpstr>
      <vt:lpstr>Diapositiva 11</vt:lpstr>
      <vt:lpstr>Diapositiva 12</vt:lpstr>
      <vt:lpstr>Diapositiva 13</vt:lpstr>
      <vt:lpstr>Diapositiva 14</vt:lpstr>
      <vt:lpstr>Diapositiva 15</vt:lpstr>
      <vt:lpstr>Diapositiva 16</vt:lpstr>
      <vt:lpstr>Diapositiva 17</vt:lpstr>
      <vt:lpstr>Diapositiva 18</vt:lpstr>
      <vt:lpstr>Diapositiva 19</vt:lpstr>
      <vt:lpstr>Diapositiva 20</vt:lpstr>
      <vt:lpstr>Diapositiva 21</vt:lpstr>
      <vt:lpstr>Diapositiva 22</vt:lpstr>
      <vt:lpstr>Diapositiva 23</vt:lpstr>
      <vt:lpstr>Diapositiva 24</vt:lpstr>
      <vt:lpstr>Diapositiva 25</vt:lpstr>
      <vt:lpstr>Diapositiva 26</vt:lpstr>
      <vt:lpstr>Diapositiva 27</vt:lpstr>
      <vt:lpstr>Diapositiva 28</vt:lpstr>
      <vt:lpstr>Diapositiva 29</vt:lpstr>
      <vt:lpstr>Diapositiva 30</vt:lpstr>
      <vt:lpstr>Diapositiva 31</vt:lpstr>
      <vt:lpstr>Diapositiva 32</vt:lpstr>
      <vt:lpstr>Diapositiva 33</vt:lpstr>
      <vt:lpstr>Diapositiva 34</vt:lpstr>
      <vt:lpstr>Diapositiva 35</vt:lpstr>
      <vt:lpstr>Diapositiva 36</vt:lpstr>
      <vt:lpstr>Diapositiva 37</vt:lpstr>
      <vt:lpstr>Diapositiva 38</vt:lpstr>
      <vt:lpstr>Diapositiva 39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Corso di Fisiologia Umana</dc:title>
  <dc:creator>Giovanna</dc:creator>
  <cp:lastModifiedBy>Giovanna</cp:lastModifiedBy>
  <cp:revision>22</cp:revision>
  <dcterms:created xsi:type="dcterms:W3CDTF">2009-11-16T11:56:22Z</dcterms:created>
  <dcterms:modified xsi:type="dcterms:W3CDTF">2010-11-21T18:11:24Z</dcterms:modified>
</cp:coreProperties>
</file>